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5" r:id="rId3"/>
    <p:sldId id="285" r:id="rId4"/>
    <p:sldId id="266" r:id="rId5"/>
    <p:sldId id="267" r:id="rId6"/>
    <p:sldId id="296" r:id="rId7"/>
    <p:sldId id="287" r:id="rId8"/>
    <p:sldId id="293" r:id="rId9"/>
    <p:sldId id="271" r:id="rId10"/>
    <p:sldId id="272" r:id="rId11"/>
    <p:sldId id="270" r:id="rId12"/>
    <p:sldId id="291" r:id="rId13"/>
    <p:sldId id="295" r:id="rId14"/>
    <p:sldId id="294" r:id="rId15"/>
    <p:sldId id="275" r:id="rId16"/>
    <p:sldId id="276" r:id="rId17"/>
    <p:sldId id="298" r:id="rId18"/>
    <p:sldId id="269" r:id="rId19"/>
    <p:sldId id="278" r:id="rId20"/>
    <p:sldId id="297" r:id="rId21"/>
    <p:sldId id="273" r:id="rId22"/>
  </p:sldIdLst>
  <p:sldSz cx="9144000" cy="6858000" type="screen4x3"/>
  <p:notesSz cx="7099300" cy="102346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38F"/>
    <a:srgbClr val="005B7D"/>
    <a:srgbClr val="3333CC"/>
    <a:srgbClr val="97C5EB"/>
    <a:srgbClr val="A3C7E8"/>
    <a:srgbClr val="B5DD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9" autoAdjust="0"/>
    <p:restoredTop sz="94660" autoAdjust="0"/>
  </p:normalViewPr>
  <p:slideViewPr>
    <p:cSldViewPr>
      <p:cViewPr>
        <p:scale>
          <a:sx n="90" d="100"/>
          <a:sy n="90" d="100"/>
        </p:scale>
        <p:origin x="-64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04" y="-90"/>
      </p:cViewPr>
      <p:guideLst>
        <p:guide orient="horz" pos="3224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477641" cy="511731"/>
          </a:xfrm>
          <a:prstGeom prst="rect">
            <a:avLst/>
          </a:prstGeom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r>
              <a:rPr lang="en-US" smtClean="0"/>
              <a:t>CEN/TC 351 and Mandate M/366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r>
              <a:rPr lang="nl-NL" smtClean="0"/>
              <a:t>Annemieke Venemans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621657" cy="511731"/>
          </a:xfrm>
          <a:prstGeom prst="rect">
            <a:avLst/>
          </a:prstGeom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r>
              <a:rPr lang="en-US" smtClean="0"/>
              <a:t>Prep Group, 18 September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228B948-C2DF-4F27-902D-04CF46E9B8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3132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r>
              <a:rPr lang="en-US" smtClean="0"/>
              <a:t>CEN/TC 351 and Mandate M/366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r>
              <a:rPr lang="en-US" smtClean="0"/>
              <a:t>Prep Group, 18 September 2012</a:t>
            </a: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66A5107-2CC6-439C-BEC5-C51C4A5A8468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16924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48" charset="0"/>
        <a:ea typeface="ＭＳ Ｐゴシック" pitchFamily="-48" charset="-128"/>
        <a:cs typeface="ＭＳ Ｐゴシック" pitchFamily="-4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48" charset="0"/>
        <a:ea typeface="ＭＳ Ｐゴシック" pitchFamily="-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48" charset="0"/>
        <a:ea typeface="ＭＳ Ｐゴシック" pitchFamily="-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48" charset="0"/>
        <a:ea typeface="ＭＳ Ｐゴシック" pitchFamily="-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48" charset="0"/>
        <a:ea typeface="ＭＳ Ｐゴシック" pitchFamily="-4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 Group, 18 September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19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647"/>
            <a:ext cx="5206154" cy="460516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4" y="4860927"/>
            <a:ext cx="5680074" cy="46053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915" tIns="45457" rIns="90915" bIns="45457"/>
          <a:lstStyle/>
          <a:p>
            <a:endParaRPr lang="nl-NL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Annemieke Venemans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6A5107-2CC6-439C-BEC5-C51C4A5A8468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CEN/TC 351 and Mandate M/366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9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720000" y="3810000"/>
            <a:ext cx="7543800" cy="914400"/>
          </a:xfrm>
        </p:spPr>
        <p:txBody>
          <a:bodyPr/>
          <a:lstStyle>
            <a:lvl1pPr>
              <a:lnSpc>
                <a:spcPts val="4000"/>
              </a:lnSpc>
              <a:defRPr sz="2400"/>
            </a:lvl1pPr>
          </a:lstStyle>
          <a:p>
            <a:r>
              <a:rPr lang="nl-NL" smtClean="0"/>
              <a:t>Click to edit Master title style</a:t>
            </a:r>
            <a:endParaRPr lang="nl-NL" dirty="0"/>
          </a:p>
        </p:txBody>
      </p:sp>
      <p:sp>
        <p:nvSpPr>
          <p:cNvPr id="38930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720000" y="4800600"/>
            <a:ext cx="7543800" cy="609599"/>
          </a:xfr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1800"/>
            </a:lvl1pPr>
          </a:lstStyle>
          <a:p>
            <a:r>
              <a:rPr lang="nl-NL" smtClean="0"/>
              <a:t>Click to edit Master subtitle style</a:t>
            </a:r>
            <a:endParaRPr lang="nl-NL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720725" y="5735638"/>
            <a:ext cx="5575300" cy="3603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638F"/>
                </a:solidFill>
              </a:defRPr>
            </a:lvl1pPr>
          </a:lstStyle>
          <a:p>
            <a:r>
              <a:rPr lang="nl-NL" smtClean="0"/>
              <a:t>18 September 2012</a:t>
            </a:r>
            <a:endParaRPr lang="nl-NL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D2F57-5445-415E-B7FB-12DCAE837ABE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83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D4D555-E9B5-43FC-9656-8ECB6F8A8AB6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12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503238"/>
            <a:ext cx="2032000" cy="5230812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03238"/>
            <a:ext cx="5689600" cy="5230812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0D35B2-4075-456C-A372-7300B9A53BFA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66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031" y="476250"/>
            <a:ext cx="82999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22031" y="1844676"/>
            <a:ext cx="8299938" cy="4632325"/>
          </a:xfrm>
        </p:spPr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2031" y="6629401"/>
            <a:ext cx="19050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18 September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8320" y="6630988"/>
            <a:ext cx="5427785" cy="227012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596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0131D5-96A0-444D-9516-AEC934D1BD56}" type="slidenum">
              <a:rPr lang="nl-NL" smtClean="0"/>
              <a:pPr/>
              <a:t>‹#›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505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0131D5-96A0-444D-9516-AEC934D1BD56}" type="slidenum">
              <a:rPr lang="nl-NL" smtClean="0"/>
              <a:pPr/>
              <a:t>‹#›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03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FE47D-B579-429E-AF68-ACF721D4F58F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31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648200"/>
            <a:ext cx="7772400" cy="1120775"/>
          </a:xfrm>
        </p:spPr>
        <p:txBody>
          <a:bodyPr/>
          <a:lstStyle>
            <a:lvl1pPr algn="l">
              <a:defRPr sz="2400" b="1" cap="none"/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6C4DBC-AFA5-4B66-98C3-770E1D5ABDA7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36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1600200"/>
            <a:ext cx="3989387" cy="41338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14775" cy="41338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9006D-062C-4218-9C4A-233A6CD8950D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56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720725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81200"/>
            <a:ext cx="3811588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620962"/>
            <a:ext cx="3811588" cy="317023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81200"/>
            <a:ext cx="3889375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0962"/>
            <a:ext cx="3889375" cy="317023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1CFBD5-3007-458A-BBBB-1AD31BA98B8F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69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E11539-BDDC-4C61-813B-27ABEF9AC78A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094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73C6D-7DA3-49D2-9763-4CA2659403CA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64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273051"/>
            <a:ext cx="4724400" cy="55943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1676399"/>
            <a:ext cx="3008313" cy="41910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2B2D7-5E9A-432F-B2A0-0053A3FC574B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523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4800600"/>
            <a:ext cx="5486400" cy="490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20000" y="612775"/>
            <a:ext cx="54864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5291138"/>
            <a:ext cx="5486400" cy="50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34D1A-1C55-40CE-BD7C-E11ABD7A6FD0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5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503238"/>
            <a:ext cx="7391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 useBgFill="1"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600200"/>
            <a:ext cx="7391400" cy="41338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0725" y="6629400"/>
            <a:ext cx="6248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638F"/>
                </a:solidFill>
              </a:defRPr>
            </a:lvl1pPr>
          </a:lstStyle>
          <a:p>
            <a:endParaRPr lang="nl-NL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200" y="6619875"/>
            <a:ext cx="12541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638F"/>
                </a:solidFill>
              </a:defRPr>
            </a:lvl1pPr>
          </a:lstStyle>
          <a:p>
            <a:fld id="{220131D5-96A0-444D-9516-AEC934D1BD56}" type="slidenum">
              <a:rPr lang="nl-NL"/>
              <a:pPr/>
              <a:t>‹#›</a:t>
            </a:fld>
            <a:endParaRPr lang="nl-NL"/>
          </a:p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2" r:id="rId2"/>
    <p:sldLayoutId id="2147483801" r:id="rId3"/>
    <p:sldLayoutId id="2147483800" r:id="rId4"/>
    <p:sldLayoutId id="2147483799" r:id="rId5"/>
    <p:sldLayoutId id="2147483798" r:id="rId6"/>
    <p:sldLayoutId id="2147483797" r:id="rId7"/>
    <p:sldLayoutId id="2147483796" r:id="rId8"/>
    <p:sldLayoutId id="2147483795" r:id="rId9"/>
    <p:sldLayoutId id="2147483794" r:id="rId10"/>
    <p:sldLayoutId id="2147483793" r:id="rId11"/>
    <p:sldLayoutId id="2147483805" r:id="rId12"/>
    <p:sldLayoutId id="2147483806" r:id="rId13"/>
    <p:sldLayoutId id="2147483807" r:id="rId14"/>
  </p:sldLayoutIdLst>
  <p:hf hdr="0"/>
  <p:txStyles>
    <p:titleStyle>
      <a:lvl1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ＭＳ Ｐゴシック" pitchFamily="-48" charset="-128"/>
          <a:cs typeface="ＭＳ Ｐゴシック" pitchFamily="-48" charset="-128"/>
        </a:defRPr>
      </a:lvl1pPr>
      <a:lvl2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-48" charset="0"/>
          <a:ea typeface="ＭＳ Ｐゴシック" pitchFamily="-48" charset="-128"/>
          <a:cs typeface="ＭＳ Ｐゴシック" pitchFamily="-48" charset="-128"/>
        </a:defRPr>
      </a:lvl2pPr>
      <a:lvl3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-48" charset="0"/>
          <a:ea typeface="ＭＳ Ｐゴシック" pitchFamily="-48" charset="-128"/>
          <a:cs typeface="ＭＳ Ｐゴシック" pitchFamily="-48" charset="-128"/>
        </a:defRPr>
      </a:lvl3pPr>
      <a:lvl4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-48" charset="0"/>
          <a:ea typeface="ＭＳ Ｐゴシック" pitchFamily="-48" charset="-128"/>
          <a:cs typeface="ＭＳ Ｐゴシック" pitchFamily="-48" charset="-128"/>
        </a:defRPr>
      </a:lvl4pPr>
      <a:lvl5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-48" charset="0"/>
          <a:ea typeface="ＭＳ Ｐゴシック" pitchFamily="-48" charset="-128"/>
          <a:cs typeface="ＭＳ Ｐゴシック" pitchFamily="-48" charset="-128"/>
        </a:defRPr>
      </a:lvl5pPr>
      <a:lvl6pPr marL="4572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3200" b="1">
          <a:solidFill>
            <a:srgbClr val="00638F"/>
          </a:solidFill>
          <a:latin typeface="Arial" pitchFamily="-48" charset="0"/>
        </a:defRPr>
      </a:lvl6pPr>
      <a:lvl7pPr marL="9144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3200" b="1">
          <a:solidFill>
            <a:srgbClr val="00638F"/>
          </a:solidFill>
          <a:latin typeface="Arial" pitchFamily="-48" charset="0"/>
        </a:defRPr>
      </a:lvl7pPr>
      <a:lvl8pPr marL="13716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3200" b="1">
          <a:solidFill>
            <a:srgbClr val="00638F"/>
          </a:solidFill>
          <a:latin typeface="Arial" pitchFamily="-48" charset="0"/>
        </a:defRPr>
      </a:lvl8pPr>
      <a:lvl9pPr marL="18288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3200" b="1">
          <a:solidFill>
            <a:srgbClr val="00638F"/>
          </a:solidFill>
          <a:latin typeface="Arial" pitchFamily="-48" charset="0"/>
        </a:defRPr>
      </a:lvl9pPr>
    </p:titleStyle>
    <p:bodyStyle>
      <a:lvl1pPr marL="179388" indent="-179388" algn="l" defTabSz="987425" rtl="0" fontAlgn="base">
        <a:lnSpc>
          <a:spcPts val="2500"/>
        </a:lnSpc>
        <a:spcBef>
          <a:spcPct val="30000"/>
        </a:spcBef>
        <a:spcAft>
          <a:spcPct val="0"/>
        </a:spcAft>
        <a:buChar char="•"/>
        <a:defRPr>
          <a:solidFill>
            <a:srgbClr val="006390"/>
          </a:solidFill>
          <a:latin typeface="+mn-lt"/>
          <a:ea typeface="ＭＳ Ｐゴシック" pitchFamily="-48" charset="-128"/>
          <a:cs typeface="ＭＳ Ｐゴシック" pitchFamily="-48" charset="-128"/>
        </a:defRPr>
      </a:lvl1pPr>
      <a:lvl2pPr marL="406400" indent="-177800" algn="l" defTabSz="987425" rtl="0" fontAlgn="base">
        <a:lnSpc>
          <a:spcPts val="2200"/>
        </a:lnSpc>
        <a:spcBef>
          <a:spcPct val="30000"/>
        </a:spcBef>
        <a:spcAft>
          <a:spcPct val="0"/>
        </a:spcAft>
        <a:buChar char="–"/>
        <a:defRPr sz="1600">
          <a:solidFill>
            <a:srgbClr val="006390"/>
          </a:solidFill>
          <a:latin typeface="+mn-lt"/>
          <a:ea typeface="ＭＳ Ｐゴシック" pitchFamily="-48" charset="-128"/>
        </a:defRPr>
      </a:lvl2pPr>
      <a:lvl3pPr marL="628650" indent="-177800" algn="l" defTabSz="987425" rtl="0" fontAlgn="base">
        <a:lnSpc>
          <a:spcPts val="2200"/>
        </a:lnSpc>
        <a:spcBef>
          <a:spcPct val="30000"/>
        </a:spcBef>
        <a:spcAft>
          <a:spcPct val="0"/>
        </a:spcAft>
        <a:buFont typeface="Arial" charset="0"/>
        <a:buChar char="&gt;"/>
        <a:defRPr sz="1400">
          <a:solidFill>
            <a:srgbClr val="006390"/>
          </a:solidFill>
          <a:latin typeface="+mn-lt"/>
          <a:ea typeface="ＭＳ Ｐゴシック" pitchFamily="-48" charset="-128"/>
        </a:defRPr>
      </a:lvl3pPr>
      <a:lvl4pPr marL="852488" indent="-184150" algn="l" defTabSz="987425" rtl="0" fontAlgn="base">
        <a:lnSpc>
          <a:spcPts val="2000"/>
        </a:lnSpc>
        <a:spcBef>
          <a:spcPct val="30000"/>
        </a:spcBef>
        <a:spcAft>
          <a:spcPct val="0"/>
        </a:spcAft>
        <a:buChar char="–"/>
        <a:defRPr sz="1200">
          <a:solidFill>
            <a:srgbClr val="006390"/>
          </a:solidFill>
          <a:latin typeface="+mn-lt"/>
          <a:ea typeface="ＭＳ Ｐゴシック" pitchFamily="-48" charset="-128"/>
        </a:defRPr>
      </a:lvl4pPr>
      <a:lvl5pPr marL="1079500" indent="-177800" algn="l" defTabSz="987425" rtl="0" fontAlgn="base">
        <a:lnSpc>
          <a:spcPts val="2000"/>
        </a:lnSpc>
        <a:spcBef>
          <a:spcPct val="30000"/>
        </a:spcBef>
        <a:spcAft>
          <a:spcPct val="0"/>
        </a:spcAft>
        <a:buChar char="»"/>
        <a:defRPr sz="1000">
          <a:solidFill>
            <a:srgbClr val="006390"/>
          </a:solidFill>
          <a:latin typeface="+mn-lt"/>
          <a:ea typeface="ＭＳ Ｐゴシック" pitchFamily="-48" charset="-128"/>
        </a:defRPr>
      </a:lvl5pPr>
      <a:lvl6pPr marL="1536700" indent="-177800" algn="l" defTabSz="987425" rtl="0" eaLnBrk="1" fontAlgn="base" hangingPunct="1">
        <a:lnSpc>
          <a:spcPts val="2000"/>
        </a:lnSpc>
        <a:spcBef>
          <a:spcPct val="3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48" charset="-128"/>
        </a:defRPr>
      </a:lvl6pPr>
      <a:lvl7pPr marL="1993900" indent="-177800" algn="l" defTabSz="987425" rtl="0" eaLnBrk="1" fontAlgn="base" hangingPunct="1">
        <a:lnSpc>
          <a:spcPts val="2000"/>
        </a:lnSpc>
        <a:spcBef>
          <a:spcPct val="3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48" charset="-128"/>
        </a:defRPr>
      </a:lvl7pPr>
      <a:lvl8pPr marL="2451100" indent="-177800" algn="l" defTabSz="987425" rtl="0" eaLnBrk="1" fontAlgn="base" hangingPunct="1">
        <a:lnSpc>
          <a:spcPts val="2000"/>
        </a:lnSpc>
        <a:spcBef>
          <a:spcPct val="3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48" charset="-128"/>
        </a:defRPr>
      </a:lvl8pPr>
      <a:lvl9pPr marL="2908300" indent="-177800" algn="l" defTabSz="987425" rtl="0" eaLnBrk="1" fontAlgn="base" hangingPunct="1">
        <a:lnSpc>
          <a:spcPts val="2000"/>
        </a:lnSpc>
        <a:spcBef>
          <a:spcPct val="3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4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Brueghel-tower-of-babel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8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11" Type="http://schemas.openxmlformats.org/officeDocument/2006/relationships/image" Target="../media/image15.png"/><Relationship Id="rId5" Type="http://schemas.openxmlformats.org/officeDocument/2006/relationships/image" Target="../media/image10.emf"/><Relationship Id="rId10" Type="http://schemas.openxmlformats.org/officeDocument/2006/relationships/image" Target="../media/image14.png"/><Relationship Id="rId4" Type="http://schemas.openxmlformats.org/officeDocument/2006/relationships/image" Target="../media/image9.emf"/><Relationship Id="rId9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ctrTitle"/>
          </p:nvPr>
        </p:nvSpPr>
        <p:spPr>
          <a:xfrm>
            <a:off x="720725" y="3810000"/>
            <a:ext cx="7543800" cy="914400"/>
          </a:xfrm>
        </p:spPr>
        <p:txBody>
          <a:bodyPr/>
          <a:lstStyle/>
          <a:p>
            <a:r>
              <a:rPr lang="en-GB" sz="3600" dirty="0"/>
              <a:t>CEN/TC 351 Construction </a:t>
            </a:r>
            <a:r>
              <a:rPr lang="en-GB" sz="3600" dirty="0" smtClean="0"/>
              <a:t>Products</a:t>
            </a:r>
            <a:r>
              <a:rPr lang="nl-NL" sz="3600" dirty="0" smtClean="0"/>
              <a:t>: </a:t>
            </a:r>
            <a:r>
              <a:rPr lang="en-GB" sz="3600" dirty="0" smtClean="0"/>
              <a:t>Assessment </a:t>
            </a:r>
            <a:r>
              <a:rPr lang="en-GB" sz="3600" dirty="0"/>
              <a:t>of Release of Dangerous </a:t>
            </a:r>
            <a:r>
              <a:rPr lang="en-GB" sz="3600" dirty="0" smtClean="0"/>
              <a:t>Substances</a:t>
            </a:r>
            <a:endParaRPr lang="en-US" sz="3600" dirty="0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03238"/>
            <a:ext cx="7572573" cy="868362"/>
          </a:xfrm>
        </p:spPr>
        <p:txBody>
          <a:bodyPr/>
          <a:lstStyle/>
          <a:p>
            <a:r>
              <a:rPr lang="en-GB" sz="3600" dirty="0"/>
              <a:t>Horizontal test methods </a:t>
            </a:r>
            <a:r>
              <a:rPr lang="en-GB" sz="3600" dirty="0" smtClean="0"/>
              <a:t>(2)</a:t>
            </a:r>
            <a:endParaRPr lang="en-GB" sz="3600" dirty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8604448" cy="4680520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WG 3 Radiation</a:t>
            </a:r>
            <a:r>
              <a:rPr lang="en-GB" sz="2400" dirty="0"/>
              <a:t>: </a:t>
            </a:r>
            <a:endParaRPr lang="en-GB" sz="2400" dirty="0" smtClean="0"/>
          </a:p>
          <a:p>
            <a:pPr marL="715963" lvl="1" indent="-368300">
              <a:lnSpc>
                <a:spcPct val="100000"/>
              </a:lnSpc>
            </a:pPr>
            <a:r>
              <a:rPr lang="en-GB" sz="2400" dirty="0" smtClean="0"/>
              <a:t>Gamma ray measurement method:</a:t>
            </a:r>
            <a:r>
              <a:rPr lang="en-GB" sz="2400" dirty="0" smtClean="0">
                <a:solidFill>
                  <a:srgbClr val="FF0000"/>
                </a:solidFill>
              </a:rPr>
              <a:t> under development</a:t>
            </a:r>
          </a:p>
          <a:p>
            <a:pPr marL="715963" lvl="1" indent="-368300">
              <a:lnSpc>
                <a:spcPct val="100000"/>
              </a:lnSpc>
            </a:pPr>
            <a:r>
              <a:rPr lang="en-GB" sz="2400" dirty="0" smtClean="0"/>
              <a:t>Dose modelling:</a:t>
            </a:r>
            <a:r>
              <a:rPr lang="en-GB" sz="2400" dirty="0" smtClean="0">
                <a:solidFill>
                  <a:srgbClr val="FF0000"/>
                </a:solidFill>
              </a:rPr>
              <a:t> under discussion</a:t>
            </a:r>
          </a:p>
          <a:p>
            <a:pPr marL="715963" lvl="1" indent="-368300">
              <a:lnSpc>
                <a:spcPct val="100000"/>
              </a:lnSpc>
            </a:pPr>
            <a:r>
              <a:rPr lang="en-GB" sz="2400" dirty="0" smtClean="0"/>
              <a:t>Radon exhalation measurement method:</a:t>
            </a:r>
            <a:r>
              <a:rPr lang="en-GB" sz="2400" dirty="0" smtClean="0">
                <a:solidFill>
                  <a:srgbClr val="FF0000"/>
                </a:solidFill>
              </a:rPr>
              <a:t> postponed</a:t>
            </a:r>
            <a:r>
              <a:rPr lang="en-GB" sz="2400" dirty="0" smtClean="0"/>
              <a:t> 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WG 5 Content and </a:t>
            </a:r>
            <a:r>
              <a:rPr lang="en-GB" sz="2400" dirty="0" err="1" smtClean="0"/>
              <a:t>eluate</a:t>
            </a:r>
            <a:r>
              <a:rPr lang="en-GB" sz="2400" dirty="0" smtClean="0"/>
              <a:t> analysis</a:t>
            </a:r>
          </a:p>
          <a:p>
            <a:pPr marL="715963" lvl="1" indent="-358775">
              <a:lnSpc>
                <a:spcPct val="100000"/>
              </a:lnSpc>
              <a:tabLst>
                <a:tab pos="6461125" algn="l"/>
              </a:tabLst>
            </a:pPr>
            <a:r>
              <a:rPr lang="en-GB" sz="2400" dirty="0" smtClean="0"/>
              <a:t>TS Measurement of </a:t>
            </a:r>
            <a:r>
              <a:rPr lang="en-GB" sz="2400" dirty="0" err="1" smtClean="0"/>
              <a:t>inorganics</a:t>
            </a:r>
            <a:r>
              <a:rPr lang="en-GB" sz="2400" dirty="0" smtClean="0"/>
              <a:t>: </a:t>
            </a:r>
            <a:r>
              <a:rPr lang="nl-NL" sz="2400" dirty="0" smtClean="0"/>
              <a:t>   </a:t>
            </a:r>
            <a:r>
              <a:rPr lang="en-GB" sz="2400" dirty="0" smtClean="0">
                <a:solidFill>
                  <a:srgbClr val="FF0000"/>
                </a:solidFill>
              </a:rPr>
              <a:t>based on CEN/PC 400 </a:t>
            </a:r>
            <a:endParaRPr lang="en-GB" sz="2400" dirty="0" smtClean="0"/>
          </a:p>
          <a:p>
            <a:pPr marL="715963" lvl="1" indent="-358775">
              <a:lnSpc>
                <a:spcPct val="100000"/>
              </a:lnSpc>
              <a:tabLst>
                <a:tab pos="6461125" algn="l"/>
              </a:tabLst>
            </a:pPr>
            <a:r>
              <a:rPr lang="en-GB" sz="2400" dirty="0"/>
              <a:t>TS on </a:t>
            </a:r>
            <a:r>
              <a:rPr lang="en-GB" sz="2400" dirty="0" smtClean="0"/>
              <a:t>Eluate analysis:                  </a:t>
            </a:r>
            <a:r>
              <a:rPr lang="en-GB" sz="2400" dirty="0" smtClean="0">
                <a:solidFill>
                  <a:srgbClr val="FF0000"/>
                </a:solidFill>
              </a:rPr>
              <a:t>methods</a:t>
            </a:r>
          </a:p>
          <a:p>
            <a:pPr marL="715963" lvl="1" indent="-358775">
              <a:lnSpc>
                <a:spcPct val="100000"/>
              </a:lnSpc>
            </a:pPr>
            <a:r>
              <a:rPr lang="en-GB" sz="2400" dirty="0" smtClean="0"/>
              <a:t>TS Measurement of non-volatile organics:</a:t>
            </a:r>
            <a:r>
              <a:rPr lang="en-GB" sz="2400" dirty="0" smtClean="0">
                <a:solidFill>
                  <a:srgbClr val="FF0000"/>
                </a:solidFill>
              </a:rPr>
              <a:t> in preparation</a:t>
            </a:r>
            <a:endParaRPr lang="en-GB" sz="2400" dirty="0" smtClean="0"/>
          </a:p>
          <a:p>
            <a:pPr marL="715963" lvl="1" indent="-358775">
              <a:lnSpc>
                <a:spcPct val="100000"/>
              </a:lnSpc>
            </a:pPr>
            <a:r>
              <a:rPr lang="en-GB" sz="2400" dirty="0" smtClean="0"/>
              <a:t>TS </a:t>
            </a:r>
            <a:r>
              <a:rPr lang="en-GB" sz="2400" dirty="0"/>
              <a:t>Measurement of </a:t>
            </a:r>
            <a:r>
              <a:rPr lang="en-GB" sz="2400" dirty="0" smtClean="0"/>
              <a:t>volatile organics: </a:t>
            </a:r>
            <a:r>
              <a:rPr lang="en-GB" sz="2400" dirty="0" smtClean="0">
                <a:solidFill>
                  <a:srgbClr val="FF0000"/>
                </a:solidFill>
              </a:rPr>
              <a:t>on hold</a:t>
            </a:r>
          </a:p>
          <a:p>
            <a:pPr marL="715963" lvl="1" indent="-358775">
              <a:lnSpc>
                <a:spcPct val="100000"/>
              </a:lnSpc>
            </a:pP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10</a:t>
            </a:fld>
            <a:endParaRPr lang="nl-NL" smtClean="0"/>
          </a:p>
          <a:p>
            <a:endParaRPr lang="nl-NL"/>
          </a:p>
        </p:txBody>
      </p:sp>
      <p:sp>
        <p:nvSpPr>
          <p:cNvPr id="7" name="Rechteraccolade 6"/>
          <p:cNvSpPr/>
          <p:nvPr/>
        </p:nvSpPr>
        <p:spPr>
          <a:xfrm>
            <a:off x="5508104" y="3933056"/>
            <a:ext cx="288032" cy="864096"/>
          </a:xfrm>
          <a:prstGeom prst="rightBrace">
            <a:avLst/>
          </a:prstGeom>
          <a:ln>
            <a:solidFill>
              <a:srgbClr val="00638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24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Technical Reports</a:t>
            </a:r>
            <a:endParaRPr lang="en-GB" sz="3600" dirty="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7920880" cy="453707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dirty="0" smtClean="0"/>
              <a:t>CEN/TR 15855 </a:t>
            </a:r>
            <a:r>
              <a:rPr lang="en-GB" sz="2400" dirty="0" smtClean="0">
                <a:solidFill>
                  <a:srgbClr val="FF0000"/>
                </a:solidFill>
              </a:rPr>
              <a:t>Barriers </a:t>
            </a:r>
            <a:r>
              <a:rPr lang="en-GB" sz="2400" dirty="0">
                <a:solidFill>
                  <a:srgbClr val="FF0000"/>
                </a:solidFill>
              </a:rPr>
              <a:t>to </a:t>
            </a:r>
            <a:r>
              <a:rPr lang="en-GB" sz="2400" dirty="0" smtClean="0">
                <a:solidFill>
                  <a:srgbClr val="FF0000"/>
                </a:solidFill>
              </a:rPr>
              <a:t>trade </a:t>
            </a:r>
            <a:r>
              <a:rPr lang="en-GB" sz="2400" dirty="0" smtClean="0">
                <a:solidFill>
                  <a:srgbClr val="00638F"/>
                </a:solidFill>
              </a:rPr>
              <a:t>Published 2009; amendment </a:t>
            </a:r>
            <a:r>
              <a:rPr lang="en-GB" sz="2400" dirty="0" err="1">
                <a:solidFill>
                  <a:srgbClr val="00638F"/>
                </a:solidFill>
              </a:rPr>
              <a:t>prTR</a:t>
            </a:r>
            <a:r>
              <a:rPr lang="en-GB" sz="2400" dirty="0">
                <a:solidFill>
                  <a:srgbClr val="00638F"/>
                </a:solidFill>
              </a:rPr>
              <a:t> 16410 on </a:t>
            </a:r>
            <a:r>
              <a:rPr lang="en-GB" sz="2400" dirty="0" smtClean="0">
                <a:solidFill>
                  <a:srgbClr val="FF0000"/>
                </a:solidFill>
              </a:rPr>
              <a:t>Barriers </a:t>
            </a:r>
            <a:r>
              <a:rPr lang="en-GB" sz="2400" dirty="0">
                <a:solidFill>
                  <a:srgbClr val="FF0000"/>
                </a:solidFill>
              </a:rPr>
              <a:t>to use </a:t>
            </a:r>
            <a:r>
              <a:rPr lang="en-GB" sz="2400" dirty="0" smtClean="0">
                <a:solidFill>
                  <a:srgbClr val="00638F"/>
                </a:solidFill>
              </a:rPr>
              <a:t>(on </a:t>
            </a:r>
            <a:r>
              <a:rPr lang="en-GB" sz="2400" dirty="0">
                <a:solidFill>
                  <a:srgbClr val="00638F"/>
                </a:solidFill>
              </a:rPr>
              <a:t>request of EC </a:t>
            </a:r>
            <a:r>
              <a:rPr lang="en-GB" sz="2400" dirty="0" smtClean="0">
                <a:solidFill>
                  <a:srgbClr val="00638F"/>
                </a:solidFill>
              </a:rPr>
              <a:t>ENTR)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dirty="0" smtClean="0"/>
              <a:t>CEN/TR 15858 </a:t>
            </a:r>
            <a:r>
              <a:rPr lang="en-GB" sz="2400" dirty="0" smtClean="0">
                <a:solidFill>
                  <a:srgbClr val="FF0000"/>
                </a:solidFill>
              </a:rPr>
              <a:t>Without </a:t>
            </a:r>
            <a:r>
              <a:rPr lang="en-GB" sz="2400" dirty="0">
                <a:solidFill>
                  <a:srgbClr val="FF0000"/>
                </a:solidFill>
              </a:rPr>
              <a:t>testing and Without further </a:t>
            </a:r>
            <a:r>
              <a:rPr lang="en-GB" sz="2400" dirty="0" smtClean="0">
                <a:solidFill>
                  <a:srgbClr val="FF0000"/>
                </a:solidFill>
              </a:rPr>
              <a:t>testing </a:t>
            </a:r>
            <a:r>
              <a:rPr lang="en-GB" sz="2400" dirty="0" smtClean="0">
                <a:solidFill>
                  <a:srgbClr val="00638F"/>
                </a:solidFill>
              </a:rPr>
              <a:t>Published 2009; </a:t>
            </a:r>
            <a:r>
              <a:rPr lang="en-GB" sz="2400" dirty="0">
                <a:solidFill>
                  <a:srgbClr val="00638F"/>
                </a:solidFill>
              </a:rPr>
              <a:t>connection with administrative procedures under discussion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dirty="0" smtClean="0"/>
              <a:t>CEN/TR 16045 </a:t>
            </a:r>
            <a:r>
              <a:rPr lang="en-GB" sz="2400" dirty="0" smtClean="0">
                <a:solidFill>
                  <a:srgbClr val="FF0000"/>
                </a:solidFill>
              </a:rPr>
              <a:t>Analysis of Content </a:t>
            </a:r>
            <a:r>
              <a:rPr lang="en-GB" sz="2400" dirty="0" smtClean="0">
                <a:solidFill>
                  <a:srgbClr val="00638F"/>
                </a:solidFill>
              </a:rPr>
              <a:t>Published 2010</a:t>
            </a:r>
            <a:endParaRPr lang="nl-NL" sz="2400" dirty="0">
              <a:solidFill>
                <a:srgbClr val="00638F"/>
              </a:solidFill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dirty="0" smtClean="0"/>
              <a:t>CEN/TR 16098 </a:t>
            </a:r>
            <a:r>
              <a:rPr lang="en-GB" sz="2400" dirty="0" smtClean="0">
                <a:solidFill>
                  <a:srgbClr val="FF0000"/>
                </a:solidFill>
              </a:rPr>
              <a:t>Concept of Horizontal testing </a:t>
            </a:r>
            <a:r>
              <a:rPr lang="en-GB" sz="2400" dirty="0" smtClean="0">
                <a:solidFill>
                  <a:srgbClr val="00638F"/>
                </a:solidFill>
              </a:rPr>
              <a:t>Published 2010</a:t>
            </a:r>
            <a:endParaRPr lang="en-GB" sz="2400" dirty="0">
              <a:solidFill>
                <a:srgbClr val="00638F"/>
              </a:solidFill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dirty="0" smtClean="0"/>
              <a:t>CEN/TR 16220 </a:t>
            </a:r>
            <a:r>
              <a:rPr lang="en-GB" sz="2400" dirty="0" smtClean="0">
                <a:solidFill>
                  <a:srgbClr val="FF0000"/>
                </a:solidFill>
              </a:rPr>
              <a:t>Complement </a:t>
            </a:r>
            <a:r>
              <a:rPr lang="en-GB" sz="2400" dirty="0">
                <a:solidFill>
                  <a:srgbClr val="FF0000"/>
                </a:solidFill>
              </a:rPr>
              <a:t>to </a:t>
            </a:r>
            <a:r>
              <a:rPr lang="en-GB" sz="2400" dirty="0" smtClean="0">
                <a:solidFill>
                  <a:srgbClr val="FF0000"/>
                </a:solidFill>
              </a:rPr>
              <a:t>sampling </a:t>
            </a:r>
            <a:r>
              <a:rPr lang="en-GB" sz="2400" dirty="0" smtClean="0">
                <a:solidFill>
                  <a:srgbClr val="00638F"/>
                </a:solidFill>
              </a:rPr>
              <a:t>Published 2011</a:t>
            </a:r>
            <a:endParaRPr lang="en-GB" sz="2400" dirty="0">
              <a:solidFill>
                <a:srgbClr val="00638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11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64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Supporting documents</a:t>
            </a:r>
            <a:endParaRPr lang="en-GB" sz="3600" dirty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4" y="1600200"/>
            <a:ext cx="8243763" cy="4133850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EN Terminology (WG 4)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err="1" smtClean="0"/>
              <a:t>prCEN</a:t>
            </a:r>
            <a:r>
              <a:rPr lang="en-GB" sz="2400" dirty="0" smtClean="0"/>
              <a:t>/TR 16496 (‘TR 4’): Guidance on implementation </a:t>
            </a:r>
            <a:r>
              <a:rPr lang="en-GB" sz="2400" dirty="0"/>
              <a:t>of test methods in harmonised </a:t>
            </a:r>
            <a:r>
              <a:rPr lang="en-GB" sz="2400" dirty="0" smtClean="0"/>
              <a:t>standards (TG 2)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TR on Tools for evaluation of conformity/ statistical aspects (TG 7)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12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86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Validated methods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24" y="1340768"/>
            <a:ext cx="7955731" cy="43204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 smtClean="0"/>
              <a:t>Quality of methods is fit for purpose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Required for </a:t>
            </a:r>
          </a:p>
          <a:p>
            <a:pPr marL="544513" lvl="1" indent="-279400">
              <a:lnSpc>
                <a:spcPct val="100000"/>
              </a:lnSpc>
              <a:tabLst>
                <a:tab pos="446088" algn="l"/>
              </a:tabLst>
            </a:pPr>
            <a:r>
              <a:rPr lang="en-GB" sz="2400" dirty="0" smtClean="0"/>
              <a:t>testing compliance with regulations</a:t>
            </a:r>
          </a:p>
          <a:p>
            <a:pPr marL="544513" lvl="1" indent="-279400">
              <a:lnSpc>
                <a:spcPct val="100000"/>
              </a:lnSpc>
              <a:tabLst>
                <a:tab pos="446088" algn="l"/>
              </a:tabLst>
            </a:pPr>
            <a:r>
              <a:rPr lang="en-GB" sz="2400" dirty="0" smtClean="0"/>
              <a:t>development of testing schemes for regulatory purposes or voluntary systems 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Mandate M/366: </a:t>
            </a:r>
            <a:br>
              <a:rPr lang="en-GB" sz="2400" dirty="0" smtClean="0"/>
            </a:br>
            <a:r>
              <a:rPr lang="en-GB" sz="2400" dirty="0" smtClean="0"/>
              <a:t>‘</a:t>
            </a:r>
            <a:r>
              <a:rPr lang="en-GB" sz="2400" i="1" dirty="0" smtClean="0"/>
              <a:t>Without completed validation, the draft standards shall only be published as Technical Specifications awaiting such validation’</a:t>
            </a:r>
            <a:endParaRPr lang="en-GB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b="1" dirty="0" smtClean="0"/>
              <a:t>18 September 2012</a:t>
            </a:r>
            <a:endParaRPr lang="nl-NL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13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11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755650" y="620688"/>
            <a:ext cx="7391400" cy="693514"/>
          </a:xfrm>
        </p:spPr>
        <p:txBody>
          <a:bodyPr/>
          <a:lstStyle/>
          <a:p>
            <a:r>
              <a:rPr lang="en-GB" sz="3600" smtClean="0"/>
              <a:t>Validation</a:t>
            </a:r>
            <a:endParaRPr lang="en-GB" sz="2800" smtClean="0"/>
          </a:p>
        </p:txBody>
      </p:sp>
      <p:grpSp>
        <p:nvGrpSpPr>
          <p:cNvPr id="27652" name="Groep 13"/>
          <p:cNvGrpSpPr>
            <a:grpSpLocks/>
          </p:cNvGrpSpPr>
          <p:nvPr/>
        </p:nvGrpSpPr>
        <p:grpSpPr bwMode="auto">
          <a:xfrm>
            <a:off x="755650" y="3429005"/>
            <a:ext cx="2160588" cy="1008064"/>
            <a:chOff x="755576" y="2852938"/>
            <a:chExt cx="2160240" cy="1008112"/>
          </a:xfrm>
        </p:grpSpPr>
        <p:sp>
          <p:nvSpPr>
            <p:cNvPr id="7" name="Rechthoek 6"/>
            <p:cNvSpPr/>
            <p:nvPr/>
          </p:nvSpPr>
          <p:spPr>
            <a:xfrm>
              <a:off x="755576" y="2852938"/>
              <a:ext cx="2160240" cy="10081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668" name="Tekstvak 5"/>
            <p:cNvSpPr txBox="1">
              <a:spLocks noChangeArrowheads="1"/>
            </p:cNvSpPr>
            <p:nvPr/>
          </p:nvSpPr>
          <p:spPr bwMode="auto">
            <a:xfrm>
              <a:off x="755576" y="2924945"/>
              <a:ext cx="2160239" cy="70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000"/>
                <a:t>Draft Technical </a:t>
              </a:r>
            </a:p>
            <a:p>
              <a:pPr algn="ctr"/>
              <a:r>
                <a:rPr lang="en-GB" sz="2000"/>
                <a:t>Specification</a:t>
              </a:r>
            </a:p>
          </p:txBody>
        </p:sp>
      </p:grpSp>
      <p:grpSp>
        <p:nvGrpSpPr>
          <p:cNvPr id="27653" name="Groep 14"/>
          <p:cNvGrpSpPr>
            <a:grpSpLocks/>
          </p:cNvGrpSpPr>
          <p:nvPr/>
        </p:nvGrpSpPr>
        <p:grpSpPr bwMode="auto">
          <a:xfrm>
            <a:off x="3563938" y="3429000"/>
            <a:ext cx="2160587" cy="1008063"/>
            <a:chOff x="3563888" y="2852936"/>
            <a:chExt cx="2160240" cy="1008112"/>
          </a:xfrm>
        </p:grpSpPr>
        <p:sp>
          <p:nvSpPr>
            <p:cNvPr id="8" name="Rechthoek 7"/>
            <p:cNvSpPr/>
            <p:nvPr/>
          </p:nvSpPr>
          <p:spPr>
            <a:xfrm>
              <a:off x="3563888" y="2852936"/>
              <a:ext cx="2160240" cy="10081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666" name="Tekstvak 8"/>
            <p:cNvSpPr txBox="1">
              <a:spLocks noChangeArrowheads="1"/>
            </p:cNvSpPr>
            <p:nvPr/>
          </p:nvSpPr>
          <p:spPr bwMode="auto">
            <a:xfrm>
              <a:off x="3707904" y="2924945"/>
              <a:ext cx="1827360" cy="70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/>
                <a:t>Technical </a:t>
              </a:r>
            </a:p>
            <a:p>
              <a:pPr algn="ctr"/>
              <a:r>
                <a:rPr lang="en-GB" sz="2000"/>
                <a:t>Specification</a:t>
              </a:r>
            </a:p>
          </p:txBody>
        </p:sp>
      </p:grpSp>
      <p:grpSp>
        <p:nvGrpSpPr>
          <p:cNvPr id="27654" name="Groep 15"/>
          <p:cNvGrpSpPr>
            <a:grpSpLocks/>
          </p:cNvGrpSpPr>
          <p:nvPr/>
        </p:nvGrpSpPr>
        <p:grpSpPr bwMode="auto">
          <a:xfrm>
            <a:off x="6372225" y="3429000"/>
            <a:ext cx="2160588" cy="1008063"/>
            <a:chOff x="6372200" y="2852936"/>
            <a:chExt cx="2160240" cy="1008112"/>
          </a:xfrm>
        </p:grpSpPr>
        <p:sp>
          <p:nvSpPr>
            <p:cNvPr id="10" name="Rechthoek 9"/>
            <p:cNvSpPr/>
            <p:nvPr/>
          </p:nvSpPr>
          <p:spPr>
            <a:xfrm>
              <a:off x="6372200" y="2852936"/>
              <a:ext cx="2160240" cy="10081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664" name="Tekstvak 10"/>
            <p:cNvSpPr txBox="1">
              <a:spLocks noChangeArrowheads="1"/>
            </p:cNvSpPr>
            <p:nvPr/>
          </p:nvSpPr>
          <p:spPr bwMode="auto">
            <a:xfrm>
              <a:off x="6516216" y="2996952"/>
              <a:ext cx="1827360" cy="70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/>
                <a:t>European Standard</a:t>
              </a:r>
            </a:p>
          </p:txBody>
        </p:sp>
      </p:grpSp>
      <p:sp>
        <p:nvSpPr>
          <p:cNvPr id="12" name="Gekromde PIJL-OMLAAG 11"/>
          <p:cNvSpPr/>
          <p:nvPr/>
        </p:nvSpPr>
        <p:spPr>
          <a:xfrm>
            <a:off x="1547813" y="2492375"/>
            <a:ext cx="2952750" cy="865188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Gekromde PIJL-OMLAAG 12"/>
          <p:cNvSpPr/>
          <p:nvPr/>
        </p:nvSpPr>
        <p:spPr>
          <a:xfrm>
            <a:off x="4643438" y="2492375"/>
            <a:ext cx="2952750" cy="865188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7657" name="Tekstvak 16"/>
          <p:cNvSpPr txBox="1">
            <a:spLocks noChangeArrowheads="1"/>
          </p:cNvSpPr>
          <p:nvPr/>
        </p:nvSpPr>
        <p:spPr bwMode="auto">
          <a:xfrm>
            <a:off x="2051050" y="27082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/>
              <a:t>Ruggedness</a:t>
            </a:r>
          </a:p>
        </p:txBody>
      </p:sp>
      <p:sp>
        <p:nvSpPr>
          <p:cNvPr id="27658" name="Tekstvak 17"/>
          <p:cNvSpPr txBox="1">
            <a:spLocks noChangeArrowheads="1"/>
          </p:cNvSpPr>
          <p:nvPr/>
        </p:nvSpPr>
        <p:spPr bwMode="auto">
          <a:xfrm>
            <a:off x="5004048" y="2649106"/>
            <a:ext cx="216023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Reproducibility</a:t>
            </a:r>
            <a:r>
              <a:rPr lang="en-GB" sz="2000" dirty="0" smtClean="0"/>
              <a:t>/ Repeatability</a:t>
            </a:r>
            <a:endParaRPr lang="en-GB" sz="2000" dirty="0"/>
          </a:p>
        </p:txBody>
      </p:sp>
      <p:sp>
        <p:nvSpPr>
          <p:cNvPr id="27659" name="Tekstvak 18"/>
          <p:cNvSpPr txBox="1">
            <a:spLocks noChangeArrowheads="1"/>
          </p:cNvSpPr>
          <p:nvPr/>
        </p:nvSpPr>
        <p:spPr bwMode="auto">
          <a:xfrm>
            <a:off x="1619672" y="1700213"/>
            <a:ext cx="25922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/>
              <a:t>Intra-laboratory testing</a:t>
            </a:r>
          </a:p>
        </p:txBody>
      </p:sp>
      <p:sp>
        <p:nvSpPr>
          <p:cNvPr id="27660" name="Tekstvak 19"/>
          <p:cNvSpPr txBox="1">
            <a:spLocks noChangeArrowheads="1"/>
          </p:cNvSpPr>
          <p:nvPr/>
        </p:nvSpPr>
        <p:spPr bwMode="auto">
          <a:xfrm>
            <a:off x="4572000" y="1700213"/>
            <a:ext cx="32400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/>
              <a:t>Interlaboratory testing (Round Robin)</a:t>
            </a:r>
          </a:p>
        </p:txBody>
      </p:sp>
      <p:sp>
        <p:nvSpPr>
          <p:cNvPr id="27662" name="Tekstvak 21"/>
          <p:cNvSpPr txBox="1">
            <a:spLocks noChangeArrowheads="1"/>
          </p:cNvSpPr>
          <p:nvPr/>
        </p:nvSpPr>
        <p:spPr bwMode="auto">
          <a:xfrm>
            <a:off x="638969" y="5517232"/>
            <a:ext cx="67547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mtClean="0"/>
              <a:t>Source: CEN Guide 13 </a:t>
            </a:r>
            <a:r>
              <a:rPr lang="en-GB" i="1" smtClean="0"/>
              <a:t>Validation of environmental test methods</a:t>
            </a:r>
            <a:endParaRPr lang="en-GB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882484" y="4747216"/>
            <a:ext cx="278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Enquiry / formal vote or UAP</a:t>
            </a:r>
            <a:endParaRPr lang="en-GB" sz="20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084168" y="4208891"/>
            <a:ext cx="0" cy="538326"/>
          </a:xfrm>
          <a:prstGeom prst="straightConnector1">
            <a:avLst/>
          </a:prstGeom>
          <a:ln>
            <a:solidFill>
              <a:srgbClr val="005B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3"/>
          <p:cNvSpPr txBox="1">
            <a:spLocks/>
          </p:cNvSpPr>
          <p:nvPr/>
        </p:nvSpPr>
        <p:spPr bwMode="auto">
          <a:xfrm>
            <a:off x="720725" y="6629400"/>
            <a:ext cx="6248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smtClean="0">
                <a:ln>
                  <a:noFill/>
                </a:ln>
                <a:solidFill>
                  <a:srgbClr val="00638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18 September 2012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 bwMode="auto">
          <a:xfrm>
            <a:off x="8820472" y="6597352"/>
            <a:ext cx="12541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EFE47D-B579-429E-AF68-ACF721D4F58F}" type="slidenum">
              <a:rPr kumimoji="0" lang="nl-NL" sz="1000" b="1" i="0" u="none" strike="noStrike" kern="1200" cap="none" spc="0" normalizeH="0" baseline="0" noProof="0" smtClean="0">
                <a:ln>
                  <a:noFill/>
                </a:ln>
                <a:solidFill>
                  <a:srgbClr val="00638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000" b="1" i="0" u="none" strike="noStrike" kern="1200" cap="none" spc="0" normalizeH="0" baseline="0" noProof="0" smtClean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000" b="1" i="0" u="none" strike="noStrike" kern="1200" cap="none" spc="0" normalizeH="0" baseline="0" noProof="0" dirty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48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dirty="0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Execution Validation step 2</a:t>
            </a:r>
            <a:endParaRPr lang="en-GB" sz="3600" dirty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4" y="1600200"/>
            <a:ext cx="7811715" cy="41338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 smtClean="0"/>
              <a:t>Technical and scientific co-ordination </a:t>
            </a:r>
            <a:r>
              <a:rPr lang="en-GB" sz="2400" dirty="0"/>
              <a:t>by </a:t>
            </a:r>
            <a:r>
              <a:rPr lang="en-GB" sz="2400" dirty="0" smtClean="0"/>
              <a:t>JRC ISPRA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Contributions of MS through national laboratories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Contributions of industry through samples and laboratory capacity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Plan and budget available mid 2012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15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23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20679" y="6630988"/>
            <a:ext cx="5427785" cy="227012"/>
          </a:xfrm>
        </p:spPr>
        <p:txBody>
          <a:bodyPr/>
          <a:lstStyle/>
          <a:p>
            <a:pPr algn="r"/>
            <a:endParaRPr lang="en-GB" b="1" dirty="0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7" y="476250"/>
            <a:ext cx="7966392" cy="1143000"/>
          </a:xfrm>
        </p:spPr>
        <p:txBody>
          <a:bodyPr/>
          <a:lstStyle/>
          <a:p>
            <a:r>
              <a:rPr lang="en-GB" sz="3600" dirty="0"/>
              <a:t>Timeframe (indicative)</a:t>
            </a:r>
          </a:p>
        </p:txBody>
      </p:sp>
      <p:graphicFrame>
        <p:nvGraphicFramePr>
          <p:cNvPr id="172071" name="Group 3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62227650"/>
              </p:ext>
            </p:extLst>
          </p:nvPr>
        </p:nvGraphicFramePr>
        <p:xfrm>
          <a:off x="611561" y="1921684"/>
          <a:ext cx="8110408" cy="3745032"/>
        </p:xfrm>
        <a:graphic>
          <a:graphicData uri="http://schemas.openxmlformats.org/drawingml/2006/table">
            <a:tbl>
              <a:tblPr/>
              <a:tblGrid>
                <a:gridCol w="6264695"/>
                <a:gridCol w="1845713"/>
              </a:tblGrid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Start of validation on draft TSs </a:t>
                      </a:r>
                      <a:b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(data analysis and ruggedness)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00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Elaboration of results in TS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Round robin testing 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9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Elaboration of results, amendments of </a:t>
                      </a: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prENs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2014-2015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Publication ENs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2016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Start adaptation product standards and national regulations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&gt; 2014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1560" y="6597352"/>
            <a:ext cx="6248400" cy="152400"/>
          </a:xfrm>
        </p:spPr>
        <p:txBody>
          <a:bodyPr/>
          <a:lstStyle/>
          <a:p>
            <a:r>
              <a:rPr lang="nl-NL" sz="1000" b="1" dirty="0" smtClean="0">
                <a:solidFill>
                  <a:srgbClr val="00638F"/>
                </a:solidFill>
              </a:rPr>
              <a:t>18 September 2012</a:t>
            </a:r>
            <a:endParaRPr lang="en-GB" sz="1000" b="1" dirty="0">
              <a:solidFill>
                <a:srgbClr val="00638F"/>
              </a:solidFill>
            </a:endParaRP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 bwMode="auto">
          <a:xfrm>
            <a:off x="8839200" y="6619875"/>
            <a:ext cx="12541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EFE47D-B579-429E-AF68-ACF721D4F58F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638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l-NL" sz="1000" b="0" i="0" u="none" strike="noStrike" kern="1200" cap="none" spc="0" normalizeH="0" baseline="0" noProof="0" smtClean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2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720725" y="381000"/>
            <a:ext cx="7739063" cy="990600"/>
          </a:xfrm>
        </p:spPr>
        <p:txBody>
          <a:bodyPr/>
          <a:lstStyle/>
          <a:p>
            <a:r>
              <a:rPr lang="en-US" sz="3600" dirty="0" smtClean="0"/>
              <a:t>European </a:t>
            </a:r>
            <a:r>
              <a:rPr lang="en-US" sz="3600" dirty="0" err="1" smtClean="0"/>
              <a:t>standardisation</a:t>
            </a:r>
            <a:endParaRPr lang="en-US" sz="36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372225" y="1773238"/>
            <a:ext cx="2376488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87425" eaLnBrk="0" hangingPunct="0">
              <a:buSzPct val="80000"/>
              <a:defRPr/>
            </a:pPr>
            <a:r>
              <a:rPr lang="nl-NL" sz="2400" kern="0" dirty="0" err="1" smtClean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Tower</a:t>
            </a:r>
            <a:r>
              <a:rPr lang="nl-NL" sz="2400" kern="0" dirty="0" smtClean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 of Babel</a:t>
            </a:r>
          </a:p>
          <a:p>
            <a:pPr defTabSz="987425" eaLnBrk="0" hangingPunct="0">
              <a:buSzPct val="80000"/>
              <a:defRPr/>
            </a:pPr>
            <a:r>
              <a:rPr lang="nl-NL" sz="2400" kern="0" baseline="0" dirty="0" smtClean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(Pieter </a:t>
            </a:r>
            <a:r>
              <a:rPr lang="nl-NL" sz="2400" kern="0" baseline="0" dirty="0" err="1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Brueghel</a:t>
            </a:r>
            <a:r>
              <a:rPr lang="nl-NL" sz="2400" kern="0" baseline="0" dirty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 the </a:t>
            </a:r>
            <a:r>
              <a:rPr lang="nl-NL" sz="2400" kern="0" baseline="0" dirty="0" err="1" smtClean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Elder</a:t>
            </a:r>
            <a:r>
              <a:rPr lang="nl-NL" sz="2400" kern="0" dirty="0" smtClean="0">
                <a:solidFill>
                  <a:schemeClr val="accent2"/>
                </a:solidFill>
                <a:latin typeface="+mn-lt"/>
                <a:cs typeface="ＭＳ Ｐゴシック" pitchFamily="-48" charset="-128"/>
              </a:rPr>
              <a:t>)</a:t>
            </a:r>
            <a:endParaRPr lang="nl-NL" sz="2400" kern="0" baseline="0" dirty="0">
              <a:solidFill>
                <a:schemeClr val="accent2"/>
              </a:solidFill>
              <a:latin typeface="+mn-lt"/>
              <a:cs typeface="ＭＳ Ｐゴシック" pitchFamily="-48" charset="-128"/>
            </a:endParaRPr>
          </a:p>
          <a:p>
            <a:pPr marL="179388" indent="-179388" defTabSz="987425" eaLnBrk="0" hangingPunct="0">
              <a:spcBef>
                <a:spcPts val="600"/>
              </a:spcBef>
              <a:buSzPct val="80000"/>
              <a:buFontTx/>
              <a:buChar char="•"/>
              <a:defRPr/>
            </a:pPr>
            <a:endParaRPr lang="nl-NL" sz="2400" kern="0" baseline="0" dirty="0">
              <a:solidFill>
                <a:schemeClr val="accent2"/>
              </a:solidFill>
              <a:latin typeface="+mn-lt"/>
              <a:cs typeface="ＭＳ Ｐゴシック" pitchFamily="-48" charset="-128"/>
            </a:endParaRPr>
          </a:p>
        </p:txBody>
      </p:sp>
      <p:pic>
        <p:nvPicPr>
          <p:cNvPr id="9223" name="Picture 7" descr="http://upload.wikimedia.org/wikipedia/commons/thumb/e/e1/Brueghel-tower-of-babel.jpg/350px-Brueghel-tower-of-babe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73238"/>
            <a:ext cx="5337175" cy="4025900"/>
          </a:xfrm>
          <a:prstGeom prst="rect">
            <a:avLst/>
          </a:prstGeom>
          <a:noFill/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720725" y="6629400"/>
            <a:ext cx="6248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smtClean="0">
                <a:ln>
                  <a:noFill/>
                </a:ln>
                <a:solidFill>
                  <a:srgbClr val="00638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18 September 2012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839200" y="6619875"/>
            <a:ext cx="125413" cy="161925"/>
          </a:xfrm>
        </p:spPr>
        <p:txBody>
          <a:bodyPr/>
          <a:lstStyle/>
          <a:p>
            <a:fld id="{9FEFE47D-B579-429E-AF68-ACF721D4F58F}" type="slidenum">
              <a:rPr lang="nl-NL" smtClean="0"/>
              <a:pPr/>
              <a:t>17</a:t>
            </a:fld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109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5629" name="Rectangle 941"/>
          <p:cNvSpPr>
            <a:spLocks noChangeArrowheads="1"/>
          </p:cNvSpPr>
          <p:nvPr/>
        </p:nvSpPr>
        <p:spPr bwMode="auto">
          <a:xfrm>
            <a:off x="298938" y="838200"/>
            <a:ext cx="136134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z="1200"/>
          </a:p>
        </p:txBody>
      </p:sp>
      <p:sp>
        <p:nvSpPr>
          <p:cNvPr id="115630" name="Rectangle 942"/>
          <p:cNvSpPr>
            <a:spLocks noChangeArrowheads="1"/>
          </p:cNvSpPr>
          <p:nvPr/>
        </p:nvSpPr>
        <p:spPr bwMode="auto">
          <a:xfrm>
            <a:off x="683568" y="332656"/>
            <a:ext cx="211308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3600" b="1" dirty="0">
                <a:solidFill>
                  <a:schemeClr val="accent2"/>
                </a:solidFill>
              </a:rPr>
              <a:t>Network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073C6D-7DA3-49D2-9763-4CA2659403CA}" type="slidenum">
              <a:rPr lang="nl-NL" smtClean="0"/>
              <a:pPr/>
              <a:t>18</a:t>
            </a:fld>
            <a:endParaRPr lang="nl-NL" dirty="0" smtClean="0"/>
          </a:p>
          <a:p>
            <a:endParaRPr lang="nl-NL" dirty="0"/>
          </a:p>
        </p:txBody>
      </p:sp>
      <p:grpSp>
        <p:nvGrpSpPr>
          <p:cNvPr id="1509" name="Groep 1508"/>
          <p:cNvGrpSpPr/>
          <p:nvPr/>
        </p:nvGrpSpPr>
        <p:grpSpPr>
          <a:xfrm>
            <a:off x="251520" y="620688"/>
            <a:ext cx="8712968" cy="5688632"/>
            <a:chOff x="395536" y="909638"/>
            <a:chExt cx="8303964" cy="5183187"/>
          </a:xfrm>
        </p:grpSpPr>
        <p:cxnSp>
          <p:nvCxnSpPr>
            <p:cNvPr id="1510" name="AutoShape 1090"/>
            <p:cNvCxnSpPr>
              <a:cxnSpLocks noChangeShapeType="1"/>
              <a:endCxn id="1582" idx="1"/>
            </p:cNvCxnSpPr>
            <p:nvPr/>
          </p:nvCxnSpPr>
          <p:spPr bwMode="auto">
            <a:xfrm>
              <a:off x="2679700" y="2217738"/>
              <a:ext cx="1776413" cy="1385887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511" name="Rectangle 2"/>
            <p:cNvSpPr>
              <a:spLocks noChangeArrowheads="1"/>
            </p:cNvSpPr>
            <p:nvPr/>
          </p:nvSpPr>
          <p:spPr bwMode="auto">
            <a:xfrm>
              <a:off x="5851525" y="3556000"/>
              <a:ext cx="717550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grpSp>
          <p:nvGrpSpPr>
            <p:cNvPr id="1512" name="Group 4"/>
            <p:cNvGrpSpPr>
              <a:grpSpLocks/>
            </p:cNvGrpSpPr>
            <p:nvPr/>
          </p:nvGrpSpPr>
          <p:grpSpPr bwMode="auto">
            <a:xfrm>
              <a:off x="6224588" y="1855788"/>
              <a:ext cx="1974850" cy="2962275"/>
              <a:chOff x="3791" y="1233"/>
              <a:chExt cx="1410" cy="2240"/>
            </a:xfrm>
          </p:grpSpPr>
          <p:grpSp>
            <p:nvGrpSpPr>
              <p:cNvPr id="1669" name="Group 5"/>
              <p:cNvGrpSpPr>
                <a:grpSpLocks/>
              </p:cNvGrpSpPr>
              <p:nvPr/>
            </p:nvGrpSpPr>
            <p:grpSpPr bwMode="auto">
              <a:xfrm>
                <a:off x="4719" y="1233"/>
                <a:ext cx="454" cy="208"/>
                <a:chOff x="4719" y="1233"/>
                <a:chExt cx="454" cy="208"/>
              </a:xfrm>
            </p:grpSpPr>
            <p:grpSp>
              <p:nvGrpSpPr>
                <p:cNvPr id="1915" name="Group 6"/>
                <p:cNvGrpSpPr>
                  <a:grpSpLocks/>
                </p:cNvGrpSpPr>
                <p:nvPr/>
              </p:nvGrpSpPr>
              <p:grpSpPr bwMode="auto">
                <a:xfrm>
                  <a:off x="4719" y="1246"/>
                  <a:ext cx="252" cy="195"/>
                  <a:chOff x="4719" y="1246"/>
                  <a:chExt cx="252" cy="195"/>
                </a:xfrm>
              </p:grpSpPr>
              <p:pic>
                <p:nvPicPr>
                  <p:cNvPr id="1919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19" y="1246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20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719" y="1246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16" name="Rectangle 9"/>
                <p:cNvSpPr>
                  <a:spLocks noChangeArrowheads="1"/>
                </p:cNvSpPr>
                <p:nvPr/>
              </p:nvSpPr>
              <p:spPr bwMode="auto">
                <a:xfrm>
                  <a:off x="4908" y="1233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17" name="Rectangle 10"/>
                <p:cNvSpPr>
                  <a:spLocks noChangeArrowheads="1"/>
                </p:cNvSpPr>
                <p:nvPr/>
              </p:nvSpPr>
              <p:spPr bwMode="auto">
                <a:xfrm>
                  <a:off x="4962" y="1265"/>
                  <a:ext cx="157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18" name="Rectangle 11"/>
                <p:cNvSpPr>
                  <a:spLocks noChangeArrowheads="1"/>
                </p:cNvSpPr>
                <p:nvPr/>
              </p:nvSpPr>
              <p:spPr bwMode="auto">
                <a:xfrm>
                  <a:off x="4962" y="1270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0" name="Group 12"/>
              <p:cNvGrpSpPr>
                <a:grpSpLocks/>
              </p:cNvGrpSpPr>
              <p:nvPr/>
            </p:nvGrpSpPr>
            <p:grpSpPr bwMode="auto">
              <a:xfrm>
                <a:off x="4594" y="1408"/>
                <a:ext cx="454" cy="208"/>
                <a:chOff x="4594" y="1408"/>
                <a:chExt cx="454" cy="208"/>
              </a:xfrm>
            </p:grpSpPr>
            <p:grpSp>
              <p:nvGrpSpPr>
                <p:cNvPr id="1909" name="Group 13"/>
                <p:cNvGrpSpPr>
                  <a:grpSpLocks/>
                </p:cNvGrpSpPr>
                <p:nvPr/>
              </p:nvGrpSpPr>
              <p:grpSpPr bwMode="auto">
                <a:xfrm>
                  <a:off x="4594" y="1421"/>
                  <a:ext cx="252" cy="195"/>
                  <a:chOff x="4594" y="1421"/>
                  <a:chExt cx="252" cy="195"/>
                </a:xfrm>
              </p:grpSpPr>
              <p:pic>
                <p:nvPicPr>
                  <p:cNvPr id="1913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594" y="1421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14" name="Picture 15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594" y="1421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10" name="Rectangle 16"/>
                <p:cNvSpPr>
                  <a:spLocks noChangeArrowheads="1"/>
                </p:cNvSpPr>
                <p:nvPr/>
              </p:nvSpPr>
              <p:spPr bwMode="auto">
                <a:xfrm>
                  <a:off x="4783" y="1408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11" name="Rectangle 17"/>
                <p:cNvSpPr>
                  <a:spLocks noChangeArrowheads="1"/>
                </p:cNvSpPr>
                <p:nvPr/>
              </p:nvSpPr>
              <p:spPr bwMode="auto">
                <a:xfrm>
                  <a:off x="4836" y="1440"/>
                  <a:ext cx="158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12" name="Rectangle 18"/>
                <p:cNvSpPr>
                  <a:spLocks noChangeArrowheads="1"/>
                </p:cNvSpPr>
                <p:nvPr/>
              </p:nvSpPr>
              <p:spPr bwMode="auto">
                <a:xfrm>
                  <a:off x="4836" y="1445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1" name="Group 19"/>
              <p:cNvGrpSpPr>
                <a:grpSpLocks/>
              </p:cNvGrpSpPr>
              <p:nvPr/>
            </p:nvGrpSpPr>
            <p:grpSpPr bwMode="auto">
              <a:xfrm>
                <a:off x="4484" y="1554"/>
                <a:ext cx="454" cy="207"/>
                <a:chOff x="4484" y="1554"/>
                <a:chExt cx="454" cy="207"/>
              </a:xfrm>
            </p:grpSpPr>
            <p:grpSp>
              <p:nvGrpSpPr>
                <p:cNvPr id="1903" name="Group 20"/>
                <p:cNvGrpSpPr>
                  <a:grpSpLocks/>
                </p:cNvGrpSpPr>
                <p:nvPr/>
              </p:nvGrpSpPr>
              <p:grpSpPr bwMode="auto">
                <a:xfrm>
                  <a:off x="4484" y="1567"/>
                  <a:ext cx="252" cy="194"/>
                  <a:chOff x="4484" y="1567"/>
                  <a:chExt cx="252" cy="194"/>
                </a:xfrm>
              </p:grpSpPr>
              <p:pic>
                <p:nvPicPr>
                  <p:cNvPr id="1907" name="Picture 21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484" y="1567"/>
                    <a:ext cx="252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08" name="Picture 2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484" y="1567"/>
                    <a:ext cx="252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04" name="Rectangle 23"/>
                <p:cNvSpPr>
                  <a:spLocks noChangeArrowheads="1"/>
                </p:cNvSpPr>
                <p:nvPr/>
              </p:nvSpPr>
              <p:spPr bwMode="auto">
                <a:xfrm>
                  <a:off x="4674" y="1554"/>
                  <a:ext cx="264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05" name="Rectangle 24"/>
                <p:cNvSpPr>
                  <a:spLocks noChangeArrowheads="1"/>
                </p:cNvSpPr>
                <p:nvPr/>
              </p:nvSpPr>
              <p:spPr bwMode="auto">
                <a:xfrm>
                  <a:off x="4726" y="1586"/>
                  <a:ext cx="158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06" name="Rectangle 25"/>
                <p:cNvSpPr>
                  <a:spLocks noChangeArrowheads="1"/>
                </p:cNvSpPr>
                <p:nvPr/>
              </p:nvSpPr>
              <p:spPr bwMode="auto">
                <a:xfrm>
                  <a:off x="4726" y="1590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2" name="Group 26"/>
              <p:cNvGrpSpPr>
                <a:grpSpLocks/>
              </p:cNvGrpSpPr>
              <p:nvPr/>
            </p:nvGrpSpPr>
            <p:grpSpPr bwMode="auto">
              <a:xfrm>
                <a:off x="4388" y="1692"/>
                <a:ext cx="454" cy="208"/>
                <a:chOff x="4388" y="1692"/>
                <a:chExt cx="454" cy="208"/>
              </a:xfrm>
            </p:grpSpPr>
            <p:grpSp>
              <p:nvGrpSpPr>
                <p:cNvPr id="1897" name="Group 27"/>
                <p:cNvGrpSpPr>
                  <a:grpSpLocks/>
                </p:cNvGrpSpPr>
                <p:nvPr/>
              </p:nvGrpSpPr>
              <p:grpSpPr bwMode="auto">
                <a:xfrm>
                  <a:off x="4388" y="1705"/>
                  <a:ext cx="252" cy="195"/>
                  <a:chOff x="4388" y="1705"/>
                  <a:chExt cx="252" cy="195"/>
                </a:xfrm>
              </p:grpSpPr>
              <p:pic>
                <p:nvPicPr>
                  <p:cNvPr id="1901" name="Picture 28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388" y="1705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02" name="Picture 29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388" y="1705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98" name="Rectangle 30"/>
                <p:cNvSpPr>
                  <a:spLocks noChangeArrowheads="1"/>
                </p:cNvSpPr>
                <p:nvPr/>
              </p:nvSpPr>
              <p:spPr bwMode="auto">
                <a:xfrm>
                  <a:off x="4577" y="1692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99" name="Rectangle 31"/>
                <p:cNvSpPr>
                  <a:spLocks noChangeArrowheads="1"/>
                </p:cNvSpPr>
                <p:nvPr/>
              </p:nvSpPr>
              <p:spPr bwMode="auto">
                <a:xfrm>
                  <a:off x="4630" y="1724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900" name="Rectangle 32"/>
                <p:cNvSpPr>
                  <a:spLocks noChangeArrowheads="1"/>
                </p:cNvSpPr>
                <p:nvPr/>
              </p:nvSpPr>
              <p:spPr bwMode="auto">
                <a:xfrm>
                  <a:off x="4630" y="1729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3" name="Group 33"/>
              <p:cNvGrpSpPr>
                <a:grpSpLocks/>
              </p:cNvGrpSpPr>
              <p:nvPr/>
            </p:nvGrpSpPr>
            <p:grpSpPr bwMode="auto">
              <a:xfrm>
                <a:off x="4271" y="1851"/>
                <a:ext cx="454" cy="208"/>
                <a:chOff x="4271" y="1851"/>
                <a:chExt cx="454" cy="208"/>
              </a:xfrm>
            </p:grpSpPr>
            <p:grpSp>
              <p:nvGrpSpPr>
                <p:cNvPr id="1891" name="Group 34"/>
                <p:cNvGrpSpPr>
                  <a:grpSpLocks/>
                </p:cNvGrpSpPr>
                <p:nvPr/>
              </p:nvGrpSpPr>
              <p:grpSpPr bwMode="auto">
                <a:xfrm>
                  <a:off x="4271" y="1864"/>
                  <a:ext cx="252" cy="195"/>
                  <a:chOff x="4271" y="1864"/>
                  <a:chExt cx="252" cy="195"/>
                </a:xfrm>
              </p:grpSpPr>
              <p:pic>
                <p:nvPicPr>
                  <p:cNvPr id="1895" name="Picture 35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271" y="1864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96" name="Picture 36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271" y="1864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92" name="Rectangle 37"/>
                <p:cNvSpPr>
                  <a:spLocks noChangeArrowheads="1"/>
                </p:cNvSpPr>
                <p:nvPr/>
              </p:nvSpPr>
              <p:spPr bwMode="auto">
                <a:xfrm>
                  <a:off x="4460" y="1851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93" name="Rectangle 38"/>
                <p:cNvSpPr>
                  <a:spLocks noChangeArrowheads="1"/>
                </p:cNvSpPr>
                <p:nvPr/>
              </p:nvSpPr>
              <p:spPr bwMode="auto">
                <a:xfrm>
                  <a:off x="4513" y="1883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94" name="Rectangle 39"/>
                <p:cNvSpPr>
                  <a:spLocks noChangeArrowheads="1"/>
                </p:cNvSpPr>
                <p:nvPr/>
              </p:nvSpPr>
              <p:spPr bwMode="auto">
                <a:xfrm>
                  <a:off x="4513" y="1888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4" name="Group 40"/>
              <p:cNvGrpSpPr>
                <a:grpSpLocks/>
              </p:cNvGrpSpPr>
              <p:nvPr/>
            </p:nvGrpSpPr>
            <p:grpSpPr bwMode="auto">
              <a:xfrm>
                <a:off x="4178" y="2017"/>
                <a:ext cx="445" cy="208"/>
                <a:chOff x="4178" y="2017"/>
                <a:chExt cx="445" cy="208"/>
              </a:xfrm>
            </p:grpSpPr>
            <p:grpSp>
              <p:nvGrpSpPr>
                <p:cNvPr id="1885" name="Group 41"/>
                <p:cNvGrpSpPr>
                  <a:grpSpLocks/>
                </p:cNvGrpSpPr>
                <p:nvPr/>
              </p:nvGrpSpPr>
              <p:grpSpPr bwMode="auto">
                <a:xfrm>
                  <a:off x="4178" y="2030"/>
                  <a:ext cx="251" cy="195"/>
                  <a:chOff x="4178" y="2030"/>
                  <a:chExt cx="251" cy="195"/>
                </a:xfrm>
              </p:grpSpPr>
              <p:pic>
                <p:nvPicPr>
                  <p:cNvPr id="1889" name="Picture 42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178" y="2030"/>
                    <a:ext cx="251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90" name="Picture 43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178" y="2030"/>
                    <a:ext cx="251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8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58" y="2017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87" name="Rectangle 45"/>
                <p:cNvSpPr>
                  <a:spLocks noChangeArrowheads="1"/>
                </p:cNvSpPr>
                <p:nvPr/>
              </p:nvSpPr>
              <p:spPr bwMode="auto">
                <a:xfrm>
                  <a:off x="4411" y="2049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88" name="Rectangle 46"/>
                <p:cNvSpPr>
                  <a:spLocks noChangeArrowheads="1"/>
                </p:cNvSpPr>
                <p:nvPr/>
              </p:nvSpPr>
              <p:spPr bwMode="auto">
                <a:xfrm>
                  <a:off x="4411" y="2054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675" name="Freeform 47"/>
              <p:cNvSpPr>
                <a:spLocks/>
              </p:cNvSpPr>
              <p:nvPr/>
            </p:nvSpPr>
            <p:spPr bwMode="auto">
              <a:xfrm>
                <a:off x="3791" y="1914"/>
                <a:ext cx="387" cy="221"/>
              </a:xfrm>
              <a:custGeom>
                <a:avLst/>
                <a:gdLst>
                  <a:gd name="T0" fmla="*/ 7 w 387"/>
                  <a:gd name="T1" fmla="*/ 0 h 221"/>
                  <a:gd name="T2" fmla="*/ 0 w 387"/>
                  <a:gd name="T3" fmla="*/ 14 h 221"/>
                  <a:gd name="T4" fmla="*/ 380 w 387"/>
                  <a:gd name="T5" fmla="*/ 221 h 221"/>
                  <a:gd name="T6" fmla="*/ 387 w 387"/>
                  <a:gd name="T7" fmla="*/ 207 h 221"/>
                  <a:gd name="T8" fmla="*/ 7 w 387"/>
                  <a:gd name="T9" fmla="*/ 0 h 2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221"/>
                  <a:gd name="T17" fmla="*/ 387 w 387"/>
                  <a:gd name="T18" fmla="*/ 221 h 2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221">
                    <a:moveTo>
                      <a:pt x="7" y="0"/>
                    </a:moveTo>
                    <a:lnTo>
                      <a:pt x="0" y="14"/>
                    </a:lnTo>
                    <a:lnTo>
                      <a:pt x="380" y="221"/>
                    </a:lnTo>
                    <a:lnTo>
                      <a:pt x="387" y="20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76" name="Freeform 48"/>
              <p:cNvSpPr>
                <a:spLocks/>
              </p:cNvSpPr>
              <p:nvPr/>
            </p:nvSpPr>
            <p:spPr bwMode="auto">
              <a:xfrm>
                <a:off x="3791" y="1338"/>
                <a:ext cx="938" cy="590"/>
              </a:xfrm>
              <a:custGeom>
                <a:avLst/>
                <a:gdLst>
                  <a:gd name="T0" fmla="*/ 0 w 938"/>
                  <a:gd name="T1" fmla="*/ 577 h 590"/>
                  <a:gd name="T2" fmla="*/ 9 w 938"/>
                  <a:gd name="T3" fmla="*/ 590 h 590"/>
                  <a:gd name="T4" fmla="*/ 938 w 938"/>
                  <a:gd name="T5" fmla="*/ 13 h 590"/>
                  <a:gd name="T6" fmla="*/ 931 w 938"/>
                  <a:gd name="T7" fmla="*/ 0 h 590"/>
                  <a:gd name="T8" fmla="*/ 0 w 938"/>
                  <a:gd name="T9" fmla="*/ 577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8"/>
                  <a:gd name="T16" fmla="*/ 0 h 590"/>
                  <a:gd name="T17" fmla="*/ 938 w 938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8" h="590">
                    <a:moveTo>
                      <a:pt x="0" y="577"/>
                    </a:moveTo>
                    <a:lnTo>
                      <a:pt x="9" y="590"/>
                    </a:lnTo>
                    <a:lnTo>
                      <a:pt x="938" y="13"/>
                    </a:lnTo>
                    <a:lnTo>
                      <a:pt x="931" y="0"/>
                    </a:lnTo>
                    <a:lnTo>
                      <a:pt x="0" y="577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77" name="Freeform 49"/>
              <p:cNvSpPr>
                <a:spLocks/>
              </p:cNvSpPr>
              <p:nvPr/>
            </p:nvSpPr>
            <p:spPr bwMode="auto">
              <a:xfrm>
                <a:off x="3791" y="1511"/>
                <a:ext cx="813" cy="417"/>
              </a:xfrm>
              <a:custGeom>
                <a:avLst/>
                <a:gdLst>
                  <a:gd name="T0" fmla="*/ 0 w 813"/>
                  <a:gd name="T1" fmla="*/ 403 h 417"/>
                  <a:gd name="T2" fmla="*/ 7 w 813"/>
                  <a:gd name="T3" fmla="*/ 417 h 417"/>
                  <a:gd name="T4" fmla="*/ 813 w 813"/>
                  <a:gd name="T5" fmla="*/ 15 h 417"/>
                  <a:gd name="T6" fmla="*/ 805 w 813"/>
                  <a:gd name="T7" fmla="*/ 0 h 417"/>
                  <a:gd name="T8" fmla="*/ 0 w 813"/>
                  <a:gd name="T9" fmla="*/ 403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417"/>
                  <a:gd name="T17" fmla="*/ 813 w 813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417">
                    <a:moveTo>
                      <a:pt x="0" y="403"/>
                    </a:moveTo>
                    <a:lnTo>
                      <a:pt x="7" y="417"/>
                    </a:lnTo>
                    <a:lnTo>
                      <a:pt x="813" y="15"/>
                    </a:lnTo>
                    <a:lnTo>
                      <a:pt x="805" y="0"/>
                    </a:lnTo>
                    <a:lnTo>
                      <a:pt x="0" y="403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78" name="Freeform 50"/>
              <p:cNvSpPr>
                <a:spLocks/>
              </p:cNvSpPr>
              <p:nvPr/>
            </p:nvSpPr>
            <p:spPr bwMode="auto">
              <a:xfrm>
                <a:off x="3791" y="1657"/>
                <a:ext cx="702" cy="271"/>
              </a:xfrm>
              <a:custGeom>
                <a:avLst/>
                <a:gdLst>
                  <a:gd name="T0" fmla="*/ 0 w 702"/>
                  <a:gd name="T1" fmla="*/ 255 h 271"/>
                  <a:gd name="T2" fmla="*/ 5 w 702"/>
                  <a:gd name="T3" fmla="*/ 271 h 271"/>
                  <a:gd name="T4" fmla="*/ 702 w 702"/>
                  <a:gd name="T5" fmla="*/ 16 h 271"/>
                  <a:gd name="T6" fmla="*/ 696 w 702"/>
                  <a:gd name="T7" fmla="*/ 0 h 271"/>
                  <a:gd name="T8" fmla="*/ 0 w 702"/>
                  <a:gd name="T9" fmla="*/ 255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271"/>
                  <a:gd name="T17" fmla="*/ 702 w 702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271">
                    <a:moveTo>
                      <a:pt x="0" y="255"/>
                    </a:moveTo>
                    <a:lnTo>
                      <a:pt x="5" y="271"/>
                    </a:lnTo>
                    <a:lnTo>
                      <a:pt x="702" y="16"/>
                    </a:lnTo>
                    <a:lnTo>
                      <a:pt x="696" y="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79" name="Freeform 51"/>
              <p:cNvSpPr>
                <a:spLocks/>
              </p:cNvSpPr>
              <p:nvPr/>
            </p:nvSpPr>
            <p:spPr bwMode="auto">
              <a:xfrm>
                <a:off x="3794" y="1796"/>
                <a:ext cx="602" cy="132"/>
              </a:xfrm>
              <a:custGeom>
                <a:avLst/>
                <a:gdLst>
                  <a:gd name="T0" fmla="*/ 0 w 602"/>
                  <a:gd name="T1" fmla="*/ 116 h 132"/>
                  <a:gd name="T2" fmla="*/ 3 w 602"/>
                  <a:gd name="T3" fmla="*/ 132 h 132"/>
                  <a:gd name="T4" fmla="*/ 602 w 602"/>
                  <a:gd name="T5" fmla="*/ 16 h 132"/>
                  <a:gd name="T6" fmla="*/ 599 w 602"/>
                  <a:gd name="T7" fmla="*/ 0 h 132"/>
                  <a:gd name="T8" fmla="*/ 0 w 602"/>
                  <a:gd name="T9" fmla="*/ 116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2"/>
                  <a:gd name="T16" fmla="*/ 0 h 132"/>
                  <a:gd name="T17" fmla="*/ 602 w 602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2" h="132">
                    <a:moveTo>
                      <a:pt x="0" y="116"/>
                    </a:moveTo>
                    <a:lnTo>
                      <a:pt x="3" y="132"/>
                    </a:lnTo>
                    <a:lnTo>
                      <a:pt x="602" y="16"/>
                    </a:lnTo>
                    <a:lnTo>
                      <a:pt x="599" y="0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80" name="Freeform 52"/>
              <p:cNvSpPr>
                <a:spLocks/>
              </p:cNvSpPr>
              <p:nvPr/>
            </p:nvSpPr>
            <p:spPr bwMode="auto">
              <a:xfrm>
                <a:off x="3794" y="1912"/>
                <a:ext cx="484" cy="59"/>
              </a:xfrm>
              <a:custGeom>
                <a:avLst/>
                <a:gdLst>
                  <a:gd name="T0" fmla="*/ 2 w 484"/>
                  <a:gd name="T1" fmla="*/ 0 h 59"/>
                  <a:gd name="T2" fmla="*/ 0 w 484"/>
                  <a:gd name="T3" fmla="*/ 18 h 59"/>
                  <a:gd name="T4" fmla="*/ 482 w 484"/>
                  <a:gd name="T5" fmla="*/ 59 h 59"/>
                  <a:gd name="T6" fmla="*/ 484 w 484"/>
                  <a:gd name="T7" fmla="*/ 43 h 59"/>
                  <a:gd name="T8" fmla="*/ 2 w 48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4"/>
                  <a:gd name="T16" fmla="*/ 0 h 59"/>
                  <a:gd name="T17" fmla="*/ 484 w 484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4" h="59">
                    <a:moveTo>
                      <a:pt x="2" y="0"/>
                    </a:moveTo>
                    <a:lnTo>
                      <a:pt x="0" y="18"/>
                    </a:lnTo>
                    <a:lnTo>
                      <a:pt x="482" y="59"/>
                    </a:lnTo>
                    <a:lnTo>
                      <a:pt x="484" y="4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grpSp>
            <p:nvGrpSpPr>
              <p:cNvPr id="1681" name="Group 53"/>
              <p:cNvGrpSpPr>
                <a:grpSpLocks/>
              </p:cNvGrpSpPr>
              <p:nvPr/>
            </p:nvGrpSpPr>
            <p:grpSpPr bwMode="auto">
              <a:xfrm>
                <a:off x="4747" y="2472"/>
                <a:ext cx="454" cy="211"/>
                <a:chOff x="4747" y="2472"/>
                <a:chExt cx="454" cy="211"/>
              </a:xfrm>
            </p:grpSpPr>
            <p:grpSp>
              <p:nvGrpSpPr>
                <p:cNvPr id="1879" name="Group 54"/>
                <p:cNvGrpSpPr>
                  <a:grpSpLocks/>
                </p:cNvGrpSpPr>
                <p:nvPr/>
              </p:nvGrpSpPr>
              <p:grpSpPr bwMode="auto">
                <a:xfrm>
                  <a:off x="4747" y="2488"/>
                  <a:ext cx="252" cy="195"/>
                  <a:chOff x="4747" y="2488"/>
                  <a:chExt cx="252" cy="195"/>
                </a:xfrm>
              </p:grpSpPr>
              <p:pic>
                <p:nvPicPr>
                  <p:cNvPr id="1883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47" y="2488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84" name="Picture 56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747" y="2488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80" name="Rectangle 57"/>
                <p:cNvSpPr>
                  <a:spLocks noChangeArrowheads="1"/>
                </p:cNvSpPr>
                <p:nvPr/>
              </p:nvSpPr>
              <p:spPr bwMode="auto">
                <a:xfrm>
                  <a:off x="4935" y="2472"/>
                  <a:ext cx="266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81" name="Rectangle 58"/>
                <p:cNvSpPr>
                  <a:spLocks noChangeArrowheads="1"/>
                </p:cNvSpPr>
                <p:nvPr/>
              </p:nvSpPr>
              <p:spPr bwMode="auto">
                <a:xfrm>
                  <a:off x="4989" y="2504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82" name="Rectangle 59"/>
                <p:cNvSpPr>
                  <a:spLocks noChangeArrowheads="1"/>
                </p:cNvSpPr>
                <p:nvPr/>
              </p:nvSpPr>
              <p:spPr bwMode="auto">
                <a:xfrm>
                  <a:off x="4989" y="2509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2" name="Group 60"/>
              <p:cNvGrpSpPr>
                <a:grpSpLocks/>
              </p:cNvGrpSpPr>
              <p:nvPr/>
            </p:nvGrpSpPr>
            <p:grpSpPr bwMode="auto">
              <a:xfrm>
                <a:off x="4621" y="2649"/>
                <a:ext cx="455" cy="208"/>
                <a:chOff x="4621" y="2649"/>
                <a:chExt cx="455" cy="208"/>
              </a:xfrm>
            </p:grpSpPr>
            <p:grpSp>
              <p:nvGrpSpPr>
                <p:cNvPr id="1873" name="Group 61"/>
                <p:cNvGrpSpPr>
                  <a:grpSpLocks/>
                </p:cNvGrpSpPr>
                <p:nvPr/>
              </p:nvGrpSpPr>
              <p:grpSpPr bwMode="auto">
                <a:xfrm>
                  <a:off x="4621" y="2662"/>
                  <a:ext cx="252" cy="195"/>
                  <a:chOff x="4621" y="2662"/>
                  <a:chExt cx="252" cy="195"/>
                </a:xfrm>
              </p:grpSpPr>
              <p:pic>
                <p:nvPicPr>
                  <p:cNvPr id="1877" name="Picture 62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621" y="2662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8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621" y="2662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74" name="Rectangle 64"/>
                <p:cNvSpPr>
                  <a:spLocks noChangeArrowheads="1"/>
                </p:cNvSpPr>
                <p:nvPr/>
              </p:nvSpPr>
              <p:spPr bwMode="auto">
                <a:xfrm>
                  <a:off x="4810" y="2649"/>
                  <a:ext cx="266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75" name="Rectangle 65"/>
                <p:cNvSpPr>
                  <a:spLocks noChangeArrowheads="1"/>
                </p:cNvSpPr>
                <p:nvPr/>
              </p:nvSpPr>
              <p:spPr bwMode="auto">
                <a:xfrm>
                  <a:off x="4864" y="2679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76" name="Rectangle 66"/>
                <p:cNvSpPr>
                  <a:spLocks noChangeArrowheads="1"/>
                </p:cNvSpPr>
                <p:nvPr/>
              </p:nvSpPr>
              <p:spPr bwMode="auto">
                <a:xfrm>
                  <a:off x="4864" y="2684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3" name="Group 67"/>
              <p:cNvGrpSpPr>
                <a:grpSpLocks/>
              </p:cNvGrpSpPr>
              <p:nvPr/>
            </p:nvGrpSpPr>
            <p:grpSpPr bwMode="auto">
              <a:xfrm>
                <a:off x="4512" y="2795"/>
                <a:ext cx="454" cy="208"/>
                <a:chOff x="4512" y="2795"/>
                <a:chExt cx="454" cy="208"/>
              </a:xfrm>
            </p:grpSpPr>
            <p:grpSp>
              <p:nvGrpSpPr>
                <p:cNvPr id="1867" name="Group 68"/>
                <p:cNvGrpSpPr>
                  <a:grpSpLocks/>
                </p:cNvGrpSpPr>
                <p:nvPr/>
              </p:nvGrpSpPr>
              <p:grpSpPr bwMode="auto">
                <a:xfrm>
                  <a:off x="4512" y="2808"/>
                  <a:ext cx="252" cy="195"/>
                  <a:chOff x="4512" y="2808"/>
                  <a:chExt cx="252" cy="195"/>
                </a:xfrm>
              </p:grpSpPr>
              <p:pic>
                <p:nvPicPr>
                  <p:cNvPr id="1871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512" y="2808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2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512" y="2808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68" name="Rectangle 71"/>
                <p:cNvSpPr>
                  <a:spLocks noChangeArrowheads="1"/>
                </p:cNvSpPr>
                <p:nvPr/>
              </p:nvSpPr>
              <p:spPr bwMode="auto">
                <a:xfrm>
                  <a:off x="4702" y="2795"/>
                  <a:ext cx="26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69" name="Rectangle 72"/>
                <p:cNvSpPr>
                  <a:spLocks noChangeArrowheads="1"/>
                </p:cNvSpPr>
                <p:nvPr/>
              </p:nvSpPr>
              <p:spPr bwMode="auto">
                <a:xfrm>
                  <a:off x="4754" y="2825"/>
                  <a:ext cx="158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70" name="Rectangle 73"/>
                <p:cNvSpPr>
                  <a:spLocks noChangeArrowheads="1"/>
                </p:cNvSpPr>
                <p:nvPr/>
              </p:nvSpPr>
              <p:spPr bwMode="auto">
                <a:xfrm>
                  <a:off x="4754" y="2830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4" name="Group 74"/>
              <p:cNvGrpSpPr>
                <a:grpSpLocks/>
              </p:cNvGrpSpPr>
              <p:nvPr/>
            </p:nvGrpSpPr>
            <p:grpSpPr bwMode="auto">
              <a:xfrm>
                <a:off x="4416" y="2933"/>
                <a:ext cx="454" cy="209"/>
                <a:chOff x="4416" y="2933"/>
                <a:chExt cx="454" cy="209"/>
              </a:xfrm>
            </p:grpSpPr>
            <p:grpSp>
              <p:nvGrpSpPr>
                <p:cNvPr id="1861" name="Group 75"/>
                <p:cNvGrpSpPr>
                  <a:grpSpLocks/>
                </p:cNvGrpSpPr>
                <p:nvPr/>
              </p:nvGrpSpPr>
              <p:grpSpPr bwMode="auto">
                <a:xfrm>
                  <a:off x="4416" y="2947"/>
                  <a:ext cx="252" cy="195"/>
                  <a:chOff x="4416" y="2947"/>
                  <a:chExt cx="252" cy="195"/>
                </a:xfrm>
              </p:grpSpPr>
              <p:pic>
                <p:nvPicPr>
                  <p:cNvPr id="1865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416" y="2947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66" name="Picture 77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416" y="2947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62" name="Rectangle 78"/>
                <p:cNvSpPr>
                  <a:spLocks noChangeArrowheads="1"/>
                </p:cNvSpPr>
                <p:nvPr/>
              </p:nvSpPr>
              <p:spPr bwMode="auto">
                <a:xfrm>
                  <a:off x="4604" y="2933"/>
                  <a:ext cx="266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63" name="Rectangle 79"/>
                <p:cNvSpPr>
                  <a:spLocks noChangeArrowheads="1"/>
                </p:cNvSpPr>
                <p:nvPr/>
              </p:nvSpPr>
              <p:spPr bwMode="auto">
                <a:xfrm>
                  <a:off x="4658" y="2964"/>
                  <a:ext cx="157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64" name="Rectangle 80"/>
                <p:cNvSpPr>
                  <a:spLocks noChangeArrowheads="1"/>
                </p:cNvSpPr>
                <p:nvPr/>
              </p:nvSpPr>
              <p:spPr bwMode="auto">
                <a:xfrm>
                  <a:off x="4658" y="2969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5" name="Group 81"/>
              <p:cNvGrpSpPr>
                <a:grpSpLocks/>
              </p:cNvGrpSpPr>
              <p:nvPr/>
            </p:nvGrpSpPr>
            <p:grpSpPr bwMode="auto">
              <a:xfrm>
                <a:off x="4298" y="3091"/>
                <a:ext cx="455" cy="210"/>
                <a:chOff x="4298" y="3091"/>
                <a:chExt cx="455" cy="210"/>
              </a:xfrm>
            </p:grpSpPr>
            <p:grpSp>
              <p:nvGrpSpPr>
                <p:cNvPr id="1855" name="Group 82"/>
                <p:cNvGrpSpPr>
                  <a:grpSpLocks/>
                </p:cNvGrpSpPr>
                <p:nvPr/>
              </p:nvGrpSpPr>
              <p:grpSpPr bwMode="auto">
                <a:xfrm>
                  <a:off x="4298" y="3106"/>
                  <a:ext cx="252" cy="195"/>
                  <a:chOff x="4298" y="3106"/>
                  <a:chExt cx="252" cy="195"/>
                </a:xfrm>
              </p:grpSpPr>
              <p:pic>
                <p:nvPicPr>
                  <p:cNvPr id="1859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298" y="3106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60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298" y="3106"/>
                    <a:ext cx="252" cy="1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6" name="Rectangle 85"/>
                <p:cNvSpPr>
                  <a:spLocks noChangeArrowheads="1"/>
                </p:cNvSpPr>
                <p:nvPr/>
              </p:nvSpPr>
              <p:spPr bwMode="auto">
                <a:xfrm>
                  <a:off x="4488" y="3091"/>
                  <a:ext cx="26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57" name="Rectangle 86"/>
                <p:cNvSpPr>
                  <a:spLocks noChangeArrowheads="1"/>
                </p:cNvSpPr>
                <p:nvPr/>
              </p:nvSpPr>
              <p:spPr bwMode="auto">
                <a:xfrm>
                  <a:off x="4541" y="3123"/>
                  <a:ext cx="158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58" name="Rectangle 87"/>
                <p:cNvSpPr>
                  <a:spLocks noChangeArrowheads="1"/>
                </p:cNvSpPr>
                <p:nvPr/>
              </p:nvSpPr>
              <p:spPr bwMode="auto">
                <a:xfrm>
                  <a:off x="4541" y="3128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6" name="Group 88"/>
              <p:cNvGrpSpPr>
                <a:grpSpLocks/>
              </p:cNvGrpSpPr>
              <p:nvPr/>
            </p:nvGrpSpPr>
            <p:grpSpPr bwMode="auto">
              <a:xfrm>
                <a:off x="4206" y="3257"/>
                <a:ext cx="444" cy="216"/>
                <a:chOff x="4206" y="3257"/>
                <a:chExt cx="444" cy="216"/>
              </a:xfrm>
            </p:grpSpPr>
            <p:grpSp>
              <p:nvGrpSpPr>
                <p:cNvPr id="1849" name="Group 89"/>
                <p:cNvGrpSpPr>
                  <a:grpSpLocks/>
                </p:cNvGrpSpPr>
                <p:nvPr/>
              </p:nvGrpSpPr>
              <p:grpSpPr bwMode="auto">
                <a:xfrm>
                  <a:off x="4206" y="3279"/>
                  <a:ext cx="251" cy="194"/>
                  <a:chOff x="4206" y="3279"/>
                  <a:chExt cx="251" cy="194"/>
                </a:xfrm>
              </p:grpSpPr>
              <p:pic>
                <p:nvPicPr>
                  <p:cNvPr id="1853" name="Picture 90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206" y="3279"/>
                    <a:ext cx="251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54" name="Picture 91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206" y="3279"/>
                    <a:ext cx="251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0" name="Rectangle 92"/>
                <p:cNvSpPr>
                  <a:spLocks noChangeArrowheads="1"/>
                </p:cNvSpPr>
                <p:nvPr/>
              </p:nvSpPr>
              <p:spPr bwMode="auto">
                <a:xfrm>
                  <a:off x="4386" y="3257"/>
                  <a:ext cx="26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51" name="Rectangle 93"/>
                <p:cNvSpPr>
                  <a:spLocks noChangeArrowheads="1"/>
                </p:cNvSpPr>
                <p:nvPr/>
              </p:nvSpPr>
              <p:spPr bwMode="auto">
                <a:xfrm>
                  <a:off x="4438" y="3289"/>
                  <a:ext cx="158" cy="1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852" name="Rectangle 94"/>
                <p:cNvSpPr>
                  <a:spLocks noChangeArrowheads="1"/>
                </p:cNvSpPr>
                <p:nvPr/>
              </p:nvSpPr>
              <p:spPr bwMode="auto">
                <a:xfrm>
                  <a:off x="4438" y="3294"/>
                  <a:ext cx="146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nl-NL" sz="1200" b="1">
                      <a:solidFill>
                        <a:srgbClr val="3333CC"/>
                      </a:solidFill>
                    </a:rPr>
                    <a:t>TC</a:t>
                  </a:r>
                  <a:endParaRPr lang="nl-NL" sz="12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687" name="Freeform 95"/>
              <p:cNvSpPr>
                <a:spLocks/>
              </p:cNvSpPr>
              <p:nvPr/>
            </p:nvSpPr>
            <p:spPr bwMode="auto">
              <a:xfrm>
                <a:off x="3817" y="3153"/>
                <a:ext cx="389" cy="222"/>
              </a:xfrm>
              <a:custGeom>
                <a:avLst/>
                <a:gdLst>
                  <a:gd name="T0" fmla="*/ 8 w 389"/>
                  <a:gd name="T1" fmla="*/ 0 h 222"/>
                  <a:gd name="T2" fmla="*/ 0 w 389"/>
                  <a:gd name="T3" fmla="*/ 15 h 222"/>
                  <a:gd name="T4" fmla="*/ 382 w 389"/>
                  <a:gd name="T5" fmla="*/ 222 h 222"/>
                  <a:gd name="T6" fmla="*/ 389 w 389"/>
                  <a:gd name="T7" fmla="*/ 207 h 222"/>
                  <a:gd name="T8" fmla="*/ 8 w 389"/>
                  <a:gd name="T9" fmla="*/ 0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222"/>
                  <a:gd name="T17" fmla="*/ 389 w 389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222">
                    <a:moveTo>
                      <a:pt x="8" y="0"/>
                    </a:moveTo>
                    <a:lnTo>
                      <a:pt x="0" y="15"/>
                    </a:lnTo>
                    <a:lnTo>
                      <a:pt x="382" y="222"/>
                    </a:lnTo>
                    <a:lnTo>
                      <a:pt x="389" y="20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88" name="Freeform 96"/>
              <p:cNvSpPr>
                <a:spLocks/>
              </p:cNvSpPr>
              <p:nvPr/>
            </p:nvSpPr>
            <p:spPr bwMode="auto">
              <a:xfrm>
                <a:off x="3817" y="2577"/>
                <a:ext cx="940" cy="591"/>
              </a:xfrm>
              <a:custGeom>
                <a:avLst/>
                <a:gdLst>
                  <a:gd name="T0" fmla="*/ 0 w 940"/>
                  <a:gd name="T1" fmla="*/ 578 h 591"/>
                  <a:gd name="T2" fmla="*/ 9 w 940"/>
                  <a:gd name="T3" fmla="*/ 591 h 591"/>
                  <a:gd name="T4" fmla="*/ 940 w 940"/>
                  <a:gd name="T5" fmla="*/ 13 h 591"/>
                  <a:gd name="T6" fmla="*/ 931 w 940"/>
                  <a:gd name="T7" fmla="*/ 0 h 591"/>
                  <a:gd name="T8" fmla="*/ 0 w 940"/>
                  <a:gd name="T9" fmla="*/ 578 h 5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0"/>
                  <a:gd name="T16" fmla="*/ 0 h 591"/>
                  <a:gd name="T17" fmla="*/ 940 w 940"/>
                  <a:gd name="T18" fmla="*/ 591 h 5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0" h="591">
                    <a:moveTo>
                      <a:pt x="0" y="578"/>
                    </a:moveTo>
                    <a:lnTo>
                      <a:pt x="9" y="591"/>
                    </a:lnTo>
                    <a:lnTo>
                      <a:pt x="940" y="13"/>
                    </a:lnTo>
                    <a:lnTo>
                      <a:pt x="931" y="0"/>
                    </a:lnTo>
                    <a:lnTo>
                      <a:pt x="0" y="578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89" name="Freeform 97"/>
              <p:cNvSpPr>
                <a:spLocks/>
              </p:cNvSpPr>
              <p:nvPr/>
            </p:nvSpPr>
            <p:spPr bwMode="auto">
              <a:xfrm>
                <a:off x="3817" y="2752"/>
                <a:ext cx="814" cy="416"/>
              </a:xfrm>
              <a:custGeom>
                <a:avLst/>
                <a:gdLst>
                  <a:gd name="T0" fmla="*/ 0 w 814"/>
                  <a:gd name="T1" fmla="*/ 401 h 416"/>
                  <a:gd name="T2" fmla="*/ 8 w 814"/>
                  <a:gd name="T3" fmla="*/ 416 h 416"/>
                  <a:gd name="T4" fmla="*/ 814 w 814"/>
                  <a:gd name="T5" fmla="*/ 15 h 416"/>
                  <a:gd name="T6" fmla="*/ 807 w 814"/>
                  <a:gd name="T7" fmla="*/ 0 h 416"/>
                  <a:gd name="T8" fmla="*/ 0 w 814"/>
                  <a:gd name="T9" fmla="*/ 401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416"/>
                  <a:gd name="T17" fmla="*/ 814 w 814"/>
                  <a:gd name="T18" fmla="*/ 416 h 4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416">
                    <a:moveTo>
                      <a:pt x="0" y="401"/>
                    </a:moveTo>
                    <a:lnTo>
                      <a:pt x="8" y="416"/>
                    </a:lnTo>
                    <a:lnTo>
                      <a:pt x="814" y="15"/>
                    </a:lnTo>
                    <a:lnTo>
                      <a:pt x="807" y="0"/>
                    </a:lnTo>
                    <a:lnTo>
                      <a:pt x="0" y="401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0" name="Freeform 98"/>
              <p:cNvSpPr>
                <a:spLocks/>
              </p:cNvSpPr>
              <p:nvPr/>
            </p:nvSpPr>
            <p:spPr bwMode="auto">
              <a:xfrm>
                <a:off x="3819" y="2898"/>
                <a:ext cx="701" cy="271"/>
              </a:xfrm>
              <a:custGeom>
                <a:avLst/>
                <a:gdLst>
                  <a:gd name="T0" fmla="*/ 0 w 701"/>
                  <a:gd name="T1" fmla="*/ 255 h 271"/>
                  <a:gd name="T2" fmla="*/ 6 w 701"/>
                  <a:gd name="T3" fmla="*/ 271 h 271"/>
                  <a:gd name="T4" fmla="*/ 701 w 701"/>
                  <a:gd name="T5" fmla="*/ 16 h 271"/>
                  <a:gd name="T6" fmla="*/ 695 w 701"/>
                  <a:gd name="T7" fmla="*/ 0 h 271"/>
                  <a:gd name="T8" fmla="*/ 0 w 701"/>
                  <a:gd name="T9" fmla="*/ 255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1"/>
                  <a:gd name="T16" fmla="*/ 0 h 271"/>
                  <a:gd name="T17" fmla="*/ 701 w 701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1" h="271">
                    <a:moveTo>
                      <a:pt x="0" y="255"/>
                    </a:moveTo>
                    <a:lnTo>
                      <a:pt x="6" y="271"/>
                    </a:lnTo>
                    <a:lnTo>
                      <a:pt x="701" y="16"/>
                    </a:lnTo>
                    <a:lnTo>
                      <a:pt x="695" y="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1" name="Freeform 99"/>
              <p:cNvSpPr>
                <a:spLocks/>
              </p:cNvSpPr>
              <p:nvPr/>
            </p:nvSpPr>
            <p:spPr bwMode="auto">
              <a:xfrm>
                <a:off x="3820" y="3037"/>
                <a:ext cx="604" cy="132"/>
              </a:xfrm>
              <a:custGeom>
                <a:avLst/>
                <a:gdLst>
                  <a:gd name="T0" fmla="*/ 0 w 604"/>
                  <a:gd name="T1" fmla="*/ 116 h 132"/>
                  <a:gd name="T2" fmla="*/ 3 w 604"/>
                  <a:gd name="T3" fmla="*/ 132 h 132"/>
                  <a:gd name="T4" fmla="*/ 604 w 604"/>
                  <a:gd name="T5" fmla="*/ 16 h 132"/>
                  <a:gd name="T6" fmla="*/ 601 w 604"/>
                  <a:gd name="T7" fmla="*/ 0 h 132"/>
                  <a:gd name="T8" fmla="*/ 0 w 604"/>
                  <a:gd name="T9" fmla="*/ 116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4"/>
                  <a:gd name="T16" fmla="*/ 0 h 132"/>
                  <a:gd name="T17" fmla="*/ 604 w 60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4" h="132">
                    <a:moveTo>
                      <a:pt x="0" y="116"/>
                    </a:moveTo>
                    <a:lnTo>
                      <a:pt x="3" y="132"/>
                    </a:lnTo>
                    <a:lnTo>
                      <a:pt x="604" y="16"/>
                    </a:lnTo>
                    <a:lnTo>
                      <a:pt x="601" y="0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2" name="Freeform 100"/>
              <p:cNvSpPr>
                <a:spLocks/>
              </p:cNvSpPr>
              <p:nvPr/>
            </p:nvSpPr>
            <p:spPr bwMode="auto">
              <a:xfrm>
                <a:off x="3822" y="3153"/>
                <a:ext cx="484" cy="57"/>
              </a:xfrm>
              <a:custGeom>
                <a:avLst/>
                <a:gdLst>
                  <a:gd name="T0" fmla="*/ 0 w 484"/>
                  <a:gd name="T1" fmla="*/ 0 h 57"/>
                  <a:gd name="T2" fmla="*/ 0 w 484"/>
                  <a:gd name="T3" fmla="*/ 16 h 57"/>
                  <a:gd name="T4" fmla="*/ 482 w 484"/>
                  <a:gd name="T5" fmla="*/ 57 h 57"/>
                  <a:gd name="T6" fmla="*/ 484 w 484"/>
                  <a:gd name="T7" fmla="*/ 41 h 57"/>
                  <a:gd name="T8" fmla="*/ 0 w 484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4"/>
                  <a:gd name="T16" fmla="*/ 0 h 57"/>
                  <a:gd name="T17" fmla="*/ 484 w 484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4" h="57">
                    <a:moveTo>
                      <a:pt x="0" y="0"/>
                    </a:moveTo>
                    <a:lnTo>
                      <a:pt x="0" y="16"/>
                    </a:lnTo>
                    <a:lnTo>
                      <a:pt x="482" y="57"/>
                    </a:lnTo>
                    <a:lnTo>
                      <a:pt x="48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grpSp>
            <p:nvGrpSpPr>
              <p:cNvPr id="1693" name="Group 101"/>
              <p:cNvGrpSpPr>
                <a:grpSpLocks/>
              </p:cNvGrpSpPr>
              <p:nvPr/>
            </p:nvGrpSpPr>
            <p:grpSpPr bwMode="auto">
              <a:xfrm>
                <a:off x="4719" y="1246"/>
                <a:ext cx="252" cy="195"/>
                <a:chOff x="4719" y="1246"/>
                <a:chExt cx="252" cy="195"/>
              </a:xfrm>
            </p:grpSpPr>
            <p:pic>
              <p:nvPicPr>
                <p:cNvPr id="1847" name="Picture 10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" name="Picture 10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94" name="Rectangle 104"/>
              <p:cNvSpPr>
                <a:spLocks noChangeArrowheads="1"/>
              </p:cNvSpPr>
              <p:nvPr/>
            </p:nvSpPr>
            <p:spPr bwMode="auto">
              <a:xfrm>
                <a:off x="4908" y="1233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5" name="Rectangle 105"/>
              <p:cNvSpPr>
                <a:spLocks noChangeArrowheads="1"/>
              </p:cNvSpPr>
              <p:nvPr/>
            </p:nvSpPr>
            <p:spPr bwMode="auto">
              <a:xfrm>
                <a:off x="4962" y="1265"/>
                <a:ext cx="157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6" name="Rectangle 106"/>
              <p:cNvSpPr>
                <a:spLocks noChangeArrowheads="1"/>
              </p:cNvSpPr>
              <p:nvPr/>
            </p:nvSpPr>
            <p:spPr bwMode="auto">
              <a:xfrm>
                <a:off x="4962" y="127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697" name="Group 107"/>
              <p:cNvGrpSpPr>
                <a:grpSpLocks/>
              </p:cNvGrpSpPr>
              <p:nvPr/>
            </p:nvGrpSpPr>
            <p:grpSpPr bwMode="auto">
              <a:xfrm>
                <a:off x="4719" y="1246"/>
                <a:ext cx="252" cy="195"/>
                <a:chOff x="4719" y="1246"/>
                <a:chExt cx="252" cy="195"/>
              </a:xfrm>
            </p:grpSpPr>
            <p:pic>
              <p:nvPicPr>
                <p:cNvPr id="1845" name="Picture 10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" name="Picture 109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98" name="Rectangle 110"/>
              <p:cNvSpPr>
                <a:spLocks noChangeArrowheads="1"/>
              </p:cNvSpPr>
              <p:nvPr/>
            </p:nvSpPr>
            <p:spPr bwMode="auto">
              <a:xfrm>
                <a:off x="4908" y="1233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99" name="Rectangle 111"/>
              <p:cNvSpPr>
                <a:spLocks noChangeArrowheads="1"/>
              </p:cNvSpPr>
              <p:nvPr/>
            </p:nvSpPr>
            <p:spPr bwMode="auto">
              <a:xfrm>
                <a:off x="4962" y="1265"/>
                <a:ext cx="157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00" name="Rectangle 112"/>
              <p:cNvSpPr>
                <a:spLocks noChangeArrowheads="1"/>
              </p:cNvSpPr>
              <p:nvPr/>
            </p:nvSpPr>
            <p:spPr bwMode="auto">
              <a:xfrm>
                <a:off x="4962" y="127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01" name="Group 113"/>
              <p:cNvGrpSpPr>
                <a:grpSpLocks/>
              </p:cNvGrpSpPr>
              <p:nvPr/>
            </p:nvGrpSpPr>
            <p:grpSpPr bwMode="auto">
              <a:xfrm>
                <a:off x="4594" y="1421"/>
                <a:ext cx="252" cy="195"/>
                <a:chOff x="4594" y="1421"/>
                <a:chExt cx="252" cy="195"/>
              </a:xfrm>
            </p:grpSpPr>
            <p:pic>
              <p:nvPicPr>
                <p:cNvPr id="1843" name="Picture 11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94" y="1421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4" name="Picture 115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594" y="1421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02" name="Rectangle 116"/>
              <p:cNvSpPr>
                <a:spLocks noChangeArrowheads="1"/>
              </p:cNvSpPr>
              <p:nvPr/>
            </p:nvSpPr>
            <p:spPr bwMode="auto">
              <a:xfrm>
                <a:off x="4783" y="1408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03" name="Rectangle 117"/>
              <p:cNvSpPr>
                <a:spLocks noChangeArrowheads="1"/>
              </p:cNvSpPr>
              <p:nvPr/>
            </p:nvSpPr>
            <p:spPr bwMode="auto">
              <a:xfrm>
                <a:off x="4836" y="1440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04" name="Rectangle 118"/>
              <p:cNvSpPr>
                <a:spLocks noChangeArrowheads="1"/>
              </p:cNvSpPr>
              <p:nvPr/>
            </p:nvSpPr>
            <p:spPr bwMode="auto">
              <a:xfrm>
                <a:off x="4836" y="1445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05" name="Group 119"/>
              <p:cNvGrpSpPr>
                <a:grpSpLocks/>
              </p:cNvGrpSpPr>
              <p:nvPr/>
            </p:nvGrpSpPr>
            <p:grpSpPr bwMode="auto">
              <a:xfrm>
                <a:off x="4594" y="1421"/>
                <a:ext cx="252" cy="195"/>
                <a:chOff x="4594" y="1421"/>
                <a:chExt cx="252" cy="195"/>
              </a:xfrm>
            </p:grpSpPr>
            <p:pic>
              <p:nvPicPr>
                <p:cNvPr id="1841" name="Picture 12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94" y="1421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2" name="Picture 12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594" y="1421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06" name="Rectangle 122"/>
              <p:cNvSpPr>
                <a:spLocks noChangeArrowheads="1"/>
              </p:cNvSpPr>
              <p:nvPr/>
            </p:nvSpPr>
            <p:spPr bwMode="auto">
              <a:xfrm>
                <a:off x="4783" y="1408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07" name="Rectangle 123"/>
              <p:cNvSpPr>
                <a:spLocks noChangeArrowheads="1"/>
              </p:cNvSpPr>
              <p:nvPr/>
            </p:nvSpPr>
            <p:spPr bwMode="auto">
              <a:xfrm>
                <a:off x="4836" y="1440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08" name="Rectangle 124"/>
              <p:cNvSpPr>
                <a:spLocks noChangeArrowheads="1"/>
              </p:cNvSpPr>
              <p:nvPr/>
            </p:nvSpPr>
            <p:spPr bwMode="auto">
              <a:xfrm>
                <a:off x="4836" y="1445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09" name="Group 125"/>
              <p:cNvGrpSpPr>
                <a:grpSpLocks/>
              </p:cNvGrpSpPr>
              <p:nvPr/>
            </p:nvGrpSpPr>
            <p:grpSpPr bwMode="auto">
              <a:xfrm>
                <a:off x="4484" y="1567"/>
                <a:ext cx="252" cy="194"/>
                <a:chOff x="4484" y="1567"/>
                <a:chExt cx="252" cy="194"/>
              </a:xfrm>
            </p:grpSpPr>
            <p:pic>
              <p:nvPicPr>
                <p:cNvPr id="1839" name="Picture 12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484" y="1567"/>
                  <a:ext cx="25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0" name="Picture 12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484" y="1567"/>
                  <a:ext cx="25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10" name="Rectangle 128"/>
              <p:cNvSpPr>
                <a:spLocks noChangeArrowheads="1"/>
              </p:cNvSpPr>
              <p:nvPr/>
            </p:nvSpPr>
            <p:spPr bwMode="auto">
              <a:xfrm>
                <a:off x="4674" y="1554"/>
                <a:ext cx="264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11" name="Rectangle 129"/>
              <p:cNvSpPr>
                <a:spLocks noChangeArrowheads="1"/>
              </p:cNvSpPr>
              <p:nvPr/>
            </p:nvSpPr>
            <p:spPr bwMode="auto">
              <a:xfrm>
                <a:off x="4726" y="1586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12" name="Rectangle 130"/>
              <p:cNvSpPr>
                <a:spLocks noChangeArrowheads="1"/>
              </p:cNvSpPr>
              <p:nvPr/>
            </p:nvSpPr>
            <p:spPr bwMode="auto">
              <a:xfrm>
                <a:off x="4726" y="159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13" name="Group 131"/>
              <p:cNvGrpSpPr>
                <a:grpSpLocks/>
              </p:cNvGrpSpPr>
              <p:nvPr/>
            </p:nvGrpSpPr>
            <p:grpSpPr bwMode="auto">
              <a:xfrm>
                <a:off x="4484" y="1567"/>
                <a:ext cx="252" cy="194"/>
                <a:chOff x="4484" y="1567"/>
                <a:chExt cx="252" cy="194"/>
              </a:xfrm>
            </p:grpSpPr>
            <p:pic>
              <p:nvPicPr>
                <p:cNvPr id="1837" name="Picture 13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484" y="1567"/>
                  <a:ext cx="25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8" name="Picture 13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484" y="1567"/>
                  <a:ext cx="25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14" name="Rectangle 134"/>
              <p:cNvSpPr>
                <a:spLocks noChangeArrowheads="1"/>
              </p:cNvSpPr>
              <p:nvPr/>
            </p:nvSpPr>
            <p:spPr bwMode="auto">
              <a:xfrm>
                <a:off x="4674" y="1554"/>
                <a:ext cx="264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15" name="Rectangle 135"/>
              <p:cNvSpPr>
                <a:spLocks noChangeArrowheads="1"/>
              </p:cNvSpPr>
              <p:nvPr/>
            </p:nvSpPr>
            <p:spPr bwMode="auto">
              <a:xfrm>
                <a:off x="4726" y="1586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16" name="Rectangle 136"/>
              <p:cNvSpPr>
                <a:spLocks noChangeArrowheads="1"/>
              </p:cNvSpPr>
              <p:nvPr/>
            </p:nvSpPr>
            <p:spPr bwMode="auto">
              <a:xfrm>
                <a:off x="4726" y="159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17" name="Group 137"/>
              <p:cNvGrpSpPr>
                <a:grpSpLocks/>
              </p:cNvGrpSpPr>
              <p:nvPr/>
            </p:nvGrpSpPr>
            <p:grpSpPr bwMode="auto">
              <a:xfrm>
                <a:off x="4388" y="1705"/>
                <a:ext cx="252" cy="195"/>
                <a:chOff x="4388" y="1705"/>
                <a:chExt cx="252" cy="195"/>
              </a:xfrm>
            </p:grpSpPr>
            <p:pic>
              <p:nvPicPr>
                <p:cNvPr id="1835" name="Picture 13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388" y="1705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6" name="Picture 139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388" y="1705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18" name="Rectangle 140"/>
              <p:cNvSpPr>
                <a:spLocks noChangeArrowheads="1"/>
              </p:cNvSpPr>
              <p:nvPr/>
            </p:nvSpPr>
            <p:spPr bwMode="auto">
              <a:xfrm>
                <a:off x="4577" y="1692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19" name="Rectangle 141"/>
              <p:cNvSpPr>
                <a:spLocks noChangeArrowheads="1"/>
              </p:cNvSpPr>
              <p:nvPr/>
            </p:nvSpPr>
            <p:spPr bwMode="auto">
              <a:xfrm>
                <a:off x="4630" y="1724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20" name="Rectangle 142"/>
              <p:cNvSpPr>
                <a:spLocks noChangeArrowheads="1"/>
              </p:cNvSpPr>
              <p:nvPr/>
            </p:nvSpPr>
            <p:spPr bwMode="auto">
              <a:xfrm>
                <a:off x="4630" y="172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21" name="Group 143"/>
              <p:cNvGrpSpPr>
                <a:grpSpLocks/>
              </p:cNvGrpSpPr>
              <p:nvPr/>
            </p:nvGrpSpPr>
            <p:grpSpPr bwMode="auto">
              <a:xfrm>
                <a:off x="4388" y="1705"/>
                <a:ext cx="252" cy="195"/>
                <a:chOff x="4388" y="1705"/>
                <a:chExt cx="252" cy="195"/>
              </a:xfrm>
            </p:grpSpPr>
            <p:pic>
              <p:nvPicPr>
                <p:cNvPr id="1833" name="Picture 14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388" y="1705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4" name="Picture 145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388" y="1705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22" name="Rectangle 146"/>
              <p:cNvSpPr>
                <a:spLocks noChangeArrowheads="1"/>
              </p:cNvSpPr>
              <p:nvPr/>
            </p:nvSpPr>
            <p:spPr bwMode="auto">
              <a:xfrm>
                <a:off x="4577" y="1692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23" name="Rectangle 147"/>
              <p:cNvSpPr>
                <a:spLocks noChangeArrowheads="1"/>
              </p:cNvSpPr>
              <p:nvPr/>
            </p:nvSpPr>
            <p:spPr bwMode="auto">
              <a:xfrm>
                <a:off x="4630" y="1724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24" name="Rectangle 148"/>
              <p:cNvSpPr>
                <a:spLocks noChangeArrowheads="1"/>
              </p:cNvSpPr>
              <p:nvPr/>
            </p:nvSpPr>
            <p:spPr bwMode="auto">
              <a:xfrm>
                <a:off x="4630" y="172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25" name="Group 149"/>
              <p:cNvGrpSpPr>
                <a:grpSpLocks/>
              </p:cNvGrpSpPr>
              <p:nvPr/>
            </p:nvGrpSpPr>
            <p:grpSpPr bwMode="auto">
              <a:xfrm>
                <a:off x="4271" y="1864"/>
                <a:ext cx="252" cy="195"/>
                <a:chOff x="4271" y="1864"/>
                <a:chExt cx="252" cy="195"/>
              </a:xfrm>
            </p:grpSpPr>
            <p:pic>
              <p:nvPicPr>
                <p:cNvPr id="1831" name="Picture 15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71" y="1864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2" name="Picture 15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71" y="1864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26" name="Rectangle 152"/>
              <p:cNvSpPr>
                <a:spLocks noChangeArrowheads="1"/>
              </p:cNvSpPr>
              <p:nvPr/>
            </p:nvSpPr>
            <p:spPr bwMode="auto">
              <a:xfrm>
                <a:off x="4460" y="1851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27" name="Rectangle 153"/>
              <p:cNvSpPr>
                <a:spLocks noChangeArrowheads="1"/>
              </p:cNvSpPr>
              <p:nvPr/>
            </p:nvSpPr>
            <p:spPr bwMode="auto">
              <a:xfrm>
                <a:off x="4513" y="1883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28" name="Rectangle 154"/>
              <p:cNvSpPr>
                <a:spLocks noChangeArrowheads="1"/>
              </p:cNvSpPr>
              <p:nvPr/>
            </p:nvSpPr>
            <p:spPr bwMode="auto">
              <a:xfrm>
                <a:off x="4513" y="1888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29" name="Group 155"/>
              <p:cNvGrpSpPr>
                <a:grpSpLocks/>
              </p:cNvGrpSpPr>
              <p:nvPr/>
            </p:nvGrpSpPr>
            <p:grpSpPr bwMode="auto">
              <a:xfrm>
                <a:off x="4271" y="1864"/>
                <a:ext cx="252" cy="195"/>
                <a:chOff x="4271" y="1864"/>
                <a:chExt cx="252" cy="195"/>
              </a:xfrm>
            </p:grpSpPr>
            <p:pic>
              <p:nvPicPr>
                <p:cNvPr id="1829" name="Picture 15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71" y="1864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0" name="Picture 15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71" y="1864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30" name="Rectangle 158"/>
              <p:cNvSpPr>
                <a:spLocks noChangeArrowheads="1"/>
              </p:cNvSpPr>
              <p:nvPr/>
            </p:nvSpPr>
            <p:spPr bwMode="auto">
              <a:xfrm>
                <a:off x="4460" y="1851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31" name="Rectangle 159"/>
              <p:cNvSpPr>
                <a:spLocks noChangeArrowheads="1"/>
              </p:cNvSpPr>
              <p:nvPr/>
            </p:nvSpPr>
            <p:spPr bwMode="auto">
              <a:xfrm>
                <a:off x="4513" y="1883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32" name="Rectangle 160"/>
              <p:cNvSpPr>
                <a:spLocks noChangeArrowheads="1"/>
              </p:cNvSpPr>
              <p:nvPr/>
            </p:nvSpPr>
            <p:spPr bwMode="auto">
              <a:xfrm>
                <a:off x="4513" y="1888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33" name="Group 161"/>
              <p:cNvGrpSpPr>
                <a:grpSpLocks/>
              </p:cNvGrpSpPr>
              <p:nvPr/>
            </p:nvGrpSpPr>
            <p:grpSpPr bwMode="auto">
              <a:xfrm>
                <a:off x="4178" y="2030"/>
                <a:ext cx="251" cy="195"/>
                <a:chOff x="4178" y="2030"/>
                <a:chExt cx="251" cy="195"/>
              </a:xfrm>
            </p:grpSpPr>
            <p:pic>
              <p:nvPicPr>
                <p:cNvPr id="1827" name="Picture 16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178" y="2030"/>
                  <a:ext cx="251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8" name="Picture 16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178" y="2030"/>
                  <a:ext cx="251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34" name="Rectangle 164"/>
              <p:cNvSpPr>
                <a:spLocks noChangeArrowheads="1"/>
              </p:cNvSpPr>
              <p:nvPr/>
            </p:nvSpPr>
            <p:spPr bwMode="auto">
              <a:xfrm>
                <a:off x="4358" y="2017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35" name="Rectangle 165"/>
              <p:cNvSpPr>
                <a:spLocks noChangeArrowheads="1"/>
              </p:cNvSpPr>
              <p:nvPr/>
            </p:nvSpPr>
            <p:spPr bwMode="auto">
              <a:xfrm>
                <a:off x="4411" y="2049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36" name="Rectangle 166"/>
              <p:cNvSpPr>
                <a:spLocks noChangeArrowheads="1"/>
              </p:cNvSpPr>
              <p:nvPr/>
            </p:nvSpPr>
            <p:spPr bwMode="auto">
              <a:xfrm>
                <a:off x="4411" y="205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37" name="Group 167"/>
              <p:cNvGrpSpPr>
                <a:grpSpLocks/>
              </p:cNvGrpSpPr>
              <p:nvPr/>
            </p:nvGrpSpPr>
            <p:grpSpPr bwMode="auto">
              <a:xfrm>
                <a:off x="4178" y="2030"/>
                <a:ext cx="251" cy="195"/>
                <a:chOff x="4178" y="2030"/>
                <a:chExt cx="251" cy="195"/>
              </a:xfrm>
            </p:grpSpPr>
            <p:pic>
              <p:nvPicPr>
                <p:cNvPr id="1825" name="Picture 16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178" y="2030"/>
                  <a:ext cx="251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6" name="Picture 169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178" y="2030"/>
                  <a:ext cx="251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38" name="Rectangle 170"/>
              <p:cNvSpPr>
                <a:spLocks noChangeArrowheads="1"/>
              </p:cNvSpPr>
              <p:nvPr/>
            </p:nvSpPr>
            <p:spPr bwMode="auto">
              <a:xfrm>
                <a:off x="4358" y="2017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39" name="Rectangle 171"/>
              <p:cNvSpPr>
                <a:spLocks noChangeArrowheads="1"/>
              </p:cNvSpPr>
              <p:nvPr/>
            </p:nvSpPr>
            <p:spPr bwMode="auto">
              <a:xfrm>
                <a:off x="4411" y="2049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0" name="Rectangle 172"/>
              <p:cNvSpPr>
                <a:spLocks noChangeArrowheads="1"/>
              </p:cNvSpPr>
              <p:nvPr/>
            </p:nvSpPr>
            <p:spPr bwMode="auto">
              <a:xfrm>
                <a:off x="4411" y="205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sp>
            <p:nvSpPr>
              <p:cNvPr id="1741" name="Freeform 173"/>
              <p:cNvSpPr>
                <a:spLocks/>
              </p:cNvSpPr>
              <p:nvPr/>
            </p:nvSpPr>
            <p:spPr bwMode="auto">
              <a:xfrm>
                <a:off x="3791" y="1914"/>
                <a:ext cx="387" cy="221"/>
              </a:xfrm>
              <a:custGeom>
                <a:avLst/>
                <a:gdLst>
                  <a:gd name="T0" fmla="*/ 7 w 387"/>
                  <a:gd name="T1" fmla="*/ 0 h 221"/>
                  <a:gd name="T2" fmla="*/ 0 w 387"/>
                  <a:gd name="T3" fmla="*/ 14 h 221"/>
                  <a:gd name="T4" fmla="*/ 380 w 387"/>
                  <a:gd name="T5" fmla="*/ 221 h 221"/>
                  <a:gd name="T6" fmla="*/ 387 w 387"/>
                  <a:gd name="T7" fmla="*/ 207 h 221"/>
                  <a:gd name="T8" fmla="*/ 7 w 387"/>
                  <a:gd name="T9" fmla="*/ 0 h 2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221"/>
                  <a:gd name="T17" fmla="*/ 387 w 387"/>
                  <a:gd name="T18" fmla="*/ 221 h 2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221">
                    <a:moveTo>
                      <a:pt x="7" y="0"/>
                    </a:moveTo>
                    <a:lnTo>
                      <a:pt x="0" y="14"/>
                    </a:lnTo>
                    <a:lnTo>
                      <a:pt x="380" y="221"/>
                    </a:lnTo>
                    <a:lnTo>
                      <a:pt x="387" y="20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2" name="Freeform 174"/>
              <p:cNvSpPr>
                <a:spLocks/>
              </p:cNvSpPr>
              <p:nvPr/>
            </p:nvSpPr>
            <p:spPr bwMode="auto">
              <a:xfrm>
                <a:off x="3791" y="1338"/>
                <a:ext cx="938" cy="590"/>
              </a:xfrm>
              <a:custGeom>
                <a:avLst/>
                <a:gdLst>
                  <a:gd name="T0" fmla="*/ 0 w 938"/>
                  <a:gd name="T1" fmla="*/ 577 h 590"/>
                  <a:gd name="T2" fmla="*/ 9 w 938"/>
                  <a:gd name="T3" fmla="*/ 590 h 590"/>
                  <a:gd name="T4" fmla="*/ 938 w 938"/>
                  <a:gd name="T5" fmla="*/ 13 h 590"/>
                  <a:gd name="T6" fmla="*/ 931 w 938"/>
                  <a:gd name="T7" fmla="*/ 0 h 590"/>
                  <a:gd name="T8" fmla="*/ 0 w 938"/>
                  <a:gd name="T9" fmla="*/ 577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8"/>
                  <a:gd name="T16" fmla="*/ 0 h 590"/>
                  <a:gd name="T17" fmla="*/ 938 w 938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8" h="590">
                    <a:moveTo>
                      <a:pt x="0" y="577"/>
                    </a:moveTo>
                    <a:lnTo>
                      <a:pt x="9" y="590"/>
                    </a:lnTo>
                    <a:lnTo>
                      <a:pt x="938" y="13"/>
                    </a:lnTo>
                    <a:lnTo>
                      <a:pt x="931" y="0"/>
                    </a:lnTo>
                    <a:lnTo>
                      <a:pt x="0" y="577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3" name="Freeform 175"/>
              <p:cNvSpPr>
                <a:spLocks/>
              </p:cNvSpPr>
              <p:nvPr/>
            </p:nvSpPr>
            <p:spPr bwMode="auto">
              <a:xfrm>
                <a:off x="3791" y="1511"/>
                <a:ext cx="813" cy="417"/>
              </a:xfrm>
              <a:custGeom>
                <a:avLst/>
                <a:gdLst>
                  <a:gd name="T0" fmla="*/ 0 w 813"/>
                  <a:gd name="T1" fmla="*/ 403 h 417"/>
                  <a:gd name="T2" fmla="*/ 7 w 813"/>
                  <a:gd name="T3" fmla="*/ 417 h 417"/>
                  <a:gd name="T4" fmla="*/ 813 w 813"/>
                  <a:gd name="T5" fmla="*/ 15 h 417"/>
                  <a:gd name="T6" fmla="*/ 805 w 813"/>
                  <a:gd name="T7" fmla="*/ 0 h 417"/>
                  <a:gd name="T8" fmla="*/ 0 w 813"/>
                  <a:gd name="T9" fmla="*/ 403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417"/>
                  <a:gd name="T17" fmla="*/ 813 w 813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417">
                    <a:moveTo>
                      <a:pt x="0" y="403"/>
                    </a:moveTo>
                    <a:lnTo>
                      <a:pt x="7" y="417"/>
                    </a:lnTo>
                    <a:lnTo>
                      <a:pt x="813" y="15"/>
                    </a:lnTo>
                    <a:lnTo>
                      <a:pt x="805" y="0"/>
                    </a:lnTo>
                    <a:lnTo>
                      <a:pt x="0" y="403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4" name="Freeform 176"/>
              <p:cNvSpPr>
                <a:spLocks/>
              </p:cNvSpPr>
              <p:nvPr/>
            </p:nvSpPr>
            <p:spPr bwMode="auto">
              <a:xfrm>
                <a:off x="3791" y="1657"/>
                <a:ext cx="702" cy="271"/>
              </a:xfrm>
              <a:custGeom>
                <a:avLst/>
                <a:gdLst>
                  <a:gd name="T0" fmla="*/ 0 w 702"/>
                  <a:gd name="T1" fmla="*/ 255 h 271"/>
                  <a:gd name="T2" fmla="*/ 5 w 702"/>
                  <a:gd name="T3" fmla="*/ 271 h 271"/>
                  <a:gd name="T4" fmla="*/ 702 w 702"/>
                  <a:gd name="T5" fmla="*/ 16 h 271"/>
                  <a:gd name="T6" fmla="*/ 696 w 702"/>
                  <a:gd name="T7" fmla="*/ 0 h 271"/>
                  <a:gd name="T8" fmla="*/ 0 w 702"/>
                  <a:gd name="T9" fmla="*/ 255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2"/>
                  <a:gd name="T16" fmla="*/ 0 h 271"/>
                  <a:gd name="T17" fmla="*/ 702 w 702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2" h="271">
                    <a:moveTo>
                      <a:pt x="0" y="255"/>
                    </a:moveTo>
                    <a:lnTo>
                      <a:pt x="5" y="271"/>
                    </a:lnTo>
                    <a:lnTo>
                      <a:pt x="702" y="16"/>
                    </a:lnTo>
                    <a:lnTo>
                      <a:pt x="696" y="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5" name="Freeform 177"/>
              <p:cNvSpPr>
                <a:spLocks/>
              </p:cNvSpPr>
              <p:nvPr/>
            </p:nvSpPr>
            <p:spPr bwMode="auto">
              <a:xfrm>
                <a:off x="3794" y="1796"/>
                <a:ext cx="602" cy="132"/>
              </a:xfrm>
              <a:custGeom>
                <a:avLst/>
                <a:gdLst>
                  <a:gd name="T0" fmla="*/ 0 w 602"/>
                  <a:gd name="T1" fmla="*/ 116 h 132"/>
                  <a:gd name="T2" fmla="*/ 3 w 602"/>
                  <a:gd name="T3" fmla="*/ 132 h 132"/>
                  <a:gd name="T4" fmla="*/ 602 w 602"/>
                  <a:gd name="T5" fmla="*/ 16 h 132"/>
                  <a:gd name="T6" fmla="*/ 599 w 602"/>
                  <a:gd name="T7" fmla="*/ 0 h 132"/>
                  <a:gd name="T8" fmla="*/ 0 w 602"/>
                  <a:gd name="T9" fmla="*/ 116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2"/>
                  <a:gd name="T16" fmla="*/ 0 h 132"/>
                  <a:gd name="T17" fmla="*/ 602 w 602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2" h="132">
                    <a:moveTo>
                      <a:pt x="0" y="116"/>
                    </a:moveTo>
                    <a:lnTo>
                      <a:pt x="3" y="132"/>
                    </a:lnTo>
                    <a:lnTo>
                      <a:pt x="602" y="16"/>
                    </a:lnTo>
                    <a:lnTo>
                      <a:pt x="599" y="0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6" name="Freeform 178"/>
              <p:cNvSpPr>
                <a:spLocks/>
              </p:cNvSpPr>
              <p:nvPr/>
            </p:nvSpPr>
            <p:spPr bwMode="auto">
              <a:xfrm>
                <a:off x="3794" y="1912"/>
                <a:ext cx="484" cy="59"/>
              </a:xfrm>
              <a:custGeom>
                <a:avLst/>
                <a:gdLst>
                  <a:gd name="T0" fmla="*/ 2 w 484"/>
                  <a:gd name="T1" fmla="*/ 0 h 59"/>
                  <a:gd name="T2" fmla="*/ 0 w 484"/>
                  <a:gd name="T3" fmla="*/ 18 h 59"/>
                  <a:gd name="T4" fmla="*/ 482 w 484"/>
                  <a:gd name="T5" fmla="*/ 59 h 59"/>
                  <a:gd name="T6" fmla="*/ 484 w 484"/>
                  <a:gd name="T7" fmla="*/ 43 h 59"/>
                  <a:gd name="T8" fmla="*/ 2 w 48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4"/>
                  <a:gd name="T16" fmla="*/ 0 h 59"/>
                  <a:gd name="T17" fmla="*/ 484 w 484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4" h="59">
                    <a:moveTo>
                      <a:pt x="2" y="0"/>
                    </a:moveTo>
                    <a:lnTo>
                      <a:pt x="0" y="18"/>
                    </a:lnTo>
                    <a:lnTo>
                      <a:pt x="482" y="59"/>
                    </a:lnTo>
                    <a:lnTo>
                      <a:pt x="484" y="4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grpSp>
            <p:nvGrpSpPr>
              <p:cNvPr id="1747" name="Group 179"/>
              <p:cNvGrpSpPr>
                <a:grpSpLocks/>
              </p:cNvGrpSpPr>
              <p:nvPr/>
            </p:nvGrpSpPr>
            <p:grpSpPr bwMode="auto">
              <a:xfrm>
                <a:off x="4747" y="2488"/>
                <a:ext cx="252" cy="195"/>
                <a:chOff x="4747" y="2488"/>
                <a:chExt cx="252" cy="195"/>
              </a:xfrm>
            </p:grpSpPr>
            <p:pic>
              <p:nvPicPr>
                <p:cNvPr id="1823" name="Picture 18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47" y="248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4" name="Picture 18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47" y="248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48" name="Rectangle 182"/>
              <p:cNvSpPr>
                <a:spLocks noChangeArrowheads="1"/>
              </p:cNvSpPr>
              <p:nvPr/>
            </p:nvSpPr>
            <p:spPr bwMode="auto">
              <a:xfrm>
                <a:off x="4935" y="2472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49" name="Rectangle 183"/>
              <p:cNvSpPr>
                <a:spLocks noChangeArrowheads="1"/>
              </p:cNvSpPr>
              <p:nvPr/>
            </p:nvSpPr>
            <p:spPr bwMode="auto">
              <a:xfrm>
                <a:off x="4989" y="2504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50" name="Rectangle 184"/>
              <p:cNvSpPr>
                <a:spLocks noChangeArrowheads="1"/>
              </p:cNvSpPr>
              <p:nvPr/>
            </p:nvSpPr>
            <p:spPr bwMode="auto">
              <a:xfrm>
                <a:off x="4989" y="250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51" name="Group 185"/>
              <p:cNvGrpSpPr>
                <a:grpSpLocks/>
              </p:cNvGrpSpPr>
              <p:nvPr/>
            </p:nvGrpSpPr>
            <p:grpSpPr bwMode="auto">
              <a:xfrm>
                <a:off x="4747" y="2488"/>
                <a:ext cx="252" cy="195"/>
                <a:chOff x="4747" y="2488"/>
                <a:chExt cx="252" cy="195"/>
              </a:xfrm>
            </p:grpSpPr>
            <p:pic>
              <p:nvPicPr>
                <p:cNvPr id="1821" name="Picture 18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47" y="248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2" name="Picture 18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47" y="248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52" name="Rectangle 188"/>
              <p:cNvSpPr>
                <a:spLocks noChangeArrowheads="1"/>
              </p:cNvSpPr>
              <p:nvPr/>
            </p:nvSpPr>
            <p:spPr bwMode="auto">
              <a:xfrm>
                <a:off x="4935" y="2472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53" name="Rectangle 189"/>
              <p:cNvSpPr>
                <a:spLocks noChangeArrowheads="1"/>
              </p:cNvSpPr>
              <p:nvPr/>
            </p:nvSpPr>
            <p:spPr bwMode="auto">
              <a:xfrm>
                <a:off x="4989" y="2504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54" name="Rectangle 190"/>
              <p:cNvSpPr>
                <a:spLocks noChangeArrowheads="1"/>
              </p:cNvSpPr>
              <p:nvPr/>
            </p:nvSpPr>
            <p:spPr bwMode="auto">
              <a:xfrm>
                <a:off x="4989" y="250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55" name="Group 191"/>
              <p:cNvGrpSpPr>
                <a:grpSpLocks/>
              </p:cNvGrpSpPr>
              <p:nvPr/>
            </p:nvGrpSpPr>
            <p:grpSpPr bwMode="auto">
              <a:xfrm>
                <a:off x="4621" y="2662"/>
                <a:ext cx="252" cy="195"/>
                <a:chOff x="4621" y="2662"/>
                <a:chExt cx="252" cy="195"/>
              </a:xfrm>
            </p:grpSpPr>
            <p:pic>
              <p:nvPicPr>
                <p:cNvPr id="1819" name="Picture 19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621" y="2662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0" name="Picture 19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621" y="2662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56" name="Rectangle 194"/>
              <p:cNvSpPr>
                <a:spLocks noChangeArrowheads="1"/>
              </p:cNvSpPr>
              <p:nvPr/>
            </p:nvSpPr>
            <p:spPr bwMode="auto">
              <a:xfrm>
                <a:off x="4810" y="2649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57" name="Rectangle 195"/>
              <p:cNvSpPr>
                <a:spLocks noChangeArrowheads="1"/>
              </p:cNvSpPr>
              <p:nvPr/>
            </p:nvSpPr>
            <p:spPr bwMode="auto">
              <a:xfrm>
                <a:off x="4864" y="2679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58" name="Rectangle 196"/>
              <p:cNvSpPr>
                <a:spLocks noChangeArrowheads="1"/>
              </p:cNvSpPr>
              <p:nvPr/>
            </p:nvSpPr>
            <p:spPr bwMode="auto">
              <a:xfrm>
                <a:off x="4864" y="268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59" name="Group 197"/>
              <p:cNvGrpSpPr>
                <a:grpSpLocks/>
              </p:cNvGrpSpPr>
              <p:nvPr/>
            </p:nvGrpSpPr>
            <p:grpSpPr bwMode="auto">
              <a:xfrm>
                <a:off x="4621" y="2662"/>
                <a:ext cx="252" cy="195"/>
                <a:chOff x="4621" y="2662"/>
                <a:chExt cx="252" cy="195"/>
              </a:xfrm>
            </p:grpSpPr>
            <p:pic>
              <p:nvPicPr>
                <p:cNvPr id="1817" name="Picture 19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621" y="2662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8" name="Picture 199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621" y="2662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60" name="Rectangle 200"/>
              <p:cNvSpPr>
                <a:spLocks noChangeArrowheads="1"/>
              </p:cNvSpPr>
              <p:nvPr/>
            </p:nvSpPr>
            <p:spPr bwMode="auto">
              <a:xfrm>
                <a:off x="4810" y="2649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61" name="Rectangle 201"/>
              <p:cNvSpPr>
                <a:spLocks noChangeArrowheads="1"/>
              </p:cNvSpPr>
              <p:nvPr/>
            </p:nvSpPr>
            <p:spPr bwMode="auto">
              <a:xfrm>
                <a:off x="4864" y="2679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62" name="Rectangle 202"/>
              <p:cNvSpPr>
                <a:spLocks noChangeArrowheads="1"/>
              </p:cNvSpPr>
              <p:nvPr/>
            </p:nvSpPr>
            <p:spPr bwMode="auto">
              <a:xfrm>
                <a:off x="4864" y="268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63" name="Group 203"/>
              <p:cNvGrpSpPr>
                <a:grpSpLocks/>
              </p:cNvGrpSpPr>
              <p:nvPr/>
            </p:nvGrpSpPr>
            <p:grpSpPr bwMode="auto">
              <a:xfrm>
                <a:off x="4512" y="2808"/>
                <a:ext cx="252" cy="195"/>
                <a:chOff x="4512" y="2808"/>
                <a:chExt cx="252" cy="195"/>
              </a:xfrm>
            </p:grpSpPr>
            <p:pic>
              <p:nvPicPr>
                <p:cNvPr id="1815" name="Picture 20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12" y="280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6" name="Picture 205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512" y="280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64" name="Rectangle 206"/>
              <p:cNvSpPr>
                <a:spLocks noChangeArrowheads="1"/>
              </p:cNvSpPr>
              <p:nvPr/>
            </p:nvSpPr>
            <p:spPr bwMode="auto">
              <a:xfrm>
                <a:off x="4702" y="2795"/>
                <a:ext cx="264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65" name="Rectangle 207"/>
              <p:cNvSpPr>
                <a:spLocks noChangeArrowheads="1"/>
              </p:cNvSpPr>
              <p:nvPr/>
            </p:nvSpPr>
            <p:spPr bwMode="auto">
              <a:xfrm>
                <a:off x="4754" y="2825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66" name="Rectangle 208"/>
              <p:cNvSpPr>
                <a:spLocks noChangeArrowheads="1"/>
              </p:cNvSpPr>
              <p:nvPr/>
            </p:nvSpPr>
            <p:spPr bwMode="auto">
              <a:xfrm>
                <a:off x="4754" y="283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67" name="Group 209"/>
              <p:cNvGrpSpPr>
                <a:grpSpLocks/>
              </p:cNvGrpSpPr>
              <p:nvPr/>
            </p:nvGrpSpPr>
            <p:grpSpPr bwMode="auto">
              <a:xfrm>
                <a:off x="4512" y="2808"/>
                <a:ext cx="252" cy="195"/>
                <a:chOff x="4512" y="2808"/>
                <a:chExt cx="252" cy="195"/>
              </a:xfrm>
            </p:grpSpPr>
            <p:pic>
              <p:nvPicPr>
                <p:cNvPr id="1813" name="Picture 2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12" y="280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4" name="Picture 21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512" y="2808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68" name="Rectangle 212"/>
              <p:cNvSpPr>
                <a:spLocks noChangeArrowheads="1"/>
              </p:cNvSpPr>
              <p:nvPr/>
            </p:nvSpPr>
            <p:spPr bwMode="auto">
              <a:xfrm>
                <a:off x="4702" y="2795"/>
                <a:ext cx="264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69" name="Rectangle 213"/>
              <p:cNvSpPr>
                <a:spLocks noChangeArrowheads="1"/>
              </p:cNvSpPr>
              <p:nvPr/>
            </p:nvSpPr>
            <p:spPr bwMode="auto">
              <a:xfrm>
                <a:off x="4754" y="2825"/>
                <a:ext cx="158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70" name="Rectangle 214"/>
              <p:cNvSpPr>
                <a:spLocks noChangeArrowheads="1"/>
              </p:cNvSpPr>
              <p:nvPr/>
            </p:nvSpPr>
            <p:spPr bwMode="auto">
              <a:xfrm>
                <a:off x="4754" y="2830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71" name="Group 215"/>
              <p:cNvGrpSpPr>
                <a:grpSpLocks/>
              </p:cNvGrpSpPr>
              <p:nvPr/>
            </p:nvGrpSpPr>
            <p:grpSpPr bwMode="auto">
              <a:xfrm>
                <a:off x="4416" y="2947"/>
                <a:ext cx="252" cy="195"/>
                <a:chOff x="4416" y="2947"/>
                <a:chExt cx="252" cy="195"/>
              </a:xfrm>
            </p:grpSpPr>
            <p:pic>
              <p:nvPicPr>
                <p:cNvPr id="1811" name="Picture 21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416" y="2947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2" name="Picture 21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416" y="2947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72" name="Rectangle 218"/>
              <p:cNvSpPr>
                <a:spLocks noChangeArrowheads="1"/>
              </p:cNvSpPr>
              <p:nvPr/>
            </p:nvSpPr>
            <p:spPr bwMode="auto">
              <a:xfrm>
                <a:off x="4604" y="2933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73" name="Rectangle 219"/>
              <p:cNvSpPr>
                <a:spLocks noChangeArrowheads="1"/>
              </p:cNvSpPr>
              <p:nvPr/>
            </p:nvSpPr>
            <p:spPr bwMode="auto">
              <a:xfrm>
                <a:off x="4658" y="2964"/>
                <a:ext cx="157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74" name="Rectangle 220"/>
              <p:cNvSpPr>
                <a:spLocks noChangeArrowheads="1"/>
              </p:cNvSpPr>
              <p:nvPr/>
            </p:nvSpPr>
            <p:spPr bwMode="auto">
              <a:xfrm>
                <a:off x="4658" y="296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75" name="Group 221"/>
              <p:cNvGrpSpPr>
                <a:grpSpLocks/>
              </p:cNvGrpSpPr>
              <p:nvPr/>
            </p:nvGrpSpPr>
            <p:grpSpPr bwMode="auto">
              <a:xfrm>
                <a:off x="4416" y="2947"/>
                <a:ext cx="252" cy="195"/>
                <a:chOff x="4416" y="2947"/>
                <a:chExt cx="252" cy="195"/>
              </a:xfrm>
            </p:grpSpPr>
            <p:pic>
              <p:nvPicPr>
                <p:cNvPr id="1809" name="Picture 22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416" y="2947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0" name="Picture 22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416" y="2947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76" name="Rectangle 224"/>
              <p:cNvSpPr>
                <a:spLocks noChangeArrowheads="1"/>
              </p:cNvSpPr>
              <p:nvPr/>
            </p:nvSpPr>
            <p:spPr bwMode="auto">
              <a:xfrm>
                <a:off x="4604" y="2933"/>
                <a:ext cx="26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77" name="Rectangle 225"/>
              <p:cNvSpPr>
                <a:spLocks noChangeArrowheads="1"/>
              </p:cNvSpPr>
              <p:nvPr/>
            </p:nvSpPr>
            <p:spPr bwMode="auto">
              <a:xfrm>
                <a:off x="4658" y="2964"/>
                <a:ext cx="157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78" name="Rectangle 226"/>
              <p:cNvSpPr>
                <a:spLocks noChangeArrowheads="1"/>
              </p:cNvSpPr>
              <p:nvPr/>
            </p:nvSpPr>
            <p:spPr bwMode="auto">
              <a:xfrm>
                <a:off x="4658" y="2969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79" name="Group 227"/>
              <p:cNvGrpSpPr>
                <a:grpSpLocks/>
              </p:cNvGrpSpPr>
              <p:nvPr/>
            </p:nvGrpSpPr>
            <p:grpSpPr bwMode="auto">
              <a:xfrm>
                <a:off x="4298" y="3106"/>
                <a:ext cx="252" cy="195"/>
                <a:chOff x="4298" y="3106"/>
                <a:chExt cx="252" cy="195"/>
              </a:xfrm>
            </p:grpSpPr>
            <p:pic>
              <p:nvPicPr>
                <p:cNvPr id="1807" name="Picture 22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98" y="310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08" name="Picture 229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98" y="310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80" name="Rectangle 230"/>
              <p:cNvSpPr>
                <a:spLocks noChangeArrowheads="1"/>
              </p:cNvSpPr>
              <p:nvPr/>
            </p:nvSpPr>
            <p:spPr bwMode="auto">
              <a:xfrm>
                <a:off x="4488" y="3091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81" name="Rectangle 231"/>
              <p:cNvSpPr>
                <a:spLocks noChangeArrowheads="1"/>
              </p:cNvSpPr>
              <p:nvPr/>
            </p:nvSpPr>
            <p:spPr bwMode="auto">
              <a:xfrm>
                <a:off x="4541" y="3123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82" name="Rectangle 232"/>
              <p:cNvSpPr>
                <a:spLocks noChangeArrowheads="1"/>
              </p:cNvSpPr>
              <p:nvPr/>
            </p:nvSpPr>
            <p:spPr bwMode="auto">
              <a:xfrm>
                <a:off x="4541" y="3128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83" name="Group 233"/>
              <p:cNvGrpSpPr>
                <a:grpSpLocks/>
              </p:cNvGrpSpPr>
              <p:nvPr/>
            </p:nvGrpSpPr>
            <p:grpSpPr bwMode="auto">
              <a:xfrm>
                <a:off x="4298" y="3106"/>
                <a:ext cx="252" cy="195"/>
                <a:chOff x="4298" y="3106"/>
                <a:chExt cx="252" cy="195"/>
              </a:xfrm>
            </p:grpSpPr>
            <p:pic>
              <p:nvPicPr>
                <p:cNvPr id="1805" name="Picture 23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98" y="310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06" name="Picture 235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98" y="310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84" name="Rectangle 236"/>
              <p:cNvSpPr>
                <a:spLocks noChangeArrowheads="1"/>
              </p:cNvSpPr>
              <p:nvPr/>
            </p:nvSpPr>
            <p:spPr bwMode="auto">
              <a:xfrm>
                <a:off x="4488" y="3091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85" name="Rectangle 237"/>
              <p:cNvSpPr>
                <a:spLocks noChangeArrowheads="1"/>
              </p:cNvSpPr>
              <p:nvPr/>
            </p:nvSpPr>
            <p:spPr bwMode="auto">
              <a:xfrm>
                <a:off x="4541" y="3123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86" name="Rectangle 238"/>
              <p:cNvSpPr>
                <a:spLocks noChangeArrowheads="1"/>
              </p:cNvSpPr>
              <p:nvPr/>
            </p:nvSpPr>
            <p:spPr bwMode="auto">
              <a:xfrm>
                <a:off x="4541" y="3128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87" name="Group 239"/>
              <p:cNvGrpSpPr>
                <a:grpSpLocks/>
              </p:cNvGrpSpPr>
              <p:nvPr/>
            </p:nvGrpSpPr>
            <p:grpSpPr bwMode="auto">
              <a:xfrm>
                <a:off x="4206" y="3279"/>
                <a:ext cx="251" cy="194"/>
                <a:chOff x="4206" y="3279"/>
                <a:chExt cx="251" cy="194"/>
              </a:xfrm>
            </p:grpSpPr>
            <p:pic>
              <p:nvPicPr>
                <p:cNvPr id="1803" name="Picture 24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06" y="3279"/>
                  <a:ext cx="251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04" name="Picture 24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06" y="3279"/>
                  <a:ext cx="251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88" name="Rectangle 242"/>
              <p:cNvSpPr>
                <a:spLocks noChangeArrowheads="1"/>
              </p:cNvSpPr>
              <p:nvPr/>
            </p:nvSpPr>
            <p:spPr bwMode="auto">
              <a:xfrm>
                <a:off x="4386" y="3257"/>
                <a:ext cx="264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89" name="Rectangle 243"/>
              <p:cNvSpPr>
                <a:spLocks noChangeArrowheads="1"/>
              </p:cNvSpPr>
              <p:nvPr/>
            </p:nvSpPr>
            <p:spPr bwMode="auto">
              <a:xfrm>
                <a:off x="4438" y="3289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0" name="Rectangle 244"/>
              <p:cNvSpPr>
                <a:spLocks noChangeArrowheads="1"/>
              </p:cNvSpPr>
              <p:nvPr/>
            </p:nvSpPr>
            <p:spPr bwMode="auto">
              <a:xfrm>
                <a:off x="4438" y="329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grpSp>
            <p:nvGrpSpPr>
              <p:cNvPr id="1791" name="Group 245"/>
              <p:cNvGrpSpPr>
                <a:grpSpLocks/>
              </p:cNvGrpSpPr>
              <p:nvPr/>
            </p:nvGrpSpPr>
            <p:grpSpPr bwMode="auto">
              <a:xfrm>
                <a:off x="4206" y="3279"/>
                <a:ext cx="251" cy="194"/>
                <a:chOff x="4206" y="3279"/>
                <a:chExt cx="251" cy="194"/>
              </a:xfrm>
            </p:grpSpPr>
            <p:pic>
              <p:nvPicPr>
                <p:cNvPr id="1801" name="Picture 24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06" y="3279"/>
                  <a:ext cx="251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02" name="Picture 24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206" y="3279"/>
                  <a:ext cx="251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92" name="Rectangle 248"/>
              <p:cNvSpPr>
                <a:spLocks noChangeArrowheads="1"/>
              </p:cNvSpPr>
              <p:nvPr/>
            </p:nvSpPr>
            <p:spPr bwMode="auto">
              <a:xfrm>
                <a:off x="4386" y="3257"/>
                <a:ext cx="264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3" name="Rectangle 249"/>
              <p:cNvSpPr>
                <a:spLocks noChangeArrowheads="1"/>
              </p:cNvSpPr>
              <p:nvPr/>
            </p:nvSpPr>
            <p:spPr bwMode="auto">
              <a:xfrm>
                <a:off x="4438" y="3289"/>
                <a:ext cx="15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4" name="Rectangle 250"/>
              <p:cNvSpPr>
                <a:spLocks noChangeArrowheads="1"/>
              </p:cNvSpPr>
              <p:nvPr/>
            </p:nvSpPr>
            <p:spPr bwMode="auto">
              <a:xfrm>
                <a:off x="4438" y="3294"/>
                <a:ext cx="14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  <p:sp>
            <p:nvSpPr>
              <p:cNvPr id="1795" name="Freeform 251"/>
              <p:cNvSpPr>
                <a:spLocks/>
              </p:cNvSpPr>
              <p:nvPr/>
            </p:nvSpPr>
            <p:spPr bwMode="auto">
              <a:xfrm>
                <a:off x="3817" y="3153"/>
                <a:ext cx="389" cy="222"/>
              </a:xfrm>
              <a:custGeom>
                <a:avLst/>
                <a:gdLst>
                  <a:gd name="T0" fmla="*/ 8 w 389"/>
                  <a:gd name="T1" fmla="*/ 0 h 222"/>
                  <a:gd name="T2" fmla="*/ 0 w 389"/>
                  <a:gd name="T3" fmla="*/ 15 h 222"/>
                  <a:gd name="T4" fmla="*/ 382 w 389"/>
                  <a:gd name="T5" fmla="*/ 222 h 222"/>
                  <a:gd name="T6" fmla="*/ 389 w 389"/>
                  <a:gd name="T7" fmla="*/ 207 h 222"/>
                  <a:gd name="T8" fmla="*/ 8 w 389"/>
                  <a:gd name="T9" fmla="*/ 0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222"/>
                  <a:gd name="T17" fmla="*/ 389 w 389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222">
                    <a:moveTo>
                      <a:pt x="8" y="0"/>
                    </a:moveTo>
                    <a:lnTo>
                      <a:pt x="0" y="15"/>
                    </a:lnTo>
                    <a:lnTo>
                      <a:pt x="382" y="222"/>
                    </a:lnTo>
                    <a:lnTo>
                      <a:pt x="389" y="20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6" name="Freeform 252"/>
              <p:cNvSpPr>
                <a:spLocks/>
              </p:cNvSpPr>
              <p:nvPr/>
            </p:nvSpPr>
            <p:spPr bwMode="auto">
              <a:xfrm>
                <a:off x="3817" y="2577"/>
                <a:ext cx="940" cy="591"/>
              </a:xfrm>
              <a:custGeom>
                <a:avLst/>
                <a:gdLst>
                  <a:gd name="T0" fmla="*/ 0 w 940"/>
                  <a:gd name="T1" fmla="*/ 578 h 591"/>
                  <a:gd name="T2" fmla="*/ 9 w 940"/>
                  <a:gd name="T3" fmla="*/ 591 h 591"/>
                  <a:gd name="T4" fmla="*/ 940 w 940"/>
                  <a:gd name="T5" fmla="*/ 13 h 591"/>
                  <a:gd name="T6" fmla="*/ 931 w 940"/>
                  <a:gd name="T7" fmla="*/ 0 h 591"/>
                  <a:gd name="T8" fmla="*/ 0 w 940"/>
                  <a:gd name="T9" fmla="*/ 578 h 5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0"/>
                  <a:gd name="T16" fmla="*/ 0 h 591"/>
                  <a:gd name="T17" fmla="*/ 940 w 940"/>
                  <a:gd name="T18" fmla="*/ 591 h 5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0" h="591">
                    <a:moveTo>
                      <a:pt x="0" y="578"/>
                    </a:moveTo>
                    <a:lnTo>
                      <a:pt x="9" y="591"/>
                    </a:lnTo>
                    <a:lnTo>
                      <a:pt x="940" y="13"/>
                    </a:lnTo>
                    <a:lnTo>
                      <a:pt x="931" y="0"/>
                    </a:lnTo>
                    <a:lnTo>
                      <a:pt x="0" y="578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7" name="Freeform 253"/>
              <p:cNvSpPr>
                <a:spLocks/>
              </p:cNvSpPr>
              <p:nvPr/>
            </p:nvSpPr>
            <p:spPr bwMode="auto">
              <a:xfrm>
                <a:off x="3817" y="2752"/>
                <a:ext cx="814" cy="416"/>
              </a:xfrm>
              <a:custGeom>
                <a:avLst/>
                <a:gdLst>
                  <a:gd name="T0" fmla="*/ 0 w 814"/>
                  <a:gd name="T1" fmla="*/ 401 h 416"/>
                  <a:gd name="T2" fmla="*/ 8 w 814"/>
                  <a:gd name="T3" fmla="*/ 416 h 416"/>
                  <a:gd name="T4" fmla="*/ 814 w 814"/>
                  <a:gd name="T5" fmla="*/ 15 h 416"/>
                  <a:gd name="T6" fmla="*/ 807 w 814"/>
                  <a:gd name="T7" fmla="*/ 0 h 416"/>
                  <a:gd name="T8" fmla="*/ 0 w 814"/>
                  <a:gd name="T9" fmla="*/ 401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416"/>
                  <a:gd name="T17" fmla="*/ 814 w 814"/>
                  <a:gd name="T18" fmla="*/ 416 h 4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416">
                    <a:moveTo>
                      <a:pt x="0" y="401"/>
                    </a:moveTo>
                    <a:lnTo>
                      <a:pt x="8" y="416"/>
                    </a:lnTo>
                    <a:lnTo>
                      <a:pt x="814" y="15"/>
                    </a:lnTo>
                    <a:lnTo>
                      <a:pt x="807" y="0"/>
                    </a:lnTo>
                    <a:lnTo>
                      <a:pt x="0" y="401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8" name="Freeform 254"/>
              <p:cNvSpPr>
                <a:spLocks/>
              </p:cNvSpPr>
              <p:nvPr/>
            </p:nvSpPr>
            <p:spPr bwMode="auto">
              <a:xfrm>
                <a:off x="3819" y="2898"/>
                <a:ext cx="701" cy="271"/>
              </a:xfrm>
              <a:custGeom>
                <a:avLst/>
                <a:gdLst>
                  <a:gd name="T0" fmla="*/ 0 w 701"/>
                  <a:gd name="T1" fmla="*/ 255 h 271"/>
                  <a:gd name="T2" fmla="*/ 6 w 701"/>
                  <a:gd name="T3" fmla="*/ 271 h 271"/>
                  <a:gd name="T4" fmla="*/ 701 w 701"/>
                  <a:gd name="T5" fmla="*/ 16 h 271"/>
                  <a:gd name="T6" fmla="*/ 695 w 701"/>
                  <a:gd name="T7" fmla="*/ 0 h 271"/>
                  <a:gd name="T8" fmla="*/ 0 w 701"/>
                  <a:gd name="T9" fmla="*/ 255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1"/>
                  <a:gd name="T16" fmla="*/ 0 h 271"/>
                  <a:gd name="T17" fmla="*/ 701 w 701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1" h="271">
                    <a:moveTo>
                      <a:pt x="0" y="255"/>
                    </a:moveTo>
                    <a:lnTo>
                      <a:pt x="6" y="271"/>
                    </a:lnTo>
                    <a:lnTo>
                      <a:pt x="701" y="16"/>
                    </a:lnTo>
                    <a:lnTo>
                      <a:pt x="695" y="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799" name="Freeform 255"/>
              <p:cNvSpPr>
                <a:spLocks/>
              </p:cNvSpPr>
              <p:nvPr/>
            </p:nvSpPr>
            <p:spPr bwMode="auto">
              <a:xfrm>
                <a:off x="3820" y="3037"/>
                <a:ext cx="604" cy="132"/>
              </a:xfrm>
              <a:custGeom>
                <a:avLst/>
                <a:gdLst>
                  <a:gd name="T0" fmla="*/ 0 w 604"/>
                  <a:gd name="T1" fmla="*/ 116 h 132"/>
                  <a:gd name="T2" fmla="*/ 3 w 604"/>
                  <a:gd name="T3" fmla="*/ 132 h 132"/>
                  <a:gd name="T4" fmla="*/ 604 w 604"/>
                  <a:gd name="T5" fmla="*/ 16 h 132"/>
                  <a:gd name="T6" fmla="*/ 601 w 604"/>
                  <a:gd name="T7" fmla="*/ 0 h 132"/>
                  <a:gd name="T8" fmla="*/ 0 w 604"/>
                  <a:gd name="T9" fmla="*/ 116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4"/>
                  <a:gd name="T16" fmla="*/ 0 h 132"/>
                  <a:gd name="T17" fmla="*/ 604 w 60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4" h="132">
                    <a:moveTo>
                      <a:pt x="0" y="116"/>
                    </a:moveTo>
                    <a:lnTo>
                      <a:pt x="3" y="132"/>
                    </a:lnTo>
                    <a:lnTo>
                      <a:pt x="604" y="16"/>
                    </a:lnTo>
                    <a:lnTo>
                      <a:pt x="601" y="0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800" name="Freeform 256"/>
              <p:cNvSpPr>
                <a:spLocks/>
              </p:cNvSpPr>
              <p:nvPr/>
            </p:nvSpPr>
            <p:spPr bwMode="auto">
              <a:xfrm>
                <a:off x="3822" y="3153"/>
                <a:ext cx="484" cy="57"/>
              </a:xfrm>
              <a:custGeom>
                <a:avLst/>
                <a:gdLst>
                  <a:gd name="T0" fmla="*/ 0 w 484"/>
                  <a:gd name="T1" fmla="*/ 0 h 57"/>
                  <a:gd name="T2" fmla="*/ 0 w 484"/>
                  <a:gd name="T3" fmla="*/ 16 h 57"/>
                  <a:gd name="T4" fmla="*/ 482 w 484"/>
                  <a:gd name="T5" fmla="*/ 57 h 57"/>
                  <a:gd name="T6" fmla="*/ 484 w 484"/>
                  <a:gd name="T7" fmla="*/ 41 h 57"/>
                  <a:gd name="T8" fmla="*/ 0 w 484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4"/>
                  <a:gd name="T16" fmla="*/ 0 h 57"/>
                  <a:gd name="T17" fmla="*/ 484 w 484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4" h="57">
                    <a:moveTo>
                      <a:pt x="0" y="0"/>
                    </a:moveTo>
                    <a:lnTo>
                      <a:pt x="0" y="16"/>
                    </a:lnTo>
                    <a:lnTo>
                      <a:pt x="482" y="57"/>
                    </a:lnTo>
                    <a:lnTo>
                      <a:pt x="48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</p:grpSp>
        <p:sp>
          <p:nvSpPr>
            <p:cNvPr id="1513" name="Rectangle 258"/>
            <p:cNvSpPr>
              <a:spLocks noChangeArrowheads="1"/>
            </p:cNvSpPr>
            <p:nvPr/>
          </p:nvSpPr>
          <p:spPr bwMode="auto">
            <a:xfrm>
              <a:off x="3473450" y="2768600"/>
              <a:ext cx="869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grpSp>
          <p:nvGrpSpPr>
            <p:cNvPr id="1514" name="Group 260"/>
            <p:cNvGrpSpPr>
              <a:grpSpLocks/>
            </p:cNvGrpSpPr>
            <p:nvPr/>
          </p:nvGrpSpPr>
          <p:grpSpPr bwMode="auto">
            <a:xfrm>
              <a:off x="4799013" y="3417888"/>
              <a:ext cx="1109662" cy="808037"/>
              <a:chOff x="2773" y="2414"/>
              <a:chExt cx="793" cy="612"/>
            </a:xfrm>
          </p:grpSpPr>
          <p:pic>
            <p:nvPicPr>
              <p:cNvPr id="1667" name="Picture 26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773" y="2414"/>
                <a:ext cx="793" cy="6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68" name="Picture 26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773" y="2414"/>
                <a:ext cx="793" cy="6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15" name="Rectangle 263"/>
            <p:cNvSpPr>
              <a:spLocks noChangeArrowheads="1"/>
            </p:cNvSpPr>
            <p:nvPr/>
          </p:nvSpPr>
          <p:spPr bwMode="auto">
            <a:xfrm>
              <a:off x="4456113" y="2768600"/>
              <a:ext cx="1795462" cy="1668463"/>
            </a:xfrm>
            <a:prstGeom prst="rect">
              <a:avLst/>
            </a:prstGeom>
            <a:noFill/>
            <a:ln w="34925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grpSp>
          <p:nvGrpSpPr>
            <p:cNvPr id="1516" name="Group 310"/>
            <p:cNvGrpSpPr>
              <a:grpSpLocks/>
            </p:cNvGrpSpPr>
            <p:nvPr/>
          </p:nvGrpSpPr>
          <p:grpSpPr bwMode="auto">
            <a:xfrm>
              <a:off x="2914650" y="909638"/>
              <a:ext cx="2487613" cy="1236662"/>
              <a:chOff x="2318" y="664"/>
              <a:chExt cx="1775" cy="936"/>
            </a:xfrm>
          </p:grpSpPr>
          <p:sp>
            <p:nvSpPr>
              <p:cNvPr id="1657" name="Rectangle 311"/>
              <p:cNvSpPr>
                <a:spLocks noChangeArrowheads="1"/>
              </p:cNvSpPr>
              <p:nvPr/>
            </p:nvSpPr>
            <p:spPr bwMode="auto">
              <a:xfrm>
                <a:off x="3246" y="1263"/>
                <a:ext cx="829" cy="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58" name="Rectangle 312"/>
              <p:cNvSpPr>
                <a:spLocks noChangeArrowheads="1"/>
              </p:cNvSpPr>
              <p:nvPr/>
            </p:nvSpPr>
            <p:spPr bwMode="auto">
              <a:xfrm>
                <a:off x="3511" y="1434"/>
                <a:ext cx="40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pic>
            <p:nvPicPr>
              <p:cNvPr id="1659" name="Picture 314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388" y="664"/>
                <a:ext cx="623" cy="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660" name="Group 315"/>
              <p:cNvGrpSpPr>
                <a:grpSpLocks/>
              </p:cNvGrpSpPr>
              <p:nvPr/>
            </p:nvGrpSpPr>
            <p:grpSpPr bwMode="auto">
              <a:xfrm>
                <a:off x="3300" y="664"/>
                <a:ext cx="793" cy="612"/>
                <a:chOff x="3300" y="664"/>
                <a:chExt cx="793" cy="612"/>
              </a:xfrm>
            </p:grpSpPr>
            <p:pic>
              <p:nvPicPr>
                <p:cNvPr id="1665" name="Picture 31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300" y="664"/>
                  <a:ext cx="793" cy="6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66" name="Picture 317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3300" y="664"/>
                  <a:ext cx="793" cy="6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61" name="Rectangle 318"/>
              <p:cNvSpPr>
                <a:spLocks noChangeArrowheads="1"/>
              </p:cNvSpPr>
              <p:nvPr/>
            </p:nvSpPr>
            <p:spPr bwMode="auto">
              <a:xfrm>
                <a:off x="2459" y="1434"/>
                <a:ext cx="482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62" name="Rectangle 320"/>
              <p:cNvSpPr>
                <a:spLocks noChangeArrowheads="1"/>
              </p:cNvSpPr>
              <p:nvPr/>
            </p:nvSpPr>
            <p:spPr bwMode="auto">
              <a:xfrm>
                <a:off x="3246" y="1263"/>
                <a:ext cx="829" cy="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63" name="Rectangle 321"/>
              <p:cNvSpPr>
                <a:spLocks noChangeArrowheads="1"/>
              </p:cNvSpPr>
              <p:nvPr/>
            </p:nvSpPr>
            <p:spPr bwMode="auto">
              <a:xfrm>
                <a:off x="3370" y="1294"/>
                <a:ext cx="715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64" name="Rectangle 323"/>
              <p:cNvSpPr>
                <a:spLocks noChangeArrowheads="1"/>
              </p:cNvSpPr>
              <p:nvPr/>
            </p:nvSpPr>
            <p:spPr bwMode="auto">
              <a:xfrm>
                <a:off x="2318" y="1294"/>
                <a:ext cx="729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</p:grpSp>
        <p:sp>
          <p:nvSpPr>
            <p:cNvPr id="1517" name="Rectangle 328"/>
            <p:cNvSpPr>
              <a:spLocks noChangeArrowheads="1"/>
            </p:cNvSpPr>
            <p:nvPr/>
          </p:nvSpPr>
          <p:spPr bwMode="auto">
            <a:xfrm>
              <a:off x="7600950" y="2676525"/>
              <a:ext cx="1020763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18" name="Rectangle 329"/>
            <p:cNvSpPr>
              <a:spLocks noChangeArrowheads="1"/>
            </p:cNvSpPr>
            <p:nvPr/>
          </p:nvSpPr>
          <p:spPr bwMode="auto">
            <a:xfrm>
              <a:off x="7697788" y="4249738"/>
              <a:ext cx="1001712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19" name="Rectangle 331"/>
            <p:cNvSpPr>
              <a:spLocks noChangeArrowheads="1"/>
            </p:cNvSpPr>
            <p:nvPr/>
          </p:nvSpPr>
          <p:spPr bwMode="auto">
            <a:xfrm>
              <a:off x="5851525" y="3556000"/>
              <a:ext cx="717550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grpSp>
          <p:nvGrpSpPr>
            <p:cNvPr id="1520" name="Group 333"/>
            <p:cNvGrpSpPr>
              <a:grpSpLocks/>
            </p:cNvGrpSpPr>
            <p:nvPr/>
          </p:nvGrpSpPr>
          <p:grpSpPr bwMode="auto">
            <a:xfrm>
              <a:off x="7524750" y="1855788"/>
              <a:ext cx="635000" cy="274637"/>
              <a:chOff x="4719" y="1233"/>
              <a:chExt cx="454" cy="208"/>
            </a:xfrm>
          </p:grpSpPr>
          <p:grpSp>
            <p:nvGrpSpPr>
              <p:cNvPr id="1651" name="Group 334"/>
              <p:cNvGrpSpPr>
                <a:grpSpLocks/>
              </p:cNvGrpSpPr>
              <p:nvPr/>
            </p:nvGrpSpPr>
            <p:grpSpPr bwMode="auto">
              <a:xfrm>
                <a:off x="4719" y="1246"/>
                <a:ext cx="252" cy="195"/>
                <a:chOff x="4719" y="1246"/>
                <a:chExt cx="252" cy="195"/>
              </a:xfrm>
            </p:grpSpPr>
            <p:pic>
              <p:nvPicPr>
                <p:cNvPr id="1655" name="Picture 33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56" name="Picture 336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19" y="1246"/>
                  <a:ext cx="252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52" name="Rectangle 337"/>
              <p:cNvSpPr>
                <a:spLocks noChangeArrowheads="1"/>
              </p:cNvSpPr>
              <p:nvPr/>
            </p:nvSpPr>
            <p:spPr bwMode="auto">
              <a:xfrm>
                <a:off x="4908" y="1233"/>
                <a:ext cx="26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53" name="Rectangle 338"/>
              <p:cNvSpPr>
                <a:spLocks noChangeArrowheads="1"/>
              </p:cNvSpPr>
              <p:nvPr/>
            </p:nvSpPr>
            <p:spPr bwMode="auto">
              <a:xfrm>
                <a:off x="4962" y="1265"/>
                <a:ext cx="157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54" name="Rectangle 339"/>
              <p:cNvSpPr>
                <a:spLocks noChangeArrowheads="1"/>
              </p:cNvSpPr>
              <p:nvPr/>
            </p:nvSpPr>
            <p:spPr bwMode="auto">
              <a:xfrm>
                <a:off x="4962" y="1270"/>
                <a:ext cx="147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TC</a:t>
                </a:r>
                <a:endParaRPr lang="nl-NL" sz="1200">
                  <a:latin typeface="Times New Roman" pitchFamily="18" charset="0"/>
                </a:endParaRPr>
              </a:p>
            </p:txBody>
          </p:sp>
        </p:grpSp>
        <p:sp>
          <p:nvSpPr>
            <p:cNvPr id="1521" name="Freeform 375"/>
            <p:cNvSpPr>
              <a:spLocks/>
            </p:cNvSpPr>
            <p:nvPr/>
          </p:nvSpPr>
          <p:spPr bwMode="auto">
            <a:xfrm>
              <a:off x="6224588" y="2755900"/>
              <a:ext cx="541337" cy="292100"/>
            </a:xfrm>
            <a:custGeom>
              <a:avLst/>
              <a:gdLst>
                <a:gd name="T0" fmla="*/ 13708277 w 387"/>
                <a:gd name="T1" fmla="*/ 0 h 221"/>
                <a:gd name="T2" fmla="*/ 0 w 387"/>
                <a:gd name="T3" fmla="*/ 24467674 h 221"/>
                <a:gd name="T4" fmla="*/ 744148253 w 387"/>
                <a:gd name="T5" fmla="*/ 386244814 h 221"/>
                <a:gd name="T6" fmla="*/ 757856524 w 387"/>
                <a:gd name="T7" fmla="*/ 361777150 h 221"/>
                <a:gd name="T8" fmla="*/ 13708277 w 387"/>
                <a:gd name="T9" fmla="*/ 0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7"/>
                <a:gd name="T16" fmla="*/ 0 h 221"/>
                <a:gd name="T17" fmla="*/ 387 w 387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7" h="221">
                  <a:moveTo>
                    <a:pt x="7" y="0"/>
                  </a:moveTo>
                  <a:lnTo>
                    <a:pt x="0" y="14"/>
                  </a:lnTo>
                  <a:lnTo>
                    <a:pt x="380" y="221"/>
                  </a:lnTo>
                  <a:lnTo>
                    <a:pt x="387" y="20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2" name="Freeform 376"/>
            <p:cNvSpPr>
              <a:spLocks/>
            </p:cNvSpPr>
            <p:nvPr/>
          </p:nvSpPr>
          <p:spPr bwMode="auto">
            <a:xfrm>
              <a:off x="6224588" y="1993900"/>
              <a:ext cx="1312862" cy="781050"/>
            </a:xfrm>
            <a:custGeom>
              <a:avLst/>
              <a:gdLst>
                <a:gd name="T0" fmla="*/ 0 w 938"/>
                <a:gd name="T1" fmla="*/ 1010029944 h 590"/>
                <a:gd name="T2" fmla="*/ 17642459 w 938"/>
                <a:gd name="T3" fmla="*/ 1032786290 h 590"/>
                <a:gd name="T4" fmla="*/ 1838767026 w 938"/>
                <a:gd name="T5" fmla="*/ 22756356 h 590"/>
                <a:gd name="T6" fmla="*/ 1825044962 w 938"/>
                <a:gd name="T7" fmla="*/ 0 h 590"/>
                <a:gd name="T8" fmla="*/ 0 w 938"/>
                <a:gd name="T9" fmla="*/ 1010029944 h 5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8"/>
                <a:gd name="T16" fmla="*/ 0 h 590"/>
                <a:gd name="T17" fmla="*/ 938 w 938"/>
                <a:gd name="T18" fmla="*/ 590 h 5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8" h="590">
                  <a:moveTo>
                    <a:pt x="0" y="577"/>
                  </a:moveTo>
                  <a:lnTo>
                    <a:pt x="9" y="590"/>
                  </a:lnTo>
                  <a:lnTo>
                    <a:pt x="938" y="13"/>
                  </a:lnTo>
                  <a:lnTo>
                    <a:pt x="931" y="0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3" name="Freeform 377"/>
            <p:cNvSpPr>
              <a:spLocks/>
            </p:cNvSpPr>
            <p:nvPr/>
          </p:nvSpPr>
          <p:spPr bwMode="auto">
            <a:xfrm>
              <a:off x="6224588" y="2222500"/>
              <a:ext cx="1139825" cy="552450"/>
            </a:xfrm>
            <a:custGeom>
              <a:avLst/>
              <a:gdLst>
                <a:gd name="T0" fmla="*/ 0 w 813"/>
                <a:gd name="T1" fmla="*/ 705983531 h 417"/>
                <a:gd name="T2" fmla="*/ 13750805 w 813"/>
                <a:gd name="T3" fmla="*/ 730508594 h 417"/>
                <a:gd name="T4" fmla="*/ 1597127778 w 813"/>
                <a:gd name="T5" fmla="*/ 26277810 h 417"/>
                <a:gd name="T6" fmla="*/ 1581411377 w 813"/>
                <a:gd name="T7" fmla="*/ 0 h 417"/>
                <a:gd name="T8" fmla="*/ 0 w 813"/>
                <a:gd name="T9" fmla="*/ 705983531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3"/>
                <a:gd name="T16" fmla="*/ 0 h 417"/>
                <a:gd name="T17" fmla="*/ 813 w 813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3" h="417">
                  <a:moveTo>
                    <a:pt x="0" y="403"/>
                  </a:moveTo>
                  <a:lnTo>
                    <a:pt x="7" y="417"/>
                  </a:lnTo>
                  <a:lnTo>
                    <a:pt x="813" y="15"/>
                  </a:lnTo>
                  <a:lnTo>
                    <a:pt x="805" y="0"/>
                  </a:lnTo>
                  <a:lnTo>
                    <a:pt x="0" y="403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4" name="Freeform 378"/>
            <p:cNvSpPr>
              <a:spLocks/>
            </p:cNvSpPr>
            <p:nvPr/>
          </p:nvSpPr>
          <p:spPr bwMode="auto">
            <a:xfrm>
              <a:off x="6224588" y="2416175"/>
              <a:ext cx="982662" cy="358775"/>
            </a:xfrm>
            <a:custGeom>
              <a:avLst/>
              <a:gdLst>
                <a:gd name="T0" fmla="*/ 0 w 702"/>
                <a:gd name="T1" fmla="*/ 446400794 h 271"/>
                <a:gd name="T2" fmla="*/ 9797223 w 702"/>
                <a:gd name="T3" fmla="*/ 474410385 h 271"/>
                <a:gd name="T4" fmla="*/ 1375614687 w 702"/>
                <a:gd name="T5" fmla="*/ 28009602 h 271"/>
                <a:gd name="T6" fmla="*/ 1363857742 w 702"/>
                <a:gd name="T7" fmla="*/ 0 h 271"/>
                <a:gd name="T8" fmla="*/ 0 w 702"/>
                <a:gd name="T9" fmla="*/ 446400794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2"/>
                <a:gd name="T16" fmla="*/ 0 h 271"/>
                <a:gd name="T17" fmla="*/ 702 w 702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2" h="271">
                  <a:moveTo>
                    <a:pt x="0" y="255"/>
                  </a:moveTo>
                  <a:lnTo>
                    <a:pt x="5" y="271"/>
                  </a:lnTo>
                  <a:lnTo>
                    <a:pt x="702" y="16"/>
                  </a:lnTo>
                  <a:lnTo>
                    <a:pt x="696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5" name="Freeform 379"/>
            <p:cNvSpPr>
              <a:spLocks/>
            </p:cNvSpPr>
            <p:nvPr/>
          </p:nvSpPr>
          <p:spPr bwMode="auto">
            <a:xfrm>
              <a:off x="6227763" y="2600325"/>
              <a:ext cx="842962" cy="174625"/>
            </a:xfrm>
            <a:custGeom>
              <a:avLst/>
              <a:gdLst>
                <a:gd name="T0" fmla="*/ 0 w 602"/>
                <a:gd name="T1" fmla="*/ 202918208 h 132"/>
                <a:gd name="T2" fmla="*/ 5882531 w 602"/>
                <a:gd name="T3" fmla="*/ 230907143 h 132"/>
                <a:gd name="T4" fmla="*/ 1180526144 w 602"/>
                <a:gd name="T5" fmla="*/ 27988945 h 132"/>
                <a:gd name="T6" fmla="*/ 1174643616 w 602"/>
                <a:gd name="T7" fmla="*/ 0 h 132"/>
                <a:gd name="T8" fmla="*/ 0 w 602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2"/>
                <a:gd name="T16" fmla="*/ 0 h 132"/>
                <a:gd name="T17" fmla="*/ 602 w 60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2" h="132">
                  <a:moveTo>
                    <a:pt x="0" y="116"/>
                  </a:moveTo>
                  <a:lnTo>
                    <a:pt x="3" y="132"/>
                  </a:lnTo>
                  <a:lnTo>
                    <a:pt x="602" y="16"/>
                  </a:lnTo>
                  <a:lnTo>
                    <a:pt x="599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6" name="Freeform 380"/>
            <p:cNvSpPr>
              <a:spLocks/>
            </p:cNvSpPr>
            <p:nvPr/>
          </p:nvSpPr>
          <p:spPr bwMode="auto">
            <a:xfrm>
              <a:off x="6227763" y="2752725"/>
              <a:ext cx="679450" cy="79375"/>
            </a:xfrm>
            <a:custGeom>
              <a:avLst/>
              <a:gdLst>
                <a:gd name="T0" fmla="*/ 3937722 w 484"/>
                <a:gd name="T1" fmla="*/ 0 h 59"/>
                <a:gd name="T2" fmla="*/ 0 w 484"/>
                <a:gd name="T3" fmla="*/ 32020415 h 59"/>
                <a:gd name="T4" fmla="*/ 949051379 w 484"/>
                <a:gd name="T5" fmla="*/ 104957981 h 59"/>
                <a:gd name="T6" fmla="*/ 952989100 w 484"/>
                <a:gd name="T7" fmla="*/ 76494630 h 59"/>
                <a:gd name="T8" fmla="*/ 3937722 w 484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9"/>
                <a:gd name="T17" fmla="*/ 484 w 48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9">
                  <a:moveTo>
                    <a:pt x="2" y="0"/>
                  </a:moveTo>
                  <a:lnTo>
                    <a:pt x="0" y="18"/>
                  </a:lnTo>
                  <a:lnTo>
                    <a:pt x="482" y="59"/>
                  </a:lnTo>
                  <a:lnTo>
                    <a:pt x="484" y="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7" name="Freeform 423"/>
            <p:cNvSpPr>
              <a:spLocks/>
            </p:cNvSpPr>
            <p:nvPr/>
          </p:nvSpPr>
          <p:spPr bwMode="auto">
            <a:xfrm>
              <a:off x="6261100" y="4394200"/>
              <a:ext cx="544513" cy="293688"/>
            </a:xfrm>
            <a:custGeom>
              <a:avLst/>
              <a:gdLst>
                <a:gd name="T0" fmla="*/ 15708291 w 389"/>
                <a:gd name="T1" fmla="*/ 0 h 222"/>
                <a:gd name="T2" fmla="*/ 0 w 389"/>
                <a:gd name="T3" fmla="*/ 26240100 h 222"/>
                <a:gd name="T4" fmla="*/ 750068872 w 389"/>
                <a:gd name="T5" fmla="*/ 388345553 h 222"/>
                <a:gd name="T6" fmla="*/ 763813271 w 389"/>
                <a:gd name="T7" fmla="*/ 362105464 h 222"/>
                <a:gd name="T8" fmla="*/ 15708291 w 389"/>
                <a:gd name="T9" fmla="*/ 0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222"/>
                <a:gd name="T17" fmla="*/ 389 w 389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222">
                  <a:moveTo>
                    <a:pt x="8" y="0"/>
                  </a:moveTo>
                  <a:lnTo>
                    <a:pt x="0" y="15"/>
                  </a:lnTo>
                  <a:lnTo>
                    <a:pt x="382" y="222"/>
                  </a:lnTo>
                  <a:lnTo>
                    <a:pt x="389" y="20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8" name="Freeform 424"/>
            <p:cNvSpPr>
              <a:spLocks/>
            </p:cNvSpPr>
            <p:nvPr/>
          </p:nvSpPr>
          <p:spPr bwMode="auto">
            <a:xfrm>
              <a:off x="6261100" y="3632200"/>
              <a:ext cx="1316038" cy="782638"/>
            </a:xfrm>
            <a:custGeom>
              <a:avLst/>
              <a:gdLst>
                <a:gd name="T0" fmla="*/ 0 w 940"/>
                <a:gd name="T1" fmla="*/ 1012123001 h 591"/>
                <a:gd name="T2" fmla="*/ 17644710 w 940"/>
                <a:gd name="T3" fmla="*/ 1034887031 h 591"/>
                <a:gd name="T4" fmla="*/ 1842914035 w 940"/>
                <a:gd name="T5" fmla="*/ 22764040 h 591"/>
                <a:gd name="T6" fmla="*/ 1825269330 w 940"/>
                <a:gd name="T7" fmla="*/ 0 h 591"/>
                <a:gd name="T8" fmla="*/ 0 w 940"/>
                <a:gd name="T9" fmla="*/ 1012123001 h 5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591"/>
                <a:gd name="T17" fmla="*/ 940 w 940"/>
                <a:gd name="T18" fmla="*/ 591 h 5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591">
                  <a:moveTo>
                    <a:pt x="0" y="578"/>
                  </a:moveTo>
                  <a:lnTo>
                    <a:pt x="9" y="591"/>
                  </a:lnTo>
                  <a:lnTo>
                    <a:pt x="940" y="13"/>
                  </a:lnTo>
                  <a:lnTo>
                    <a:pt x="931" y="0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29" name="Freeform 425"/>
            <p:cNvSpPr>
              <a:spLocks/>
            </p:cNvSpPr>
            <p:nvPr/>
          </p:nvSpPr>
          <p:spPr bwMode="auto">
            <a:xfrm>
              <a:off x="6261100" y="3863975"/>
              <a:ext cx="1139825" cy="550863"/>
            </a:xfrm>
            <a:custGeom>
              <a:avLst/>
              <a:gdLst>
                <a:gd name="T0" fmla="*/ 0 w 814"/>
                <a:gd name="T1" fmla="*/ 702143876 h 416"/>
                <a:gd name="T2" fmla="*/ 15695699 w 814"/>
                <a:gd name="T3" fmla="*/ 728409175 h 416"/>
                <a:gd name="T4" fmla="*/ 1596977662 w 814"/>
                <a:gd name="T5" fmla="*/ 26265309 h 416"/>
                <a:gd name="T6" fmla="*/ 1583243756 w 814"/>
                <a:gd name="T7" fmla="*/ 0 h 416"/>
                <a:gd name="T8" fmla="*/ 0 w 814"/>
                <a:gd name="T9" fmla="*/ 70214387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4"/>
                <a:gd name="T16" fmla="*/ 0 h 416"/>
                <a:gd name="T17" fmla="*/ 814 w 81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4" h="416">
                  <a:moveTo>
                    <a:pt x="0" y="401"/>
                  </a:moveTo>
                  <a:lnTo>
                    <a:pt x="8" y="416"/>
                  </a:lnTo>
                  <a:lnTo>
                    <a:pt x="814" y="15"/>
                  </a:lnTo>
                  <a:lnTo>
                    <a:pt x="807" y="0"/>
                  </a:lnTo>
                  <a:lnTo>
                    <a:pt x="0" y="401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0" name="Freeform 426"/>
            <p:cNvSpPr>
              <a:spLocks/>
            </p:cNvSpPr>
            <p:nvPr/>
          </p:nvSpPr>
          <p:spPr bwMode="auto">
            <a:xfrm>
              <a:off x="6262688" y="4057650"/>
              <a:ext cx="982662" cy="357188"/>
            </a:xfrm>
            <a:custGeom>
              <a:avLst/>
              <a:gdLst>
                <a:gd name="T0" fmla="*/ 0 w 701"/>
                <a:gd name="T1" fmla="*/ 444424873 h 271"/>
                <a:gd name="T2" fmla="*/ 11790544 w 701"/>
                <a:gd name="T3" fmla="*/ 472310567 h 271"/>
                <a:gd name="T4" fmla="*/ 1377577047 w 701"/>
                <a:gd name="T5" fmla="*/ 27885704 h 271"/>
                <a:gd name="T6" fmla="*/ 1365786509 w 701"/>
                <a:gd name="T7" fmla="*/ 0 h 271"/>
                <a:gd name="T8" fmla="*/ 0 w 701"/>
                <a:gd name="T9" fmla="*/ 444424873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1"/>
                <a:gd name="T16" fmla="*/ 0 h 271"/>
                <a:gd name="T17" fmla="*/ 701 w 701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1" h="271">
                  <a:moveTo>
                    <a:pt x="0" y="255"/>
                  </a:moveTo>
                  <a:lnTo>
                    <a:pt x="6" y="271"/>
                  </a:lnTo>
                  <a:lnTo>
                    <a:pt x="701" y="16"/>
                  </a:lnTo>
                  <a:lnTo>
                    <a:pt x="695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1" name="Freeform 427"/>
            <p:cNvSpPr>
              <a:spLocks/>
            </p:cNvSpPr>
            <p:nvPr/>
          </p:nvSpPr>
          <p:spPr bwMode="auto">
            <a:xfrm>
              <a:off x="6264275" y="4240213"/>
              <a:ext cx="847725" cy="174625"/>
            </a:xfrm>
            <a:custGeom>
              <a:avLst/>
              <a:gdLst>
                <a:gd name="T0" fmla="*/ 0 w 604"/>
                <a:gd name="T1" fmla="*/ 202918208 h 132"/>
                <a:gd name="T2" fmla="*/ 5904601 w 604"/>
                <a:gd name="T3" fmla="*/ 230907143 h 132"/>
                <a:gd name="T4" fmla="*/ 1188709620 w 604"/>
                <a:gd name="T5" fmla="*/ 27988945 h 132"/>
                <a:gd name="T6" fmla="*/ 1182805021 w 604"/>
                <a:gd name="T7" fmla="*/ 0 h 132"/>
                <a:gd name="T8" fmla="*/ 0 w 604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4"/>
                <a:gd name="T16" fmla="*/ 0 h 132"/>
                <a:gd name="T17" fmla="*/ 604 w 604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4" h="132">
                  <a:moveTo>
                    <a:pt x="0" y="116"/>
                  </a:moveTo>
                  <a:lnTo>
                    <a:pt x="3" y="132"/>
                  </a:lnTo>
                  <a:lnTo>
                    <a:pt x="604" y="16"/>
                  </a:lnTo>
                  <a:lnTo>
                    <a:pt x="60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2" name="Freeform 428"/>
            <p:cNvSpPr>
              <a:spLocks/>
            </p:cNvSpPr>
            <p:nvPr/>
          </p:nvSpPr>
          <p:spPr bwMode="auto">
            <a:xfrm>
              <a:off x="6269038" y="4394200"/>
              <a:ext cx="676275" cy="76200"/>
            </a:xfrm>
            <a:custGeom>
              <a:avLst/>
              <a:gdLst>
                <a:gd name="T0" fmla="*/ 0 w 484"/>
                <a:gd name="T1" fmla="*/ 0 h 57"/>
                <a:gd name="T2" fmla="*/ 0 w 484"/>
                <a:gd name="T3" fmla="*/ 28283571 h 57"/>
                <a:gd name="T4" fmla="*/ 942816886 w 484"/>
                <a:gd name="T5" fmla="*/ 100760478 h 57"/>
                <a:gd name="T6" fmla="*/ 946729220 w 484"/>
                <a:gd name="T7" fmla="*/ 72476896 h 57"/>
                <a:gd name="T8" fmla="*/ 0 w 484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7"/>
                <a:gd name="T17" fmla="*/ 484 w 484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7">
                  <a:moveTo>
                    <a:pt x="0" y="0"/>
                  </a:moveTo>
                  <a:lnTo>
                    <a:pt x="0" y="16"/>
                  </a:lnTo>
                  <a:lnTo>
                    <a:pt x="482" y="57"/>
                  </a:lnTo>
                  <a:lnTo>
                    <a:pt x="48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3" name="Rectangle 432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4" name="Rectangle 438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5" name="Freeform 502"/>
            <p:cNvSpPr>
              <a:spLocks/>
            </p:cNvSpPr>
            <p:nvPr/>
          </p:nvSpPr>
          <p:spPr bwMode="auto">
            <a:xfrm>
              <a:off x="6224588" y="1993900"/>
              <a:ext cx="1312862" cy="781050"/>
            </a:xfrm>
            <a:custGeom>
              <a:avLst/>
              <a:gdLst>
                <a:gd name="T0" fmla="*/ 0 w 938"/>
                <a:gd name="T1" fmla="*/ 1010029944 h 590"/>
                <a:gd name="T2" fmla="*/ 17642459 w 938"/>
                <a:gd name="T3" fmla="*/ 1032786290 h 590"/>
                <a:gd name="T4" fmla="*/ 1838767026 w 938"/>
                <a:gd name="T5" fmla="*/ 22756356 h 590"/>
                <a:gd name="T6" fmla="*/ 1825044962 w 938"/>
                <a:gd name="T7" fmla="*/ 0 h 590"/>
                <a:gd name="T8" fmla="*/ 0 w 938"/>
                <a:gd name="T9" fmla="*/ 1010029944 h 5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8"/>
                <a:gd name="T16" fmla="*/ 0 h 590"/>
                <a:gd name="T17" fmla="*/ 938 w 938"/>
                <a:gd name="T18" fmla="*/ 590 h 5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8" h="590">
                  <a:moveTo>
                    <a:pt x="0" y="577"/>
                  </a:moveTo>
                  <a:lnTo>
                    <a:pt x="9" y="590"/>
                  </a:lnTo>
                  <a:lnTo>
                    <a:pt x="938" y="13"/>
                  </a:lnTo>
                  <a:lnTo>
                    <a:pt x="931" y="0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6" name="Freeform 503"/>
            <p:cNvSpPr>
              <a:spLocks/>
            </p:cNvSpPr>
            <p:nvPr/>
          </p:nvSpPr>
          <p:spPr bwMode="auto">
            <a:xfrm>
              <a:off x="6224588" y="2222500"/>
              <a:ext cx="1139825" cy="552450"/>
            </a:xfrm>
            <a:custGeom>
              <a:avLst/>
              <a:gdLst>
                <a:gd name="T0" fmla="*/ 0 w 813"/>
                <a:gd name="T1" fmla="*/ 705983531 h 417"/>
                <a:gd name="T2" fmla="*/ 13750805 w 813"/>
                <a:gd name="T3" fmla="*/ 730508594 h 417"/>
                <a:gd name="T4" fmla="*/ 1597127778 w 813"/>
                <a:gd name="T5" fmla="*/ 26277810 h 417"/>
                <a:gd name="T6" fmla="*/ 1581411377 w 813"/>
                <a:gd name="T7" fmla="*/ 0 h 417"/>
                <a:gd name="T8" fmla="*/ 0 w 813"/>
                <a:gd name="T9" fmla="*/ 705983531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3"/>
                <a:gd name="T16" fmla="*/ 0 h 417"/>
                <a:gd name="T17" fmla="*/ 813 w 813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3" h="417">
                  <a:moveTo>
                    <a:pt x="0" y="403"/>
                  </a:moveTo>
                  <a:lnTo>
                    <a:pt x="7" y="417"/>
                  </a:lnTo>
                  <a:lnTo>
                    <a:pt x="813" y="15"/>
                  </a:lnTo>
                  <a:lnTo>
                    <a:pt x="805" y="0"/>
                  </a:lnTo>
                  <a:lnTo>
                    <a:pt x="0" y="403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7" name="Freeform 504"/>
            <p:cNvSpPr>
              <a:spLocks/>
            </p:cNvSpPr>
            <p:nvPr/>
          </p:nvSpPr>
          <p:spPr bwMode="auto">
            <a:xfrm>
              <a:off x="6224588" y="2416175"/>
              <a:ext cx="982662" cy="358775"/>
            </a:xfrm>
            <a:custGeom>
              <a:avLst/>
              <a:gdLst>
                <a:gd name="T0" fmla="*/ 0 w 702"/>
                <a:gd name="T1" fmla="*/ 446400794 h 271"/>
                <a:gd name="T2" fmla="*/ 9797223 w 702"/>
                <a:gd name="T3" fmla="*/ 474410385 h 271"/>
                <a:gd name="T4" fmla="*/ 1375614687 w 702"/>
                <a:gd name="T5" fmla="*/ 28009602 h 271"/>
                <a:gd name="T6" fmla="*/ 1363857742 w 702"/>
                <a:gd name="T7" fmla="*/ 0 h 271"/>
                <a:gd name="T8" fmla="*/ 0 w 702"/>
                <a:gd name="T9" fmla="*/ 446400794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2"/>
                <a:gd name="T16" fmla="*/ 0 h 271"/>
                <a:gd name="T17" fmla="*/ 702 w 702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2" h="271">
                  <a:moveTo>
                    <a:pt x="0" y="255"/>
                  </a:moveTo>
                  <a:lnTo>
                    <a:pt x="5" y="271"/>
                  </a:lnTo>
                  <a:lnTo>
                    <a:pt x="702" y="16"/>
                  </a:lnTo>
                  <a:lnTo>
                    <a:pt x="696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8" name="Freeform 505"/>
            <p:cNvSpPr>
              <a:spLocks/>
            </p:cNvSpPr>
            <p:nvPr/>
          </p:nvSpPr>
          <p:spPr bwMode="auto">
            <a:xfrm>
              <a:off x="6227763" y="2600325"/>
              <a:ext cx="842962" cy="174625"/>
            </a:xfrm>
            <a:custGeom>
              <a:avLst/>
              <a:gdLst>
                <a:gd name="T0" fmla="*/ 0 w 602"/>
                <a:gd name="T1" fmla="*/ 202918208 h 132"/>
                <a:gd name="T2" fmla="*/ 5882531 w 602"/>
                <a:gd name="T3" fmla="*/ 230907143 h 132"/>
                <a:gd name="T4" fmla="*/ 1180526144 w 602"/>
                <a:gd name="T5" fmla="*/ 27988945 h 132"/>
                <a:gd name="T6" fmla="*/ 1174643616 w 602"/>
                <a:gd name="T7" fmla="*/ 0 h 132"/>
                <a:gd name="T8" fmla="*/ 0 w 602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2"/>
                <a:gd name="T16" fmla="*/ 0 h 132"/>
                <a:gd name="T17" fmla="*/ 602 w 60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2" h="132">
                  <a:moveTo>
                    <a:pt x="0" y="116"/>
                  </a:moveTo>
                  <a:lnTo>
                    <a:pt x="3" y="132"/>
                  </a:lnTo>
                  <a:lnTo>
                    <a:pt x="602" y="16"/>
                  </a:lnTo>
                  <a:lnTo>
                    <a:pt x="599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39" name="Freeform 506"/>
            <p:cNvSpPr>
              <a:spLocks/>
            </p:cNvSpPr>
            <p:nvPr/>
          </p:nvSpPr>
          <p:spPr bwMode="auto">
            <a:xfrm>
              <a:off x="6227763" y="2752725"/>
              <a:ext cx="679450" cy="79375"/>
            </a:xfrm>
            <a:custGeom>
              <a:avLst/>
              <a:gdLst>
                <a:gd name="T0" fmla="*/ 3937722 w 484"/>
                <a:gd name="T1" fmla="*/ 0 h 59"/>
                <a:gd name="T2" fmla="*/ 0 w 484"/>
                <a:gd name="T3" fmla="*/ 32020415 h 59"/>
                <a:gd name="T4" fmla="*/ 949051379 w 484"/>
                <a:gd name="T5" fmla="*/ 104957981 h 59"/>
                <a:gd name="T6" fmla="*/ 952989100 w 484"/>
                <a:gd name="T7" fmla="*/ 76494630 h 59"/>
                <a:gd name="T8" fmla="*/ 3937722 w 484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9"/>
                <a:gd name="T17" fmla="*/ 484 w 48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9">
                  <a:moveTo>
                    <a:pt x="2" y="0"/>
                  </a:moveTo>
                  <a:lnTo>
                    <a:pt x="0" y="18"/>
                  </a:lnTo>
                  <a:lnTo>
                    <a:pt x="482" y="59"/>
                  </a:lnTo>
                  <a:lnTo>
                    <a:pt x="484" y="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0" name="Freeform 579"/>
            <p:cNvSpPr>
              <a:spLocks/>
            </p:cNvSpPr>
            <p:nvPr/>
          </p:nvSpPr>
          <p:spPr bwMode="auto">
            <a:xfrm>
              <a:off x="6261100" y="4394200"/>
              <a:ext cx="544513" cy="293688"/>
            </a:xfrm>
            <a:custGeom>
              <a:avLst/>
              <a:gdLst>
                <a:gd name="T0" fmla="*/ 15708291 w 389"/>
                <a:gd name="T1" fmla="*/ 0 h 222"/>
                <a:gd name="T2" fmla="*/ 0 w 389"/>
                <a:gd name="T3" fmla="*/ 26240100 h 222"/>
                <a:gd name="T4" fmla="*/ 750068872 w 389"/>
                <a:gd name="T5" fmla="*/ 388345553 h 222"/>
                <a:gd name="T6" fmla="*/ 763813271 w 389"/>
                <a:gd name="T7" fmla="*/ 362105464 h 222"/>
                <a:gd name="T8" fmla="*/ 15708291 w 389"/>
                <a:gd name="T9" fmla="*/ 0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222"/>
                <a:gd name="T17" fmla="*/ 389 w 389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222">
                  <a:moveTo>
                    <a:pt x="8" y="0"/>
                  </a:moveTo>
                  <a:lnTo>
                    <a:pt x="0" y="15"/>
                  </a:lnTo>
                  <a:lnTo>
                    <a:pt x="382" y="222"/>
                  </a:lnTo>
                  <a:lnTo>
                    <a:pt x="389" y="20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1" name="Freeform 580"/>
            <p:cNvSpPr>
              <a:spLocks/>
            </p:cNvSpPr>
            <p:nvPr/>
          </p:nvSpPr>
          <p:spPr bwMode="auto">
            <a:xfrm>
              <a:off x="6261100" y="3632200"/>
              <a:ext cx="1316038" cy="782638"/>
            </a:xfrm>
            <a:custGeom>
              <a:avLst/>
              <a:gdLst>
                <a:gd name="T0" fmla="*/ 0 w 940"/>
                <a:gd name="T1" fmla="*/ 1012123001 h 591"/>
                <a:gd name="T2" fmla="*/ 17644710 w 940"/>
                <a:gd name="T3" fmla="*/ 1034887031 h 591"/>
                <a:gd name="T4" fmla="*/ 1842914035 w 940"/>
                <a:gd name="T5" fmla="*/ 22764040 h 591"/>
                <a:gd name="T6" fmla="*/ 1825269330 w 940"/>
                <a:gd name="T7" fmla="*/ 0 h 591"/>
                <a:gd name="T8" fmla="*/ 0 w 940"/>
                <a:gd name="T9" fmla="*/ 1012123001 h 5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591"/>
                <a:gd name="T17" fmla="*/ 940 w 940"/>
                <a:gd name="T18" fmla="*/ 591 h 5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591">
                  <a:moveTo>
                    <a:pt x="0" y="578"/>
                  </a:moveTo>
                  <a:lnTo>
                    <a:pt x="9" y="591"/>
                  </a:lnTo>
                  <a:lnTo>
                    <a:pt x="940" y="13"/>
                  </a:lnTo>
                  <a:lnTo>
                    <a:pt x="931" y="0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2" name="Freeform 581"/>
            <p:cNvSpPr>
              <a:spLocks/>
            </p:cNvSpPr>
            <p:nvPr/>
          </p:nvSpPr>
          <p:spPr bwMode="auto">
            <a:xfrm>
              <a:off x="6261100" y="3863975"/>
              <a:ext cx="1139825" cy="550863"/>
            </a:xfrm>
            <a:custGeom>
              <a:avLst/>
              <a:gdLst>
                <a:gd name="T0" fmla="*/ 0 w 814"/>
                <a:gd name="T1" fmla="*/ 702143876 h 416"/>
                <a:gd name="T2" fmla="*/ 15695699 w 814"/>
                <a:gd name="T3" fmla="*/ 728409175 h 416"/>
                <a:gd name="T4" fmla="*/ 1596977662 w 814"/>
                <a:gd name="T5" fmla="*/ 26265309 h 416"/>
                <a:gd name="T6" fmla="*/ 1583243756 w 814"/>
                <a:gd name="T7" fmla="*/ 0 h 416"/>
                <a:gd name="T8" fmla="*/ 0 w 814"/>
                <a:gd name="T9" fmla="*/ 70214387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4"/>
                <a:gd name="T16" fmla="*/ 0 h 416"/>
                <a:gd name="T17" fmla="*/ 814 w 81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4" h="416">
                  <a:moveTo>
                    <a:pt x="0" y="401"/>
                  </a:moveTo>
                  <a:lnTo>
                    <a:pt x="8" y="416"/>
                  </a:lnTo>
                  <a:lnTo>
                    <a:pt x="814" y="15"/>
                  </a:lnTo>
                  <a:lnTo>
                    <a:pt x="807" y="0"/>
                  </a:lnTo>
                  <a:lnTo>
                    <a:pt x="0" y="401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3" name="Freeform 582"/>
            <p:cNvSpPr>
              <a:spLocks/>
            </p:cNvSpPr>
            <p:nvPr/>
          </p:nvSpPr>
          <p:spPr bwMode="auto">
            <a:xfrm>
              <a:off x="6262688" y="4057650"/>
              <a:ext cx="982662" cy="357188"/>
            </a:xfrm>
            <a:custGeom>
              <a:avLst/>
              <a:gdLst>
                <a:gd name="T0" fmla="*/ 0 w 701"/>
                <a:gd name="T1" fmla="*/ 444424873 h 271"/>
                <a:gd name="T2" fmla="*/ 11790544 w 701"/>
                <a:gd name="T3" fmla="*/ 472310567 h 271"/>
                <a:gd name="T4" fmla="*/ 1377577047 w 701"/>
                <a:gd name="T5" fmla="*/ 27885704 h 271"/>
                <a:gd name="T6" fmla="*/ 1365786509 w 701"/>
                <a:gd name="T7" fmla="*/ 0 h 271"/>
                <a:gd name="T8" fmla="*/ 0 w 701"/>
                <a:gd name="T9" fmla="*/ 444424873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1"/>
                <a:gd name="T16" fmla="*/ 0 h 271"/>
                <a:gd name="T17" fmla="*/ 701 w 701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1" h="271">
                  <a:moveTo>
                    <a:pt x="0" y="255"/>
                  </a:moveTo>
                  <a:lnTo>
                    <a:pt x="6" y="271"/>
                  </a:lnTo>
                  <a:lnTo>
                    <a:pt x="701" y="16"/>
                  </a:lnTo>
                  <a:lnTo>
                    <a:pt x="695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4" name="Freeform 583"/>
            <p:cNvSpPr>
              <a:spLocks/>
            </p:cNvSpPr>
            <p:nvPr/>
          </p:nvSpPr>
          <p:spPr bwMode="auto">
            <a:xfrm>
              <a:off x="6264275" y="4240213"/>
              <a:ext cx="847725" cy="174625"/>
            </a:xfrm>
            <a:custGeom>
              <a:avLst/>
              <a:gdLst>
                <a:gd name="T0" fmla="*/ 0 w 604"/>
                <a:gd name="T1" fmla="*/ 202918208 h 132"/>
                <a:gd name="T2" fmla="*/ 5904601 w 604"/>
                <a:gd name="T3" fmla="*/ 230907143 h 132"/>
                <a:gd name="T4" fmla="*/ 1188709620 w 604"/>
                <a:gd name="T5" fmla="*/ 27988945 h 132"/>
                <a:gd name="T6" fmla="*/ 1182805021 w 604"/>
                <a:gd name="T7" fmla="*/ 0 h 132"/>
                <a:gd name="T8" fmla="*/ 0 w 604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4"/>
                <a:gd name="T16" fmla="*/ 0 h 132"/>
                <a:gd name="T17" fmla="*/ 604 w 604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4" h="132">
                  <a:moveTo>
                    <a:pt x="0" y="116"/>
                  </a:moveTo>
                  <a:lnTo>
                    <a:pt x="3" y="132"/>
                  </a:lnTo>
                  <a:lnTo>
                    <a:pt x="604" y="16"/>
                  </a:lnTo>
                  <a:lnTo>
                    <a:pt x="60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5" name="Freeform 584"/>
            <p:cNvSpPr>
              <a:spLocks/>
            </p:cNvSpPr>
            <p:nvPr/>
          </p:nvSpPr>
          <p:spPr bwMode="auto">
            <a:xfrm>
              <a:off x="6269038" y="4394200"/>
              <a:ext cx="676275" cy="76200"/>
            </a:xfrm>
            <a:custGeom>
              <a:avLst/>
              <a:gdLst>
                <a:gd name="T0" fmla="*/ 0 w 484"/>
                <a:gd name="T1" fmla="*/ 0 h 57"/>
                <a:gd name="T2" fmla="*/ 0 w 484"/>
                <a:gd name="T3" fmla="*/ 28283571 h 57"/>
                <a:gd name="T4" fmla="*/ 942816886 w 484"/>
                <a:gd name="T5" fmla="*/ 100760478 h 57"/>
                <a:gd name="T6" fmla="*/ 946729220 w 484"/>
                <a:gd name="T7" fmla="*/ 72476896 h 57"/>
                <a:gd name="T8" fmla="*/ 0 w 484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7"/>
                <a:gd name="T17" fmla="*/ 484 w 484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7">
                  <a:moveTo>
                    <a:pt x="0" y="0"/>
                  </a:moveTo>
                  <a:lnTo>
                    <a:pt x="0" y="16"/>
                  </a:lnTo>
                  <a:lnTo>
                    <a:pt x="482" y="57"/>
                  </a:lnTo>
                  <a:lnTo>
                    <a:pt x="48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6" name="Rectangle 588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7" name="Rectangle 595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8" name="Freeform 664"/>
            <p:cNvSpPr>
              <a:spLocks/>
            </p:cNvSpPr>
            <p:nvPr/>
          </p:nvSpPr>
          <p:spPr bwMode="auto">
            <a:xfrm>
              <a:off x="6224588" y="1993900"/>
              <a:ext cx="1312862" cy="781050"/>
            </a:xfrm>
            <a:custGeom>
              <a:avLst/>
              <a:gdLst>
                <a:gd name="T0" fmla="*/ 0 w 938"/>
                <a:gd name="T1" fmla="*/ 1010029944 h 590"/>
                <a:gd name="T2" fmla="*/ 17642459 w 938"/>
                <a:gd name="T3" fmla="*/ 1032786290 h 590"/>
                <a:gd name="T4" fmla="*/ 1838767026 w 938"/>
                <a:gd name="T5" fmla="*/ 22756356 h 590"/>
                <a:gd name="T6" fmla="*/ 1825044962 w 938"/>
                <a:gd name="T7" fmla="*/ 0 h 590"/>
                <a:gd name="T8" fmla="*/ 0 w 938"/>
                <a:gd name="T9" fmla="*/ 1010029944 h 5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8"/>
                <a:gd name="T16" fmla="*/ 0 h 590"/>
                <a:gd name="T17" fmla="*/ 938 w 938"/>
                <a:gd name="T18" fmla="*/ 590 h 5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8" h="590">
                  <a:moveTo>
                    <a:pt x="0" y="577"/>
                  </a:moveTo>
                  <a:lnTo>
                    <a:pt x="9" y="590"/>
                  </a:lnTo>
                  <a:lnTo>
                    <a:pt x="938" y="13"/>
                  </a:lnTo>
                  <a:lnTo>
                    <a:pt x="931" y="0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49" name="Freeform 665"/>
            <p:cNvSpPr>
              <a:spLocks/>
            </p:cNvSpPr>
            <p:nvPr/>
          </p:nvSpPr>
          <p:spPr bwMode="auto">
            <a:xfrm>
              <a:off x="6224588" y="2222500"/>
              <a:ext cx="1139825" cy="552450"/>
            </a:xfrm>
            <a:custGeom>
              <a:avLst/>
              <a:gdLst>
                <a:gd name="T0" fmla="*/ 0 w 813"/>
                <a:gd name="T1" fmla="*/ 705983531 h 417"/>
                <a:gd name="T2" fmla="*/ 13750805 w 813"/>
                <a:gd name="T3" fmla="*/ 730508594 h 417"/>
                <a:gd name="T4" fmla="*/ 1597127778 w 813"/>
                <a:gd name="T5" fmla="*/ 26277810 h 417"/>
                <a:gd name="T6" fmla="*/ 1581411377 w 813"/>
                <a:gd name="T7" fmla="*/ 0 h 417"/>
                <a:gd name="T8" fmla="*/ 0 w 813"/>
                <a:gd name="T9" fmla="*/ 705983531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3"/>
                <a:gd name="T16" fmla="*/ 0 h 417"/>
                <a:gd name="T17" fmla="*/ 813 w 813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3" h="417">
                  <a:moveTo>
                    <a:pt x="0" y="403"/>
                  </a:moveTo>
                  <a:lnTo>
                    <a:pt x="7" y="417"/>
                  </a:lnTo>
                  <a:lnTo>
                    <a:pt x="813" y="15"/>
                  </a:lnTo>
                  <a:lnTo>
                    <a:pt x="805" y="0"/>
                  </a:lnTo>
                  <a:lnTo>
                    <a:pt x="0" y="403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0" name="Freeform 666"/>
            <p:cNvSpPr>
              <a:spLocks/>
            </p:cNvSpPr>
            <p:nvPr/>
          </p:nvSpPr>
          <p:spPr bwMode="auto">
            <a:xfrm>
              <a:off x="6224588" y="2416175"/>
              <a:ext cx="982662" cy="358775"/>
            </a:xfrm>
            <a:custGeom>
              <a:avLst/>
              <a:gdLst>
                <a:gd name="T0" fmla="*/ 0 w 702"/>
                <a:gd name="T1" fmla="*/ 446400794 h 271"/>
                <a:gd name="T2" fmla="*/ 9797223 w 702"/>
                <a:gd name="T3" fmla="*/ 474410385 h 271"/>
                <a:gd name="T4" fmla="*/ 1375614687 w 702"/>
                <a:gd name="T5" fmla="*/ 28009602 h 271"/>
                <a:gd name="T6" fmla="*/ 1363857742 w 702"/>
                <a:gd name="T7" fmla="*/ 0 h 271"/>
                <a:gd name="T8" fmla="*/ 0 w 702"/>
                <a:gd name="T9" fmla="*/ 446400794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2"/>
                <a:gd name="T16" fmla="*/ 0 h 271"/>
                <a:gd name="T17" fmla="*/ 702 w 702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2" h="271">
                  <a:moveTo>
                    <a:pt x="0" y="255"/>
                  </a:moveTo>
                  <a:lnTo>
                    <a:pt x="5" y="271"/>
                  </a:lnTo>
                  <a:lnTo>
                    <a:pt x="702" y="16"/>
                  </a:lnTo>
                  <a:lnTo>
                    <a:pt x="696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1" name="Freeform 667"/>
            <p:cNvSpPr>
              <a:spLocks/>
            </p:cNvSpPr>
            <p:nvPr/>
          </p:nvSpPr>
          <p:spPr bwMode="auto">
            <a:xfrm>
              <a:off x="6227763" y="2600325"/>
              <a:ext cx="842962" cy="174625"/>
            </a:xfrm>
            <a:custGeom>
              <a:avLst/>
              <a:gdLst>
                <a:gd name="T0" fmla="*/ 0 w 602"/>
                <a:gd name="T1" fmla="*/ 202918208 h 132"/>
                <a:gd name="T2" fmla="*/ 5882531 w 602"/>
                <a:gd name="T3" fmla="*/ 230907143 h 132"/>
                <a:gd name="T4" fmla="*/ 1180526144 w 602"/>
                <a:gd name="T5" fmla="*/ 27988945 h 132"/>
                <a:gd name="T6" fmla="*/ 1174643616 w 602"/>
                <a:gd name="T7" fmla="*/ 0 h 132"/>
                <a:gd name="T8" fmla="*/ 0 w 602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2"/>
                <a:gd name="T16" fmla="*/ 0 h 132"/>
                <a:gd name="T17" fmla="*/ 602 w 60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2" h="132">
                  <a:moveTo>
                    <a:pt x="0" y="116"/>
                  </a:moveTo>
                  <a:lnTo>
                    <a:pt x="3" y="132"/>
                  </a:lnTo>
                  <a:lnTo>
                    <a:pt x="602" y="16"/>
                  </a:lnTo>
                  <a:lnTo>
                    <a:pt x="599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2" name="Freeform 668"/>
            <p:cNvSpPr>
              <a:spLocks/>
            </p:cNvSpPr>
            <p:nvPr/>
          </p:nvSpPr>
          <p:spPr bwMode="auto">
            <a:xfrm>
              <a:off x="6227763" y="2752725"/>
              <a:ext cx="679450" cy="79375"/>
            </a:xfrm>
            <a:custGeom>
              <a:avLst/>
              <a:gdLst>
                <a:gd name="T0" fmla="*/ 3937722 w 484"/>
                <a:gd name="T1" fmla="*/ 0 h 59"/>
                <a:gd name="T2" fmla="*/ 0 w 484"/>
                <a:gd name="T3" fmla="*/ 32020415 h 59"/>
                <a:gd name="T4" fmla="*/ 949051379 w 484"/>
                <a:gd name="T5" fmla="*/ 104957981 h 59"/>
                <a:gd name="T6" fmla="*/ 952989100 w 484"/>
                <a:gd name="T7" fmla="*/ 76494630 h 59"/>
                <a:gd name="T8" fmla="*/ 3937722 w 484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9"/>
                <a:gd name="T17" fmla="*/ 484 w 48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9">
                  <a:moveTo>
                    <a:pt x="2" y="0"/>
                  </a:moveTo>
                  <a:lnTo>
                    <a:pt x="0" y="18"/>
                  </a:lnTo>
                  <a:lnTo>
                    <a:pt x="482" y="59"/>
                  </a:lnTo>
                  <a:lnTo>
                    <a:pt x="484" y="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3" name="Freeform 747"/>
            <p:cNvSpPr>
              <a:spLocks/>
            </p:cNvSpPr>
            <p:nvPr/>
          </p:nvSpPr>
          <p:spPr bwMode="auto">
            <a:xfrm>
              <a:off x="6261100" y="4394200"/>
              <a:ext cx="544513" cy="293688"/>
            </a:xfrm>
            <a:custGeom>
              <a:avLst/>
              <a:gdLst>
                <a:gd name="T0" fmla="*/ 15708291 w 389"/>
                <a:gd name="T1" fmla="*/ 0 h 222"/>
                <a:gd name="T2" fmla="*/ 0 w 389"/>
                <a:gd name="T3" fmla="*/ 26240100 h 222"/>
                <a:gd name="T4" fmla="*/ 750068872 w 389"/>
                <a:gd name="T5" fmla="*/ 388345553 h 222"/>
                <a:gd name="T6" fmla="*/ 763813271 w 389"/>
                <a:gd name="T7" fmla="*/ 362105464 h 222"/>
                <a:gd name="T8" fmla="*/ 15708291 w 389"/>
                <a:gd name="T9" fmla="*/ 0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222"/>
                <a:gd name="T17" fmla="*/ 389 w 389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222">
                  <a:moveTo>
                    <a:pt x="8" y="0"/>
                  </a:moveTo>
                  <a:lnTo>
                    <a:pt x="0" y="15"/>
                  </a:lnTo>
                  <a:lnTo>
                    <a:pt x="382" y="222"/>
                  </a:lnTo>
                  <a:lnTo>
                    <a:pt x="389" y="20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4" name="Freeform 748"/>
            <p:cNvSpPr>
              <a:spLocks/>
            </p:cNvSpPr>
            <p:nvPr/>
          </p:nvSpPr>
          <p:spPr bwMode="auto">
            <a:xfrm>
              <a:off x="6261100" y="3632200"/>
              <a:ext cx="1316038" cy="782638"/>
            </a:xfrm>
            <a:custGeom>
              <a:avLst/>
              <a:gdLst>
                <a:gd name="T0" fmla="*/ 0 w 940"/>
                <a:gd name="T1" fmla="*/ 1012123001 h 591"/>
                <a:gd name="T2" fmla="*/ 17644710 w 940"/>
                <a:gd name="T3" fmla="*/ 1034887031 h 591"/>
                <a:gd name="T4" fmla="*/ 1842914035 w 940"/>
                <a:gd name="T5" fmla="*/ 22764040 h 591"/>
                <a:gd name="T6" fmla="*/ 1825269330 w 940"/>
                <a:gd name="T7" fmla="*/ 0 h 591"/>
                <a:gd name="T8" fmla="*/ 0 w 940"/>
                <a:gd name="T9" fmla="*/ 1012123001 h 5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591"/>
                <a:gd name="T17" fmla="*/ 940 w 940"/>
                <a:gd name="T18" fmla="*/ 591 h 5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591">
                  <a:moveTo>
                    <a:pt x="0" y="578"/>
                  </a:moveTo>
                  <a:lnTo>
                    <a:pt x="9" y="591"/>
                  </a:lnTo>
                  <a:lnTo>
                    <a:pt x="940" y="13"/>
                  </a:lnTo>
                  <a:lnTo>
                    <a:pt x="931" y="0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5" name="Freeform 749"/>
            <p:cNvSpPr>
              <a:spLocks/>
            </p:cNvSpPr>
            <p:nvPr/>
          </p:nvSpPr>
          <p:spPr bwMode="auto">
            <a:xfrm>
              <a:off x="6261100" y="3863975"/>
              <a:ext cx="1139825" cy="550863"/>
            </a:xfrm>
            <a:custGeom>
              <a:avLst/>
              <a:gdLst>
                <a:gd name="T0" fmla="*/ 0 w 814"/>
                <a:gd name="T1" fmla="*/ 702143876 h 416"/>
                <a:gd name="T2" fmla="*/ 15695699 w 814"/>
                <a:gd name="T3" fmla="*/ 728409175 h 416"/>
                <a:gd name="T4" fmla="*/ 1596977662 w 814"/>
                <a:gd name="T5" fmla="*/ 26265309 h 416"/>
                <a:gd name="T6" fmla="*/ 1583243756 w 814"/>
                <a:gd name="T7" fmla="*/ 0 h 416"/>
                <a:gd name="T8" fmla="*/ 0 w 814"/>
                <a:gd name="T9" fmla="*/ 70214387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4"/>
                <a:gd name="T16" fmla="*/ 0 h 416"/>
                <a:gd name="T17" fmla="*/ 814 w 81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4" h="416">
                  <a:moveTo>
                    <a:pt x="0" y="401"/>
                  </a:moveTo>
                  <a:lnTo>
                    <a:pt x="8" y="416"/>
                  </a:lnTo>
                  <a:lnTo>
                    <a:pt x="814" y="15"/>
                  </a:lnTo>
                  <a:lnTo>
                    <a:pt x="807" y="0"/>
                  </a:lnTo>
                  <a:lnTo>
                    <a:pt x="0" y="401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6" name="Freeform 750"/>
            <p:cNvSpPr>
              <a:spLocks/>
            </p:cNvSpPr>
            <p:nvPr/>
          </p:nvSpPr>
          <p:spPr bwMode="auto">
            <a:xfrm>
              <a:off x="6262688" y="4057650"/>
              <a:ext cx="982662" cy="357188"/>
            </a:xfrm>
            <a:custGeom>
              <a:avLst/>
              <a:gdLst>
                <a:gd name="T0" fmla="*/ 0 w 701"/>
                <a:gd name="T1" fmla="*/ 444424873 h 271"/>
                <a:gd name="T2" fmla="*/ 11790544 w 701"/>
                <a:gd name="T3" fmla="*/ 472310567 h 271"/>
                <a:gd name="T4" fmla="*/ 1377577047 w 701"/>
                <a:gd name="T5" fmla="*/ 27885704 h 271"/>
                <a:gd name="T6" fmla="*/ 1365786509 w 701"/>
                <a:gd name="T7" fmla="*/ 0 h 271"/>
                <a:gd name="T8" fmla="*/ 0 w 701"/>
                <a:gd name="T9" fmla="*/ 444424873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1"/>
                <a:gd name="T16" fmla="*/ 0 h 271"/>
                <a:gd name="T17" fmla="*/ 701 w 701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1" h="271">
                  <a:moveTo>
                    <a:pt x="0" y="255"/>
                  </a:moveTo>
                  <a:lnTo>
                    <a:pt x="6" y="271"/>
                  </a:lnTo>
                  <a:lnTo>
                    <a:pt x="701" y="16"/>
                  </a:lnTo>
                  <a:lnTo>
                    <a:pt x="695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7" name="Freeform 751"/>
            <p:cNvSpPr>
              <a:spLocks/>
            </p:cNvSpPr>
            <p:nvPr/>
          </p:nvSpPr>
          <p:spPr bwMode="auto">
            <a:xfrm>
              <a:off x="6264275" y="4240213"/>
              <a:ext cx="847725" cy="174625"/>
            </a:xfrm>
            <a:custGeom>
              <a:avLst/>
              <a:gdLst>
                <a:gd name="T0" fmla="*/ 0 w 604"/>
                <a:gd name="T1" fmla="*/ 202918208 h 132"/>
                <a:gd name="T2" fmla="*/ 5904601 w 604"/>
                <a:gd name="T3" fmla="*/ 230907143 h 132"/>
                <a:gd name="T4" fmla="*/ 1188709620 w 604"/>
                <a:gd name="T5" fmla="*/ 27988945 h 132"/>
                <a:gd name="T6" fmla="*/ 1182805021 w 604"/>
                <a:gd name="T7" fmla="*/ 0 h 132"/>
                <a:gd name="T8" fmla="*/ 0 w 604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4"/>
                <a:gd name="T16" fmla="*/ 0 h 132"/>
                <a:gd name="T17" fmla="*/ 604 w 604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4" h="132">
                  <a:moveTo>
                    <a:pt x="0" y="116"/>
                  </a:moveTo>
                  <a:lnTo>
                    <a:pt x="3" y="132"/>
                  </a:lnTo>
                  <a:lnTo>
                    <a:pt x="604" y="16"/>
                  </a:lnTo>
                  <a:lnTo>
                    <a:pt x="60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8" name="Freeform 752"/>
            <p:cNvSpPr>
              <a:spLocks/>
            </p:cNvSpPr>
            <p:nvPr/>
          </p:nvSpPr>
          <p:spPr bwMode="auto">
            <a:xfrm>
              <a:off x="6269038" y="4394200"/>
              <a:ext cx="676275" cy="76200"/>
            </a:xfrm>
            <a:custGeom>
              <a:avLst/>
              <a:gdLst>
                <a:gd name="T0" fmla="*/ 0 w 484"/>
                <a:gd name="T1" fmla="*/ 0 h 57"/>
                <a:gd name="T2" fmla="*/ 0 w 484"/>
                <a:gd name="T3" fmla="*/ 28283571 h 57"/>
                <a:gd name="T4" fmla="*/ 942816886 w 484"/>
                <a:gd name="T5" fmla="*/ 100760478 h 57"/>
                <a:gd name="T6" fmla="*/ 946729220 w 484"/>
                <a:gd name="T7" fmla="*/ 72476896 h 57"/>
                <a:gd name="T8" fmla="*/ 0 w 484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7"/>
                <a:gd name="T17" fmla="*/ 484 w 484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7">
                  <a:moveTo>
                    <a:pt x="0" y="0"/>
                  </a:moveTo>
                  <a:lnTo>
                    <a:pt x="0" y="16"/>
                  </a:lnTo>
                  <a:lnTo>
                    <a:pt x="482" y="57"/>
                  </a:lnTo>
                  <a:lnTo>
                    <a:pt x="48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59" name="Rectangle 757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0" name="Rectangle 764"/>
            <p:cNvSpPr>
              <a:spLocks noChangeArrowheads="1"/>
            </p:cNvSpPr>
            <p:nvPr/>
          </p:nvSpPr>
          <p:spPr bwMode="auto">
            <a:xfrm>
              <a:off x="7788275" y="1855788"/>
              <a:ext cx="3714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1" name="Freeform 838"/>
            <p:cNvSpPr>
              <a:spLocks/>
            </p:cNvSpPr>
            <p:nvPr/>
          </p:nvSpPr>
          <p:spPr bwMode="auto">
            <a:xfrm>
              <a:off x="6224588" y="1993900"/>
              <a:ext cx="1312862" cy="781050"/>
            </a:xfrm>
            <a:custGeom>
              <a:avLst/>
              <a:gdLst>
                <a:gd name="T0" fmla="*/ 0 w 938"/>
                <a:gd name="T1" fmla="*/ 1010029944 h 590"/>
                <a:gd name="T2" fmla="*/ 17642459 w 938"/>
                <a:gd name="T3" fmla="*/ 1032786290 h 590"/>
                <a:gd name="T4" fmla="*/ 1838767026 w 938"/>
                <a:gd name="T5" fmla="*/ 22756356 h 590"/>
                <a:gd name="T6" fmla="*/ 1825044962 w 938"/>
                <a:gd name="T7" fmla="*/ 0 h 590"/>
                <a:gd name="T8" fmla="*/ 0 w 938"/>
                <a:gd name="T9" fmla="*/ 1010029944 h 5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8"/>
                <a:gd name="T16" fmla="*/ 0 h 590"/>
                <a:gd name="T17" fmla="*/ 938 w 938"/>
                <a:gd name="T18" fmla="*/ 590 h 5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8" h="590">
                  <a:moveTo>
                    <a:pt x="0" y="577"/>
                  </a:moveTo>
                  <a:lnTo>
                    <a:pt x="9" y="590"/>
                  </a:lnTo>
                  <a:lnTo>
                    <a:pt x="938" y="13"/>
                  </a:lnTo>
                  <a:lnTo>
                    <a:pt x="931" y="0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2" name="Freeform 839"/>
            <p:cNvSpPr>
              <a:spLocks/>
            </p:cNvSpPr>
            <p:nvPr/>
          </p:nvSpPr>
          <p:spPr bwMode="auto">
            <a:xfrm>
              <a:off x="6224588" y="2222500"/>
              <a:ext cx="1139825" cy="552450"/>
            </a:xfrm>
            <a:custGeom>
              <a:avLst/>
              <a:gdLst>
                <a:gd name="T0" fmla="*/ 0 w 813"/>
                <a:gd name="T1" fmla="*/ 705983531 h 417"/>
                <a:gd name="T2" fmla="*/ 13750805 w 813"/>
                <a:gd name="T3" fmla="*/ 730508594 h 417"/>
                <a:gd name="T4" fmla="*/ 1597127778 w 813"/>
                <a:gd name="T5" fmla="*/ 26277810 h 417"/>
                <a:gd name="T6" fmla="*/ 1581411377 w 813"/>
                <a:gd name="T7" fmla="*/ 0 h 417"/>
                <a:gd name="T8" fmla="*/ 0 w 813"/>
                <a:gd name="T9" fmla="*/ 705983531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3"/>
                <a:gd name="T16" fmla="*/ 0 h 417"/>
                <a:gd name="T17" fmla="*/ 813 w 813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3" h="417">
                  <a:moveTo>
                    <a:pt x="0" y="403"/>
                  </a:moveTo>
                  <a:lnTo>
                    <a:pt x="7" y="417"/>
                  </a:lnTo>
                  <a:lnTo>
                    <a:pt x="813" y="15"/>
                  </a:lnTo>
                  <a:lnTo>
                    <a:pt x="805" y="0"/>
                  </a:lnTo>
                  <a:lnTo>
                    <a:pt x="0" y="403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3" name="Freeform 840"/>
            <p:cNvSpPr>
              <a:spLocks/>
            </p:cNvSpPr>
            <p:nvPr/>
          </p:nvSpPr>
          <p:spPr bwMode="auto">
            <a:xfrm>
              <a:off x="6224588" y="2416175"/>
              <a:ext cx="982662" cy="358775"/>
            </a:xfrm>
            <a:custGeom>
              <a:avLst/>
              <a:gdLst>
                <a:gd name="T0" fmla="*/ 0 w 702"/>
                <a:gd name="T1" fmla="*/ 446400794 h 271"/>
                <a:gd name="T2" fmla="*/ 9797223 w 702"/>
                <a:gd name="T3" fmla="*/ 474410385 h 271"/>
                <a:gd name="T4" fmla="*/ 1375614687 w 702"/>
                <a:gd name="T5" fmla="*/ 28009602 h 271"/>
                <a:gd name="T6" fmla="*/ 1363857742 w 702"/>
                <a:gd name="T7" fmla="*/ 0 h 271"/>
                <a:gd name="T8" fmla="*/ 0 w 702"/>
                <a:gd name="T9" fmla="*/ 446400794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2"/>
                <a:gd name="T16" fmla="*/ 0 h 271"/>
                <a:gd name="T17" fmla="*/ 702 w 702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2" h="271">
                  <a:moveTo>
                    <a:pt x="0" y="255"/>
                  </a:moveTo>
                  <a:lnTo>
                    <a:pt x="5" y="271"/>
                  </a:lnTo>
                  <a:lnTo>
                    <a:pt x="702" y="16"/>
                  </a:lnTo>
                  <a:lnTo>
                    <a:pt x="696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4" name="Freeform 841"/>
            <p:cNvSpPr>
              <a:spLocks/>
            </p:cNvSpPr>
            <p:nvPr/>
          </p:nvSpPr>
          <p:spPr bwMode="auto">
            <a:xfrm>
              <a:off x="6227763" y="2600325"/>
              <a:ext cx="842962" cy="174625"/>
            </a:xfrm>
            <a:custGeom>
              <a:avLst/>
              <a:gdLst>
                <a:gd name="T0" fmla="*/ 0 w 602"/>
                <a:gd name="T1" fmla="*/ 202918208 h 132"/>
                <a:gd name="T2" fmla="*/ 5882531 w 602"/>
                <a:gd name="T3" fmla="*/ 230907143 h 132"/>
                <a:gd name="T4" fmla="*/ 1180526144 w 602"/>
                <a:gd name="T5" fmla="*/ 27988945 h 132"/>
                <a:gd name="T6" fmla="*/ 1174643616 w 602"/>
                <a:gd name="T7" fmla="*/ 0 h 132"/>
                <a:gd name="T8" fmla="*/ 0 w 602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2"/>
                <a:gd name="T16" fmla="*/ 0 h 132"/>
                <a:gd name="T17" fmla="*/ 602 w 60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2" h="132">
                  <a:moveTo>
                    <a:pt x="0" y="116"/>
                  </a:moveTo>
                  <a:lnTo>
                    <a:pt x="3" y="132"/>
                  </a:lnTo>
                  <a:lnTo>
                    <a:pt x="602" y="16"/>
                  </a:lnTo>
                  <a:lnTo>
                    <a:pt x="599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5" name="Freeform 842"/>
            <p:cNvSpPr>
              <a:spLocks/>
            </p:cNvSpPr>
            <p:nvPr/>
          </p:nvSpPr>
          <p:spPr bwMode="auto">
            <a:xfrm>
              <a:off x="6227763" y="2752725"/>
              <a:ext cx="679450" cy="79375"/>
            </a:xfrm>
            <a:custGeom>
              <a:avLst/>
              <a:gdLst>
                <a:gd name="T0" fmla="*/ 3937722 w 484"/>
                <a:gd name="T1" fmla="*/ 0 h 59"/>
                <a:gd name="T2" fmla="*/ 0 w 484"/>
                <a:gd name="T3" fmla="*/ 32020415 h 59"/>
                <a:gd name="T4" fmla="*/ 949051379 w 484"/>
                <a:gd name="T5" fmla="*/ 104957981 h 59"/>
                <a:gd name="T6" fmla="*/ 952989100 w 484"/>
                <a:gd name="T7" fmla="*/ 76494630 h 59"/>
                <a:gd name="T8" fmla="*/ 3937722 w 484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9"/>
                <a:gd name="T17" fmla="*/ 484 w 48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9">
                  <a:moveTo>
                    <a:pt x="2" y="0"/>
                  </a:moveTo>
                  <a:lnTo>
                    <a:pt x="0" y="18"/>
                  </a:lnTo>
                  <a:lnTo>
                    <a:pt x="482" y="59"/>
                  </a:lnTo>
                  <a:lnTo>
                    <a:pt x="484" y="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6" name="Freeform 927"/>
            <p:cNvSpPr>
              <a:spLocks/>
            </p:cNvSpPr>
            <p:nvPr/>
          </p:nvSpPr>
          <p:spPr bwMode="auto">
            <a:xfrm>
              <a:off x="6261100" y="4394200"/>
              <a:ext cx="544513" cy="293688"/>
            </a:xfrm>
            <a:custGeom>
              <a:avLst/>
              <a:gdLst>
                <a:gd name="T0" fmla="*/ 15708291 w 389"/>
                <a:gd name="T1" fmla="*/ 0 h 222"/>
                <a:gd name="T2" fmla="*/ 0 w 389"/>
                <a:gd name="T3" fmla="*/ 26240100 h 222"/>
                <a:gd name="T4" fmla="*/ 750068872 w 389"/>
                <a:gd name="T5" fmla="*/ 388345553 h 222"/>
                <a:gd name="T6" fmla="*/ 763813271 w 389"/>
                <a:gd name="T7" fmla="*/ 362105464 h 222"/>
                <a:gd name="T8" fmla="*/ 15708291 w 389"/>
                <a:gd name="T9" fmla="*/ 0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222"/>
                <a:gd name="T17" fmla="*/ 389 w 389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222">
                  <a:moveTo>
                    <a:pt x="8" y="0"/>
                  </a:moveTo>
                  <a:lnTo>
                    <a:pt x="0" y="15"/>
                  </a:lnTo>
                  <a:lnTo>
                    <a:pt x="382" y="222"/>
                  </a:lnTo>
                  <a:lnTo>
                    <a:pt x="389" y="20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7" name="Freeform 928"/>
            <p:cNvSpPr>
              <a:spLocks/>
            </p:cNvSpPr>
            <p:nvPr/>
          </p:nvSpPr>
          <p:spPr bwMode="auto">
            <a:xfrm>
              <a:off x="6261100" y="3632200"/>
              <a:ext cx="1316038" cy="782638"/>
            </a:xfrm>
            <a:custGeom>
              <a:avLst/>
              <a:gdLst>
                <a:gd name="T0" fmla="*/ 0 w 940"/>
                <a:gd name="T1" fmla="*/ 1012123001 h 591"/>
                <a:gd name="T2" fmla="*/ 17644710 w 940"/>
                <a:gd name="T3" fmla="*/ 1034887031 h 591"/>
                <a:gd name="T4" fmla="*/ 1842914035 w 940"/>
                <a:gd name="T5" fmla="*/ 22764040 h 591"/>
                <a:gd name="T6" fmla="*/ 1825269330 w 940"/>
                <a:gd name="T7" fmla="*/ 0 h 591"/>
                <a:gd name="T8" fmla="*/ 0 w 940"/>
                <a:gd name="T9" fmla="*/ 1012123001 h 5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591"/>
                <a:gd name="T17" fmla="*/ 940 w 940"/>
                <a:gd name="T18" fmla="*/ 591 h 5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591">
                  <a:moveTo>
                    <a:pt x="0" y="578"/>
                  </a:moveTo>
                  <a:lnTo>
                    <a:pt x="9" y="591"/>
                  </a:lnTo>
                  <a:lnTo>
                    <a:pt x="940" y="13"/>
                  </a:lnTo>
                  <a:lnTo>
                    <a:pt x="931" y="0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8" name="Freeform 929"/>
            <p:cNvSpPr>
              <a:spLocks/>
            </p:cNvSpPr>
            <p:nvPr/>
          </p:nvSpPr>
          <p:spPr bwMode="auto">
            <a:xfrm>
              <a:off x="6261100" y="3863975"/>
              <a:ext cx="1139825" cy="550863"/>
            </a:xfrm>
            <a:custGeom>
              <a:avLst/>
              <a:gdLst>
                <a:gd name="T0" fmla="*/ 0 w 814"/>
                <a:gd name="T1" fmla="*/ 702143876 h 416"/>
                <a:gd name="T2" fmla="*/ 15695699 w 814"/>
                <a:gd name="T3" fmla="*/ 728409175 h 416"/>
                <a:gd name="T4" fmla="*/ 1596977662 w 814"/>
                <a:gd name="T5" fmla="*/ 26265309 h 416"/>
                <a:gd name="T6" fmla="*/ 1583243756 w 814"/>
                <a:gd name="T7" fmla="*/ 0 h 416"/>
                <a:gd name="T8" fmla="*/ 0 w 814"/>
                <a:gd name="T9" fmla="*/ 70214387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4"/>
                <a:gd name="T16" fmla="*/ 0 h 416"/>
                <a:gd name="T17" fmla="*/ 814 w 81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4" h="416">
                  <a:moveTo>
                    <a:pt x="0" y="401"/>
                  </a:moveTo>
                  <a:lnTo>
                    <a:pt x="8" y="416"/>
                  </a:lnTo>
                  <a:lnTo>
                    <a:pt x="814" y="15"/>
                  </a:lnTo>
                  <a:lnTo>
                    <a:pt x="807" y="0"/>
                  </a:lnTo>
                  <a:lnTo>
                    <a:pt x="0" y="401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69" name="Freeform 930"/>
            <p:cNvSpPr>
              <a:spLocks/>
            </p:cNvSpPr>
            <p:nvPr/>
          </p:nvSpPr>
          <p:spPr bwMode="auto">
            <a:xfrm>
              <a:off x="6262688" y="4057650"/>
              <a:ext cx="982662" cy="357188"/>
            </a:xfrm>
            <a:custGeom>
              <a:avLst/>
              <a:gdLst>
                <a:gd name="T0" fmla="*/ 0 w 701"/>
                <a:gd name="T1" fmla="*/ 444424873 h 271"/>
                <a:gd name="T2" fmla="*/ 11790544 w 701"/>
                <a:gd name="T3" fmla="*/ 472310567 h 271"/>
                <a:gd name="T4" fmla="*/ 1377577047 w 701"/>
                <a:gd name="T5" fmla="*/ 27885704 h 271"/>
                <a:gd name="T6" fmla="*/ 1365786509 w 701"/>
                <a:gd name="T7" fmla="*/ 0 h 271"/>
                <a:gd name="T8" fmla="*/ 0 w 701"/>
                <a:gd name="T9" fmla="*/ 444424873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1"/>
                <a:gd name="T16" fmla="*/ 0 h 271"/>
                <a:gd name="T17" fmla="*/ 701 w 701"/>
                <a:gd name="T18" fmla="*/ 271 h 2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1" h="271">
                  <a:moveTo>
                    <a:pt x="0" y="255"/>
                  </a:moveTo>
                  <a:lnTo>
                    <a:pt x="6" y="271"/>
                  </a:lnTo>
                  <a:lnTo>
                    <a:pt x="701" y="16"/>
                  </a:lnTo>
                  <a:lnTo>
                    <a:pt x="695" y="0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70" name="Freeform 931"/>
            <p:cNvSpPr>
              <a:spLocks/>
            </p:cNvSpPr>
            <p:nvPr/>
          </p:nvSpPr>
          <p:spPr bwMode="auto">
            <a:xfrm>
              <a:off x="6264275" y="4240213"/>
              <a:ext cx="847725" cy="174625"/>
            </a:xfrm>
            <a:custGeom>
              <a:avLst/>
              <a:gdLst>
                <a:gd name="T0" fmla="*/ 0 w 604"/>
                <a:gd name="T1" fmla="*/ 202918208 h 132"/>
                <a:gd name="T2" fmla="*/ 5904601 w 604"/>
                <a:gd name="T3" fmla="*/ 230907143 h 132"/>
                <a:gd name="T4" fmla="*/ 1188709620 w 604"/>
                <a:gd name="T5" fmla="*/ 27988945 h 132"/>
                <a:gd name="T6" fmla="*/ 1182805021 w 604"/>
                <a:gd name="T7" fmla="*/ 0 h 132"/>
                <a:gd name="T8" fmla="*/ 0 w 604"/>
                <a:gd name="T9" fmla="*/ 202918208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4"/>
                <a:gd name="T16" fmla="*/ 0 h 132"/>
                <a:gd name="T17" fmla="*/ 604 w 604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4" h="132">
                  <a:moveTo>
                    <a:pt x="0" y="116"/>
                  </a:moveTo>
                  <a:lnTo>
                    <a:pt x="3" y="132"/>
                  </a:lnTo>
                  <a:lnTo>
                    <a:pt x="604" y="16"/>
                  </a:lnTo>
                  <a:lnTo>
                    <a:pt x="60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71" name="Freeform 932"/>
            <p:cNvSpPr>
              <a:spLocks/>
            </p:cNvSpPr>
            <p:nvPr/>
          </p:nvSpPr>
          <p:spPr bwMode="auto">
            <a:xfrm>
              <a:off x="6269038" y="4394200"/>
              <a:ext cx="676275" cy="76200"/>
            </a:xfrm>
            <a:custGeom>
              <a:avLst/>
              <a:gdLst>
                <a:gd name="T0" fmla="*/ 0 w 484"/>
                <a:gd name="T1" fmla="*/ 0 h 57"/>
                <a:gd name="T2" fmla="*/ 0 w 484"/>
                <a:gd name="T3" fmla="*/ 28283571 h 57"/>
                <a:gd name="T4" fmla="*/ 942816886 w 484"/>
                <a:gd name="T5" fmla="*/ 100760478 h 57"/>
                <a:gd name="T6" fmla="*/ 946729220 w 484"/>
                <a:gd name="T7" fmla="*/ 72476896 h 57"/>
                <a:gd name="T8" fmla="*/ 0 w 484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57"/>
                <a:gd name="T17" fmla="*/ 484 w 484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57">
                  <a:moveTo>
                    <a:pt x="0" y="0"/>
                  </a:moveTo>
                  <a:lnTo>
                    <a:pt x="0" y="16"/>
                  </a:lnTo>
                  <a:lnTo>
                    <a:pt x="482" y="57"/>
                  </a:lnTo>
                  <a:lnTo>
                    <a:pt x="48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72" name="Rectangle 934"/>
            <p:cNvSpPr>
              <a:spLocks noChangeArrowheads="1"/>
            </p:cNvSpPr>
            <p:nvPr/>
          </p:nvSpPr>
          <p:spPr bwMode="auto">
            <a:xfrm>
              <a:off x="3473450" y="2768600"/>
              <a:ext cx="869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pic>
          <p:nvPicPr>
            <p:cNvPr id="1573" name="Picture 9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9013" y="3417888"/>
              <a:ext cx="1109662" cy="80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4" name="Picture 93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99013" y="3417888"/>
              <a:ext cx="1109662" cy="80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5" name="Picture 93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9013" y="3417888"/>
              <a:ext cx="1109662" cy="80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6" name="Picture 93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30738" y="3308350"/>
              <a:ext cx="1343025" cy="97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77" name="Rectangle 939"/>
            <p:cNvSpPr>
              <a:spLocks noChangeArrowheads="1"/>
            </p:cNvSpPr>
            <p:nvPr/>
          </p:nvSpPr>
          <p:spPr bwMode="auto">
            <a:xfrm>
              <a:off x="4613275" y="2768600"/>
              <a:ext cx="1481138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78" name="Rectangle 940"/>
            <p:cNvSpPr>
              <a:spLocks noChangeArrowheads="1"/>
            </p:cNvSpPr>
            <p:nvPr/>
          </p:nvSpPr>
          <p:spPr bwMode="auto">
            <a:xfrm>
              <a:off x="4613275" y="2768600"/>
              <a:ext cx="1481138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79" name="Rectangle 943"/>
            <p:cNvSpPr>
              <a:spLocks noChangeArrowheads="1"/>
            </p:cNvSpPr>
            <p:nvPr/>
          </p:nvSpPr>
          <p:spPr bwMode="auto">
            <a:xfrm>
              <a:off x="4679950" y="2933700"/>
              <a:ext cx="1344613" cy="22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nl-NL" sz="1600" b="1" dirty="0">
                  <a:solidFill>
                    <a:srgbClr val="FF0000"/>
                  </a:solidFill>
                </a:rPr>
                <a:t>CEN/TC 351</a:t>
              </a:r>
              <a:endParaRPr lang="nl-NL" sz="1600" dirty="0">
                <a:latin typeface="Times New Roman" pitchFamily="18" charset="0"/>
              </a:endParaRPr>
            </a:p>
          </p:txBody>
        </p:sp>
        <p:sp>
          <p:nvSpPr>
            <p:cNvPr id="1580" name="Rectangle 944"/>
            <p:cNvSpPr>
              <a:spLocks noChangeArrowheads="1"/>
            </p:cNvSpPr>
            <p:nvPr/>
          </p:nvSpPr>
          <p:spPr bwMode="auto">
            <a:xfrm>
              <a:off x="4613275" y="2768600"/>
              <a:ext cx="1481138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1" name="Rectangle 945"/>
            <p:cNvSpPr>
              <a:spLocks noChangeArrowheads="1"/>
            </p:cNvSpPr>
            <p:nvPr/>
          </p:nvSpPr>
          <p:spPr bwMode="auto">
            <a:xfrm>
              <a:off x="4613275" y="2768600"/>
              <a:ext cx="1481138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2" name="Rectangle 946"/>
            <p:cNvSpPr>
              <a:spLocks noChangeArrowheads="1"/>
            </p:cNvSpPr>
            <p:nvPr/>
          </p:nvSpPr>
          <p:spPr bwMode="auto">
            <a:xfrm>
              <a:off x="4456113" y="2768600"/>
              <a:ext cx="1795462" cy="1668463"/>
            </a:xfrm>
            <a:prstGeom prst="rect">
              <a:avLst/>
            </a:prstGeom>
            <a:noFill/>
            <a:ln w="34925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pic>
          <p:nvPicPr>
            <p:cNvPr id="1583" name="Picture 94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92400" y="5076825"/>
              <a:ext cx="1471613" cy="7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84" name="Rectangle 1049"/>
            <p:cNvSpPr>
              <a:spLocks noChangeArrowheads="1"/>
            </p:cNvSpPr>
            <p:nvPr/>
          </p:nvSpPr>
          <p:spPr bwMode="auto">
            <a:xfrm>
              <a:off x="4230688" y="1700213"/>
              <a:ext cx="11604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5" name="Rectangle 1050"/>
            <p:cNvSpPr>
              <a:spLocks noChangeArrowheads="1"/>
            </p:cNvSpPr>
            <p:nvPr/>
          </p:nvSpPr>
          <p:spPr bwMode="auto">
            <a:xfrm>
              <a:off x="4602163" y="1927225"/>
              <a:ext cx="565150" cy="185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6" name="Rectangle 1058"/>
            <p:cNvSpPr>
              <a:spLocks noChangeArrowheads="1"/>
            </p:cNvSpPr>
            <p:nvPr/>
          </p:nvSpPr>
          <p:spPr bwMode="auto">
            <a:xfrm>
              <a:off x="4230688" y="1700213"/>
              <a:ext cx="11604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7" name="Rectangle 1059"/>
            <p:cNvSpPr>
              <a:spLocks noChangeArrowheads="1"/>
            </p:cNvSpPr>
            <p:nvPr/>
          </p:nvSpPr>
          <p:spPr bwMode="auto">
            <a:xfrm>
              <a:off x="4405313" y="1741488"/>
              <a:ext cx="1000125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8" name="Rectangle 1063"/>
            <p:cNvSpPr>
              <a:spLocks noChangeArrowheads="1"/>
            </p:cNvSpPr>
            <p:nvPr/>
          </p:nvSpPr>
          <p:spPr bwMode="auto">
            <a:xfrm>
              <a:off x="4230688" y="1700213"/>
              <a:ext cx="11604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89" name="Rectangle 1064"/>
            <p:cNvSpPr>
              <a:spLocks noChangeArrowheads="1"/>
            </p:cNvSpPr>
            <p:nvPr/>
          </p:nvSpPr>
          <p:spPr bwMode="auto">
            <a:xfrm>
              <a:off x="4602163" y="1927225"/>
              <a:ext cx="565150" cy="185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90" name="Rectangle 1073"/>
            <p:cNvSpPr>
              <a:spLocks noChangeArrowheads="1"/>
            </p:cNvSpPr>
            <p:nvPr/>
          </p:nvSpPr>
          <p:spPr bwMode="auto">
            <a:xfrm>
              <a:off x="4230688" y="1700213"/>
              <a:ext cx="11604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91" name="Rectangle 1081"/>
            <p:cNvSpPr>
              <a:spLocks noChangeArrowheads="1"/>
            </p:cNvSpPr>
            <p:nvPr/>
          </p:nvSpPr>
          <p:spPr bwMode="auto">
            <a:xfrm>
              <a:off x="7502525" y="2700338"/>
              <a:ext cx="95859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nl-NL" sz="1200" b="1">
                  <a:solidFill>
                    <a:srgbClr val="3333CC"/>
                  </a:solidFill>
                </a:rPr>
                <a:t>Construction</a:t>
              </a:r>
              <a:endParaRPr lang="nl-NL" sz="1200">
                <a:latin typeface="Times New Roman" pitchFamily="18" charset="0"/>
              </a:endParaRPr>
            </a:p>
          </p:txBody>
        </p:sp>
        <p:sp>
          <p:nvSpPr>
            <p:cNvPr id="1592" name="Rectangle 1082"/>
            <p:cNvSpPr>
              <a:spLocks noChangeArrowheads="1"/>
            </p:cNvSpPr>
            <p:nvPr/>
          </p:nvSpPr>
          <p:spPr bwMode="auto">
            <a:xfrm>
              <a:off x="7697788" y="4249738"/>
              <a:ext cx="1001712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1200"/>
            </a:p>
          </p:txBody>
        </p:sp>
        <p:sp>
          <p:nvSpPr>
            <p:cNvPr id="1593" name="Rectangle 1083"/>
            <p:cNvSpPr>
              <a:spLocks noChangeArrowheads="1"/>
            </p:cNvSpPr>
            <p:nvPr/>
          </p:nvSpPr>
          <p:spPr bwMode="auto">
            <a:xfrm>
              <a:off x="7489825" y="4387850"/>
              <a:ext cx="94096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nl-NL" sz="1200" b="1">
                  <a:solidFill>
                    <a:srgbClr val="3333CC"/>
                  </a:solidFill>
                </a:rPr>
                <a:t>Environment</a:t>
              </a:r>
              <a:endParaRPr lang="nl-NL" sz="1200">
                <a:latin typeface="Times New Roman" pitchFamily="18" charset="0"/>
              </a:endParaRPr>
            </a:p>
          </p:txBody>
        </p:sp>
        <p:pic>
          <p:nvPicPr>
            <p:cNvPr id="1594" name="Picture 1084" descr="ECOS logo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886450" y="5078413"/>
              <a:ext cx="719138" cy="1014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95" name="AutoShape 1085"/>
            <p:cNvCxnSpPr>
              <a:cxnSpLocks noChangeShapeType="1"/>
              <a:endCxn id="1582" idx="2"/>
            </p:cNvCxnSpPr>
            <p:nvPr/>
          </p:nvCxnSpPr>
          <p:spPr bwMode="auto">
            <a:xfrm rot="5400000" flipH="1" flipV="1">
              <a:off x="4071145" y="3793331"/>
              <a:ext cx="639762" cy="1927225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96" name="AutoShape 1086"/>
            <p:cNvCxnSpPr>
              <a:cxnSpLocks noChangeShapeType="1"/>
              <a:endCxn id="1582" idx="2"/>
            </p:cNvCxnSpPr>
            <p:nvPr/>
          </p:nvCxnSpPr>
          <p:spPr bwMode="auto">
            <a:xfrm rot="16200000" flipV="1">
              <a:off x="5479257" y="4312444"/>
              <a:ext cx="641350" cy="890587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97" name="AutoShape 1087"/>
            <p:cNvCxnSpPr>
              <a:cxnSpLocks noChangeShapeType="1"/>
              <a:stCxn id="1603" idx="0"/>
              <a:endCxn id="1582" idx="2"/>
            </p:cNvCxnSpPr>
            <p:nvPr/>
          </p:nvCxnSpPr>
          <p:spPr bwMode="auto">
            <a:xfrm rot="5400000" flipH="1" flipV="1">
              <a:off x="4821238" y="4496595"/>
              <a:ext cx="592137" cy="473075"/>
            </a:xfrm>
            <a:prstGeom prst="bentConnector3">
              <a:avLst>
                <a:gd name="adj1" fmla="val 44315"/>
              </a:avLst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98" name="Rectangle 1088"/>
            <p:cNvSpPr>
              <a:spLocks noChangeArrowheads="1"/>
            </p:cNvSpPr>
            <p:nvPr/>
          </p:nvSpPr>
          <p:spPr bwMode="auto">
            <a:xfrm>
              <a:off x="3131840" y="2420888"/>
              <a:ext cx="10080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nl-NL" sz="1200" b="1" dirty="0" err="1">
                  <a:solidFill>
                    <a:srgbClr val="FF0000"/>
                  </a:solidFill>
                </a:rPr>
                <a:t>Mandate</a:t>
              </a:r>
              <a:r>
                <a:rPr lang="nl-NL" sz="1200" b="1" dirty="0">
                  <a:solidFill>
                    <a:srgbClr val="FF0000"/>
                  </a:solidFill>
                </a:rPr>
                <a:t> </a:t>
              </a:r>
            </a:p>
            <a:p>
              <a:pPr algn="ctr"/>
              <a:r>
                <a:rPr lang="nl-NL" sz="1200" b="1" dirty="0">
                  <a:solidFill>
                    <a:srgbClr val="FF0000"/>
                  </a:solidFill>
                </a:rPr>
                <a:t>M/366</a:t>
              </a:r>
              <a:endParaRPr lang="nl-NL" sz="1200" dirty="0">
                <a:latin typeface="Times New Roman" pitchFamily="18" charset="0"/>
              </a:endParaRPr>
            </a:p>
          </p:txBody>
        </p:sp>
        <p:sp>
          <p:nvSpPr>
            <p:cNvPr id="1599" name="Text Box 1089"/>
            <p:cNvSpPr txBox="1">
              <a:spLocks noChangeArrowheads="1"/>
            </p:cNvSpPr>
            <p:nvPr/>
          </p:nvSpPr>
          <p:spPr bwMode="auto">
            <a:xfrm>
              <a:off x="5688013" y="981075"/>
              <a:ext cx="2197100" cy="644989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Delegates of National </a:t>
              </a:r>
            </a:p>
            <a:p>
              <a:pPr algn="ctr"/>
              <a:r>
                <a:rPr lang="en-US" sz="1400" b="1" dirty="0">
                  <a:solidFill>
                    <a:schemeClr val="accent2"/>
                  </a:solidFill>
                </a:rPr>
                <a:t>Standardization Bodies</a:t>
              </a:r>
            </a:p>
            <a:p>
              <a:endParaRPr lang="nl-NL" sz="1200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1600" name="AutoShape 1090"/>
            <p:cNvCxnSpPr>
              <a:cxnSpLocks noChangeShapeType="1"/>
              <a:endCxn id="1582" idx="0"/>
            </p:cNvCxnSpPr>
            <p:nvPr/>
          </p:nvCxnSpPr>
          <p:spPr bwMode="auto">
            <a:xfrm>
              <a:off x="3478213" y="2125663"/>
              <a:ext cx="1876425" cy="642937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cxnSp>
          <p:nvCxnSpPr>
            <p:cNvPr id="1601" name="AutoShape 1091"/>
            <p:cNvCxnSpPr>
              <a:cxnSpLocks noChangeShapeType="1"/>
              <a:stCxn id="1590" idx="2"/>
              <a:endCxn id="1582" idx="0"/>
            </p:cNvCxnSpPr>
            <p:nvPr/>
          </p:nvCxnSpPr>
          <p:spPr bwMode="auto">
            <a:xfrm>
              <a:off x="4811713" y="2146300"/>
              <a:ext cx="542925" cy="608013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cxnSp>
          <p:nvCxnSpPr>
            <p:cNvPr id="1602" name="AutoShape 1092"/>
            <p:cNvCxnSpPr>
              <a:cxnSpLocks noChangeShapeType="1"/>
              <a:stCxn id="1599" idx="2"/>
              <a:endCxn id="1582" idx="0"/>
            </p:cNvCxnSpPr>
            <p:nvPr/>
          </p:nvCxnSpPr>
          <p:spPr bwMode="auto">
            <a:xfrm flipH="1">
              <a:off x="5353844" y="1626064"/>
              <a:ext cx="1432719" cy="1142536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603" name="Text Box 1095"/>
            <p:cNvSpPr txBox="1">
              <a:spLocks noChangeArrowheads="1"/>
            </p:cNvSpPr>
            <p:nvPr/>
          </p:nvSpPr>
          <p:spPr bwMode="auto">
            <a:xfrm>
              <a:off x="4189413" y="5029200"/>
              <a:ext cx="1382712" cy="646331"/>
            </a:xfrm>
            <a:prstGeom prst="rect">
              <a:avLst/>
            </a:prstGeom>
            <a:noFill/>
            <a:ln w="9525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rgbClr val="3333CC"/>
                  </a:solidFill>
                </a:rPr>
                <a:t>Individual European trade organizations</a:t>
              </a:r>
            </a:p>
          </p:txBody>
        </p:sp>
        <p:grpSp>
          <p:nvGrpSpPr>
            <p:cNvPr id="1604" name="Groep 1111"/>
            <p:cNvGrpSpPr>
              <a:grpSpLocks/>
            </p:cNvGrpSpPr>
            <p:nvPr/>
          </p:nvGrpSpPr>
          <p:grpSpPr bwMode="auto">
            <a:xfrm>
              <a:off x="395536" y="1700808"/>
              <a:ext cx="2543175" cy="2665413"/>
              <a:chOff x="1115616" y="2348566"/>
              <a:chExt cx="2543437" cy="2664609"/>
            </a:xfrm>
          </p:grpSpPr>
          <p:sp>
            <p:nvSpPr>
              <p:cNvPr id="1613" name="Rectangle 3"/>
              <p:cNvSpPr>
                <a:spLocks noChangeArrowheads="1"/>
              </p:cNvSpPr>
              <p:nvPr/>
            </p:nvSpPr>
            <p:spPr bwMode="auto">
              <a:xfrm>
                <a:off x="2672453" y="2748048"/>
                <a:ext cx="986600" cy="306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14" name="Rectangle 257"/>
              <p:cNvSpPr>
                <a:spLocks noChangeArrowheads="1"/>
              </p:cNvSpPr>
              <p:nvPr/>
            </p:nvSpPr>
            <p:spPr bwMode="auto">
              <a:xfrm>
                <a:off x="2672453" y="2748048"/>
                <a:ext cx="986600" cy="306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15" name="Rectangle 332"/>
              <p:cNvSpPr>
                <a:spLocks noChangeArrowheads="1"/>
              </p:cNvSpPr>
              <p:nvPr/>
            </p:nvSpPr>
            <p:spPr bwMode="auto">
              <a:xfrm>
                <a:off x="2672453" y="2748048"/>
                <a:ext cx="986600" cy="306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16" name="Rectangle 933"/>
              <p:cNvSpPr>
                <a:spLocks noChangeArrowheads="1"/>
              </p:cNvSpPr>
              <p:nvPr/>
            </p:nvSpPr>
            <p:spPr bwMode="auto">
              <a:xfrm>
                <a:off x="2672453" y="2748048"/>
                <a:ext cx="986600" cy="306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grpSp>
            <p:nvGrpSpPr>
              <p:cNvPr id="1617" name="Group 954"/>
              <p:cNvGrpSpPr>
                <a:grpSpLocks/>
              </p:cNvGrpSpPr>
              <p:nvPr/>
            </p:nvGrpSpPr>
            <p:grpSpPr bwMode="auto">
              <a:xfrm>
                <a:off x="2152477" y="4027977"/>
                <a:ext cx="1453392" cy="971894"/>
                <a:chOff x="911" y="2818"/>
                <a:chExt cx="1038" cy="735"/>
              </a:xfrm>
            </p:grpSpPr>
            <p:sp>
              <p:nvSpPr>
                <p:cNvPr id="1648" name="Rectangle 955"/>
                <p:cNvSpPr>
                  <a:spLocks noChangeArrowheads="1"/>
                </p:cNvSpPr>
                <p:nvPr/>
              </p:nvSpPr>
              <p:spPr bwMode="auto">
                <a:xfrm>
                  <a:off x="911" y="3356"/>
                  <a:ext cx="1038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649" name="Rectangle 956"/>
                <p:cNvSpPr>
                  <a:spLocks noChangeArrowheads="1"/>
                </p:cNvSpPr>
                <p:nvPr/>
              </p:nvSpPr>
              <p:spPr bwMode="auto">
                <a:xfrm>
                  <a:off x="964" y="3388"/>
                  <a:ext cx="922" cy="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pic>
              <p:nvPicPr>
                <p:cNvPr id="1650" name="Picture 958"/>
                <p:cNvPicPr>
                  <a:picLocks noChangeAspect="1" noChangeArrowheads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911" y="2818"/>
                  <a:ext cx="839" cy="5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18" name="Rectangle 964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19" name="Rectangle 965"/>
              <p:cNvSpPr>
                <a:spLocks noChangeArrowheads="1"/>
              </p:cNvSpPr>
              <p:nvPr/>
            </p:nvSpPr>
            <p:spPr bwMode="auto">
              <a:xfrm>
                <a:off x="2292295" y="3209532"/>
                <a:ext cx="1099096" cy="186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0" name="Rectangle 967"/>
              <p:cNvSpPr>
                <a:spLocks noChangeArrowheads="1"/>
              </p:cNvSpPr>
              <p:nvPr/>
            </p:nvSpPr>
            <p:spPr bwMode="auto">
              <a:xfrm>
                <a:off x="2216017" y="3128293"/>
                <a:ext cx="1034044" cy="184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>
                    <a:solidFill>
                      <a:srgbClr val="3333CC"/>
                    </a:solidFill>
                  </a:rPr>
                  <a:t>DG </a:t>
                </a:r>
                <a:r>
                  <a:rPr lang="en-US" sz="1200" b="1">
                    <a:solidFill>
                      <a:srgbClr val="3333CC"/>
                    </a:solidFill>
                  </a:rPr>
                  <a:t>Enterprise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1621" name="Rectangle 969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2" name="Rectangle 970"/>
              <p:cNvSpPr>
                <a:spLocks noChangeArrowheads="1"/>
              </p:cNvSpPr>
              <p:nvPr/>
            </p:nvSpPr>
            <p:spPr bwMode="auto">
              <a:xfrm>
                <a:off x="2292295" y="3209532"/>
                <a:ext cx="1099096" cy="186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3" name="Rectangle 973"/>
              <p:cNvSpPr>
                <a:spLocks noChangeArrowheads="1"/>
              </p:cNvSpPr>
              <p:nvPr/>
            </p:nvSpPr>
            <p:spPr bwMode="auto">
              <a:xfrm>
                <a:off x="2190144" y="4662747"/>
                <a:ext cx="1453392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4" name="Rectangle 977"/>
              <p:cNvSpPr>
                <a:spLocks noChangeArrowheads="1"/>
              </p:cNvSpPr>
              <p:nvPr/>
            </p:nvSpPr>
            <p:spPr bwMode="auto">
              <a:xfrm>
                <a:off x="2190144" y="4662747"/>
                <a:ext cx="1453392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5" name="Rectangle 985"/>
              <p:cNvSpPr>
                <a:spLocks noChangeArrowheads="1"/>
              </p:cNvSpPr>
              <p:nvPr/>
            </p:nvSpPr>
            <p:spPr bwMode="auto">
              <a:xfrm>
                <a:off x="1115616" y="2398958"/>
                <a:ext cx="576064" cy="2614217"/>
              </a:xfrm>
              <a:prstGeom prst="rect">
                <a:avLst/>
              </a:prstGeom>
              <a:solidFill>
                <a:srgbClr val="33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 dirty="0"/>
              </a:p>
            </p:txBody>
          </p:sp>
          <p:grpSp>
            <p:nvGrpSpPr>
              <p:cNvPr id="1626" name="Group 987"/>
              <p:cNvGrpSpPr>
                <a:grpSpLocks/>
              </p:cNvGrpSpPr>
              <p:nvPr/>
            </p:nvGrpSpPr>
            <p:grpSpPr bwMode="auto">
              <a:xfrm>
                <a:off x="1698784" y="3963247"/>
                <a:ext cx="497826" cy="379502"/>
                <a:chOff x="560" y="2827"/>
                <a:chExt cx="356" cy="287"/>
              </a:xfrm>
            </p:grpSpPr>
            <p:sp>
              <p:nvSpPr>
                <p:cNvPr id="1646" name="Freeform 988"/>
                <p:cNvSpPr>
                  <a:spLocks/>
                </p:cNvSpPr>
                <p:nvPr/>
              </p:nvSpPr>
              <p:spPr bwMode="auto">
                <a:xfrm>
                  <a:off x="560" y="2827"/>
                  <a:ext cx="277" cy="227"/>
                </a:xfrm>
                <a:custGeom>
                  <a:avLst/>
                  <a:gdLst>
                    <a:gd name="T0" fmla="*/ 11 w 277"/>
                    <a:gd name="T1" fmla="*/ 0 h 227"/>
                    <a:gd name="T2" fmla="*/ 0 w 277"/>
                    <a:gd name="T3" fmla="*/ 14 h 227"/>
                    <a:gd name="T4" fmla="*/ 266 w 277"/>
                    <a:gd name="T5" fmla="*/ 227 h 227"/>
                    <a:gd name="T6" fmla="*/ 277 w 277"/>
                    <a:gd name="T7" fmla="*/ 213 h 227"/>
                    <a:gd name="T8" fmla="*/ 11 w 277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7"/>
                    <a:gd name="T16" fmla="*/ 0 h 227"/>
                    <a:gd name="T17" fmla="*/ 277 w 277"/>
                    <a:gd name="T18" fmla="*/ 227 h 2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7" h="227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266" y="227"/>
                      </a:lnTo>
                      <a:lnTo>
                        <a:pt x="277" y="213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647" name="Freeform 989"/>
                <p:cNvSpPr>
                  <a:spLocks/>
                </p:cNvSpPr>
                <p:nvPr/>
              </p:nvSpPr>
              <p:spPr bwMode="auto">
                <a:xfrm>
                  <a:off x="791" y="2999"/>
                  <a:ext cx="125" cy="115"/>
                </a:xfrm>
                <a:custGeom>
                  <a:avLst/>
                  <a:gdLst>
                    <a:gd name="T0" fmla="*/ 0 w 125"/>
                    <a:gd name="T1" fmla="*/ 89 h 115"/>
                    <a:gd name="T2" fmla="*/ 125 w 125"/>
                    <a:gd name="T3" fmla="*/ 115 h 115"/>
                    <a:gd name="T4" fmla="*/ 72 w 125"/>
                    <a:gd name="T5" fmla="*/ 0 h 115"/>
                    <a:gd name="T6" fmla="*/ 0 w 125"/>
                    <a:gd name="T7" fmla="*/ 89 h 11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5"/>
                    <a:gd name="T13" fmla="*/ 0 h 115"/>
                    <a:gd name="T14" fmla="*/ 125 w 125"/>
                    <a:gd name="T15" fmla="*/ 115 h 11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5" h="115">
                      <a:moveTo>
                        <a:pt x="0" y="89"/>
                      </a:moveTo>
                      <a:lnTo>
                        <a:pt x="125" y="115"/>
                      </a:lnTo>
                      <a:lnTo>
                        <a:pt x="72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</p:grpSp>
          <p:grpSp>
            <p:nvGrpSpPr>
              <p:cNvPr id="1627" name="Group 990"/>
              <p:cNvGrpSpPr>
                <a:grpSpLocks/>
              </p:cNvGrpSpPr>
              <p:nvPr/>
            </p:nvGrpSpPr>
            <p:grpSpPr bwMode="auto">
              <a:xfrm>
                <a:off x="1698784" y="2769205"/>
                <a:ext cx="497826" cy="286940"/>
                <a:chOff x="560" y="1924"/>
                <a:chExt cx="356" cy="217"/>
              </a:xfrm>
            </p:grpSpPr>
            <p:sp>
              <p:nvSpPr>
                <p:cNvPr id="1644" name="Freeform 991"/>
                <p:cNvSpPr>
                  <a:spLocks/>
                </p:cNvSpPr>
                <p:nvPr/>
              </p:nvSpPr>
              <p:spPr bwMode="auto">
                <a:xfrm>
                  <a:off x="560" y="1972"/>
                  <a:ext cx="266" cy="169"/>
                </a:xfrm>
                <a:custGeom>
                  <a:avLst/>
                  <a:gdLst>
                    <a:gd name="T0" fmla="*/ 0 w 266"/>
                    <a:gd name="T1" fmla="*/ 155 h 169"/>
                    <a:gd name="T2" fmla="*/ 9 w 266"/>
                    <a:gd name="T3" fmla="*/ 169 h 169"/>
                    <a:gd name="T4" fmla="*/ 266 w 266"/>
                    <a:gd name="T5" fmla="*/ 15 h 169"/>
                    <a:gd name="T6" fmla="*/ 258 w 266"/>
                    <a:gd name="T7" fmla="*/ 0 h 169"/>
                    <a:gd name="T8" fmla="*/ 0 w 266"/>
                    <a:gd name="T9" fmla="*/ 155 h 1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6"/>
                    <a:gd name="T16" fmla="*/ 0 h 169"/>
                    <a:gd name="T17" fmla="*/ 266 w 266"/>
                    <a:gd name="T18" fmla="*/ 169 h 1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6" h="169">
                      <a:moveTo>
                        <a:pt x="0" y="155"/>
                      </a:moveTo>
                      <a:lnTo>
                        <a:pt x="9" y="169"/>
                      </a:lnTo>
                      <a:lnTo>
                        <a:pt x="266" y="15"/>
                      </a:lnTo>
                      <a:lnTo>
                        <a:pt x="258" y="0"/>
                      </a:lnTo>
                      <a:lnTo>
                        <a:pt x="0" y="155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645" name="Freeform 992"/>
                <p:cNvSpPr>
                  <a:spLocks/>
                </p:cNvSpPr>
                <p:nvPr/>
              </p:nvSpPr>
              <p:spPr bwMode="auto">
                <a:xfrm>
                  <a:off x="790" y="1924"/>
                  <a:ext cx="126" cy="108"/>
                </a:xfrm>
                <a:custGeom>
                  <a:avLst/>
                  <a:gdLst>
                    <a:gd name="T0" fmla="*/ 58 w 126"/>
                    <a:gd name="T1" fmla="*/ 108 h 108"/>
                    <a:gd name="T2" fmla="*/ 126 w 126"/>
                    <a:gd name="T3" fmla="*/ 0 h 108"/>
                    <a:gd name="T4" fmla="*/ 0 w 126"/>
                    <a:gd name="T5" fmla="*/ 12 h 108"/>
                    <a:gd name="T6" fmla="*/ 58 w 126"/>
                    <a:gd name="T7" fmla="*/ 108 h 1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6"/>
                    <a:gd name="T13" fmla="*/ 0 h 108"/>
                    <a:gd name="T14" fmla="*/ 126 w 126"/>
                    <a:gd name="T15" fmla="*/ 108 h 1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6" h="108">
                      <a:moveTo>
                        <a:pt x="58" y="108"/>
                      </a:moveTo>
                      <a:lnTo>
                        <a:pt x="126" y="0"/>
                      </a:lnTo>
                      <a:lnTo>
                        <a:pt x="0" y="12"/>
                      </a:lnTo>
                      <a:lnTo>
                        <a:pt x="58" y="108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</p:grpSp>
          <p:sp>
            <p:nvSpPr>
              <p:cNvPr id="1628" name="Rectangle 994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29" name="Rectangle 995"/>
              <p:cNvSpPr>
                <a:spLocks noChangeArrowheads="1"/>
              </p:cNvSpPr>
              <p:nvPr/>
            </p:nvSpPr>
            <p:spPr bwMode="auto">
              <a:xfrm>
                <a:off x="2292295" y="3209532"/>
                <a:ext cx="1099096" cy="186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30" name="Rectangle 999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31" name="Rectangle 1003"/>
              <p:cNvSpPr>
                <a:spLocks noChangeArrowheads="1"/>
              </p:cNvSpPr>
              <p:nvPr/>
            </p:nvSpPr>
            <p:spPr bwMode="auto">
              <a:xfrm>
                <a:off x="2190144" y="4662747"/>
                <a:ext cx="1453392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32" name="Rectangle 1007"/>
              <p:cNvSpPr>
                <a:spLocks noChangeArrowheads="1"/>
              </p:cNvSpPr>
              <p:nvPr/>
            </p:nvSpPr>
            <p:spPr bwMode="auto">
              <a:xfrm>
                <a:off x="2190144" y="4662747"/>
                <a:ext cx="1453392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33" name="Rectangle 1018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sp>
            <p:nvSpPr>
              <p:cNvPr id="1634" name="Rectangle 1023"/>
              <p:cNvSpPr>
                <a:spLocks noChangeArrowheads="1"/>
              </p:cNvSpPr>
              <p:nvPr/>
            </p:nvSpPr>
            <p:spPr bwMode="auto">
              <a:xfrm>
                <a:off x="2217298" y="3165897"/>
                <a:ext cx="1263313" cy="26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sz="1200"/>
              </a:p>
            </p:txBody>
          </p:sp>
          <p:pic>
            <p:nvPicPr>
              <p:cNvPr id="1635" name="Picture 1034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152477" y="2348566"/>
                <a:ext cx="1175385" cy="744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36" name="Rectangle 1042"/>
              <p:cNvSpPr>
                <a:spLocks noChangeArrowheads="1"/>
              </p:cNvSpPr>
              <p:nvPr/>
            </p:nvSpPr>
            <p:spPr bwMode="auto">
              <a:xfrm rot="16200000">
                <a:off x="107118" y="3521900"/>
                <a:ext cx="2448270" cy="246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600" b="1" smtClean="0">
                    <a:solidFill>
                      <a:srgbClr val="FFFFFF"/>
                    </a:solidFill>
                  </a:rPr>
                  <a:t>Member States</a:t>
                </a:r>
                <a:r>
                  <a:rPr lang="nl-NL" sz="1600" b="1" dirty="0">
                    <a:solidFill>
                      <a:srgbClr val="FFFFFF"/>
                    </a:solidFill>
                  </a:rPr>
                  <a:t>, SCC</a:t>
                </a:r>
                <a:endParaRPr lang="nl-NL" sz="1600" dirty="0">
                  <a:latin typeface="Times New Roman" pitchFamily="18" charset="0"/>
                </a:endParaRPr>
              </a:p>
            </p:txBody>
          </p:sp>
          <p:grpSp>
            <p:nvGrpSpPr>
              <p:cNvPr id="1637" name="Group 1043"/>
              <p:cNvGrpSpPr>
                <a:grpSpLocks/>
              </p:cNvGrpSpPr>
              <p:nvPr/>
            </p:nvGrpSpPr>
            <p:grpSpPr bwMode="auto">
              <a:xfrm>
                <a:off x="1698784" y="3963247"/>
                <a:ext cx="497826" cy="379502"/>
                <a:chOff x="560" y="2827"/>
                <a:chExt cx="356" cy="287"/>
              </a:xfrm>
            </p:grpSpPr>
            <p:sp>
              <p:nvSpPr>
                <p:cNvPr id="1642" name="Freeform 1044"/>
                <p:cNvSpPr>
                  <a:spLocks/>
                </p:cNvSpPr>
                <p:nvPr/>
              </p:nvSpPr>
              <p:spPr bwMode="auto">
                <a:xfrm>
                  <a:off x="560" y="2827"/>
                  <a:ext cx="277" cy="227"/>
                </a:xfrm>
                <a:custGeom>
                  <a:avLst/>
                  <a:gdLst>
                    <a:gd name="T0" fmla="*/ 11 w 277"/>
                    <a:gd name="T1" fmla="*/ 0 h 227"/>
                    <a:gd name="T2" fmla="*/ 0 w 277"/>
                    <a:gd name="T3" fmla="*/ 14 h 227"/>
                    <a:gd name="T4" fmla="*/ 266 w 277"/>
                    <a:gd name="T5" fmla="*/ 227 h 227"/>
                    <a:gd name="T6" fmla="*/ 277 w 277"/>
                    <a:gd name="T7" fmla="*/ 213 h 227"/>
                    <a:gd name="T8" fmla="*/ 11 w 277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7"/>
                    <a:gd name="T16" fmla="*/ 0 h 227"/>
                    <a:gd name="T17" fmla="*/ 277 w 277"/>
                    <a:gd name="T18" fmla="*/ 227 h 2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7" h="227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266" y="227"/>
                      </a:lnTo>
                      <a:lnTo>
                        <a:pt x="277" y="213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643" name="Freeform 1045"/>
                <p:cNvSpPr>
                  <a:spLocks/>
                </p:cNvSpPr>
                <p:nvPr/>
              </p:nvSpPr>
              <p:spPr bwMode="auto">
                <a:xfrm>
                  <a:off x="791" y="2999"/>
                  <a:ext cx="125" cy="115"/>
                </a:xfrm>
                <a:custGeom>
                  <a:avLst/>
                  <a:gdLst>
                    <a:gd name="T0" fmla="*/ 0 w 125"/>
                    <a:gd name="T1" fmla="*/ 89 h 115"/>
                    <a:gd name="T2" fmla="*/ 125 w 125"/>
                    <a:gd name="T3" fmla="*/ 115 h 115"/>
                    <a:gd name="T4" fmla="*/ 72 w 125"/>
                    <a:gd name="T5" fmla="*/ 0 h 115"/>
                    <a:gd name="T6" fmla="*/ 0 w 125"/>
                    <a:gd name="T7" fmla="*/ 89 h 11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5"/>
                    <a:gd name="T13" fmla="*/ 0 h 115"/>
                    <a:gd name="T14" fmla="*/ 125 w 125"/>
                    <a:gd name="T15" fmla="*/ 115 h 11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5" h="115">
                      <a:moveTo>
                        <a:pt x="0" y="89"/>
                      </a:moveTo>
                      <a:lnTo>
                        <a:pt x="125" y="115"/>
                      </a:lnTo>
                      <a:lnTo>
                        <a:pt x="72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</p:grpSp>
          <p:grpSp>
            <p:nvGrpSpPr>
              <p:cNvPr id="1638" name="Group 1046"/>
              <p:cNvGrpSpPr>
                <a:grpSpLocks/>
              </p:cNvGrpSpPr>
              <p:nvPr/>
            </p:nvGrpSpPr>
            <p:grpSpPr bwMode="auto">
              <a:xfrm>
                <a:off x="1698784" y="2769205"/>
                <a:ext cx="497826" cy="286940"/>
                <a:chOff x="560" y="1924"/>
                <a:chExt cx="356" cy="217"/>
              </a:xfrm>
            </p:grpSpPr>
            <p:sp>
              <p:nvSpPr>
                <p:cNvPr id="1640" name="Freeform 1047"/>
                <p:cNvSpPr>
                  <a:spLocks/>
                </p:cNvSpPr>
                <p:nvPr/>
              </p:nvSpPr>
              <p:spPr bwMode="auto">
                <a:xfrm>
                  <a:off x="560" y="1972"/>
                  <a:ext cx="266" cy="169"/>
                </a:xfrm>
                <a:custGeom>
                  <a:avLst/>
                  <a:gdLst>
                    <a:gd name="T0" fmla="*/ 0 w 266"/>
                    <a:gd name="T1" fmla="*/ 155 h 169"/>
                    <a:gd name="T2" fmla="*/ 9 w 266"/>
                    <a:gd name="T3" fmla="*/ 169 h 169"/>
                    <a:gd name="T4" fmla="*/ 266 w 266"/>
                    <a:gd name="T5" fmla="*/ 15 h 169"/>
                    <a:gd name="T6" fmla="*/ 258 w 266"/>
                    <a:gd name="T7" fmla="*/ 0 h 169"/>
                    <a:gd name="T8" fmla="*/ 0 w 266"/>
                    <a:gd name="T9" fmla="*/ 155 h 1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6"/>
                    <a:gd name="T16" fmla="*/ 0 h 169"/>
                    <a:gd name="T17" fmla="*/ 266 w 266"/>
                    <a:gd name="T18" fmla="*/ 169 h 1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6" h="169">
                      <a:moveTo>
                        <a:pt x="0" y="155"/>
                      </a:moveTo>
                      <a:lnTo>
                        <a:pt x="9" y="169"/>
                      </a:lnTo>
                      <a:lnTo>
                        <a:pt x="266" y="15"/>
                      </a:lnTo>
                      <a:lnTo>
                        <a:pt x="258" y="0"/>
                      </a:lnTo>
                      <a:lnTo>
                        <a:pt x="0" y="155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  <p:sp>
              <p:nvSpPr>
                <p:cNvPr id="1641" name="Freeform 1048"/>
                <p:cNvSpPr>
                  <a:spLocks/>
                </p:cNvSpPr>
                <p:nvPr/>
              </p:nvSpPr>
              <p:spPr bwMode="auto">
                <a:xfrm>
                  <a:off x="790" y="1924"/>
                  <a:ext cx="126" cy="108"/>
                </a:xfrm>
                <a:custGeom>
                  <a:avLst/>
                  <a:gdLst>
                    <a:gd name="T0" fmla="*/ 58 w 126"/>
                    <a:gd name="T1" fmla="*/ 108 h 108"/>
                    <a:gd name="T2" fmla="*/ 126 w 126"/>
                    <a:gd name="T3" fmla="*/ 0 h 108"/>
                    <a:gd name="T4" fmla="*/ 0 w 126"/>
                    <a:gd name="T5" fmla="*/ 12 h 108"/>
                    <a:gd name="T6" fmla="*/ 58 w 126"/>
                    <a:gd name="T7" fmla="*/ 108 h 1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6"/>
                    <a:gd name="T13" fmla="*/ 0 h 108"/>
                    <a:gd name="T14" fmla="*/ 126 w 126"/>
                    <a:gd name="T15" fmla="*/ 108 h 1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6" h="108">
                      <a:moveTo>
                        <a:pt x="58" y="108"/>
                      </a:moveTo>
                      <a:lnTo>
                        <a:pt x="126" y="0"/>
                      </a:lnTo>
                      <a:lnTo>
                        <a:pt x="0" y="12"/>
                      </a:lnTo>
                      <a:lnTo>
                        <a:pt x="58" y="108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 sz="1200"/>
                </a:p>
              </p:txBody>
            </p:sp>
          </p:grpSp>
          <p:sp>
            <p:nvSpPr>
              <p:cNvPr id="1639" name="Rectangle 967"/>
              <p:cNvSpPr>
                <a:spLocks noChangeArrowheads="1"/>
              </p:cNvSpPr>
              <p:nvPr/>
            </p:nvSpPr>
            <p:spPr bwMode="auto">
              <a:xfrm>
                <a:off x="2216017" y="4807703"/>
                <a:ext cx="1215201" cy="184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1200" b="1" dirty="0">
                    <a:solidFill>
                      <a:srgbClr val="3333CC"/>
                    </a:solidFill>
                  </a:rPr>
                  <a:t>DG Environment</a:t>
                </a:r>
                <a:endParaRPr lang="nl-NL" sz="1200" dirty="0">
                  <a:latin typeface="Times New Roman" pitchFamily="18" charset="0"/>
                </a:endParaRPr>
              </a:p>
            </p:txBody>
          </p:sp>
        </p:grpSp>
        <p:sp>
          <p:nvSpPr>
            <p:cNvPr id="1605" name="Rectangle 967"/>
            <p:cNvSpPr>
              <a:spLocks noChangeArrowheads="1"/>
            </p:cNvSpPr>
            <p:nvPr/>
          </p:nvSpPr>
          <p:spPr bwMode="auto">
            <a:xfrm>
              <a:off x="2978150" y="1689100"/>
              <a:ext cx="958596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nl-NL" sz="1200" b="1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Construction</a:t>
              </a:r>
              <a:endParaRPr lang="nl-NL" sz="1200" dirty="0"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r>
                <a:rPr lang="nl-NL" sz="1200" b="1" dirty="0">
                  <a:solidFill>
                    <a:srgbClr val="3333CC"/>
                  </a:solidFill>
                  <a:latin typeface="+mn-lt"/>
                  <a:cs typeface="Arial" pitchFamily="34" charset="0"/>
                </a:rPr>
                <a:t>(CSNPE)</a:t>
              </a:r>
            </a:p>
          </p:txBody>
        </p:sp>
        <p:sp>
          <p:nvSpPr>
            <p:cNvPr id="1606" name="Rectangle 967"/>
            <p:cNvSpPr>
              <a:spLocks noChangeArrowheads="1"/>
            </p:cNvSpPr>
            <p:nvPr/>
          </p:nvSpPr>
          <p:spPr bwMode="auto">
            <a:xfrm>
              <a:off x="4440238" y="1689100"/>
              <a:ext cx="940963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nl-NL" sz="1200" b="1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Environment</a:t>
              </a:r>
              <a:endParaRPr lang="nl-NL" sz="1200" dirty="0"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r>
                <a:rPr lang="nl-NL" sz="1200" b="1" dirty="0">
                  <a:solidFill>
                    <a:srgbClr val="3333CC"/>
                  </a:solidFill>
                  <a:latin typeface="+mn-lt"/>
                  <a:cs typeface="Arial" pitchFamily="34" charset="0"/>
                </a:rPr>
                <a:t>(SABE)</a:t>
              </a:r>
            </a:p>
          </p:txBody>
        </p:sp>
        <p:pic>
          <p:nvPicPr>
            <p:cNvPr id="1607" name="Picture 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00113" y="5084763"/>
              <a:ext cx="1666875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08" name="AutoShape 1085"/>
            <p:cNvCxnSpPr>
              <a:cxnSpLocks noChangeShapeType="1"/>
              <a:endCxn id="1582" idx="2"/>
            </p:cNvCxnSpPr>
            <p:nvPr/>
          </p:nvCxnSpPr>
          <p:spPr bwMode="auto">
            <a:xfrm rot="5400000" flipH="1" flipV="1">
              <a:off x="3220244" y="2950369"/>
              <a:ext cx="647700" cy="362108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</p:spPr>
        </p:cxnSp>
        <p:pic>
          <p:nvPicPr>
            <p:cNvPr id="1609" name="Picture 103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780928"/>
              <a:ext cx="810082" cy="543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10" name="Rectangle 1"/>
            <p:cNvSpPr/>
            <p:nvPr/>
          </p:nvSpPr>
          <p:spPr>
            <a:xfrm>
              <a:off x="2771800" y="3284984"/>
              <a:ext cx="8851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1200" b="1" dirty="0">
                  <a:solidFill>
                    <a:srgbClr val="3333CC"/>
                  </a:solidFill>
                </a:rPr>
                <a:t>DG </a:t>
              </a:r>
              <a:r>
                <a:rPr lang="nl-NL" sz="1200" b="1" dirty="0" smtClean="0">
                  <a:solidFill>
                    <a:srgbClr val="3333CC"/>
                  </a:solidFill>
                </a:rPr>
                <a:t>ENER</a:t>
              </a:r>
              <a:endParaRPr lang="nl-NL" sz="1200" dirty="0"/>
            </a:p>
          </p:txBody>
        </p:sp>
        <p:cxnSp>
          <p:nvCxnSpPr>
            <p:cNvPr id="1611" name="Elbow Connector 3"/>
            <p:cNvCxnSpPr/>
            <p:nvPr/>
          </p:nvCxnSpPr>
          <p:spPr>
            <a:xfrm rot="10800000">
              <a:off x="2051722" y="2780930"/>
              <a:ext cx="288031" cy="288030"/>
            </a:xfrm>
            <a:prstGeom prst="bentConnector3">
              <a:avLst>
                <a:gd name="adj1" fmla="val 98101"/>
              </a:avLst>
            </a:prstGeom>
            <a:ln w="38100" cmpd="sng">
              <a:solidFill>
                <a:srgbClr val="3333CC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2" name="Elbow Connector 3"/>
            <p:cNvCxnSpPr/>
            <p:nvPr/>
          </p:nvCxnSpPr>
          <p:spPr>
            <a:xfrm rot="16200000" flipV="1">
              <a:off x="1565697" y="3017744"/>
              <a:ext cx="551291" cy="9239"/>
            </a:xfrm>
            <a:prstGeom prst="bentConnector3">
              <a:avLst>
                <a:gd name="adj1" fmla="val 50000"/>
              </a:avLst>
            </a:prstGeom>
            <a:ln w="38100" cmpd="sng">
              <a:solidFill>
                <a:srgbClr val="3333CC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23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More information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1484784"/>
            <a:ext cx="7391400" cy="4133850"/>
          </a:xfrm>
        </p:spPr>
        <p:txBody>
          <a:bodyPr/>
          <a:lstStyle/>
          <a:p>
            <a:pPr>
              <a:lnSpc>
                <a:spcPct val="100000"/>
              </a:lnSpc>
              <a:buFontTx/>
              <a:buNone/>
            </a:pPr>
            <a:r>
              <a:rPr lang="en-GB" sz="2400" dirty="0" smtClean="0"/>
              <a:t>CEN/TC </a:t>
            </a:r>
            <a:r>
              <a:rPr lang="en-GB" sz="2400" dirty="0"/>
              <a:t>351 secretariat</a:t>
            </a:r>
            <a:r>
              <a:rPr lang="en-GB" sz="2400" dirty="0" smtClean="0"/>
              <a:t>: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GB" sz="2400" dirty="0" smtClean="0"/>
              <a:t>NEN Construction</a:t>
            </a:r>
          </a:p>
          <a:p>
            <a:pPr>
              <a:lnSpc>
                <a:spcPct val="100000"/>
              </a:lnSpc>
              <a:buFontTx/>
              <a:buNone/>
              <a:tabLst>
                <a:tab pos="4398963" algn="l"/>
              </a:tabLst>
            </a:pPr>
            <a:r>
              <a:rPr lang="en-GB" sz="2400" b="1" dirty="0" smtClean="0"/>
              <a:t>Annemieke Venemans		</a:t>
            </a:r>
          </a:p>
          <a:p>
            <a:pPr>
              <a:lnSpc>
                <a:spcPct val="100000"/>
              </a:lnSpc>
              <a:buFontTx/>
              <a:buNone/>
              <a:tabLst>
                <a:tab pos="4398963" algn="l"/>
              </a:tabLst>
            </a:pPr>
            <a:r>
              <a:rPr lang="en-GB" sz="2400" dirty="0" smtClean="0"/>
              <a:t>+31 15 269 02 80</a:t>
            </a:r>
          </a:p>
          <a:p>
            <a:pPr>
              <a:lnSpc>
                <a:spcPct val="100000"/>
              </a:lnSpc>
              <a:buFontTx/>
              <a:buNone/>
              <a:tabLst>
                <a:tab pos="4398963" algn="l"/>
              </a:tabLst>
            </a:pPr>
            <a:r>
              <a:rPr lang="en-GB" sz="2400" dirty="0" err="1" smtClean="0"/>
              <a:t>annemieke.venemans@nen.nl</a:t>
            </a:r>
            <a:endParaRPr lang="en-GB" sz="2400" dirty="0"/>
          </a:p>
          <a:p>
            <a:pPr>
              <a:lnSpc>
                <a:spcPct val="100000"/>
              </a:lnSpc>
              <a:buFontTx/>
              <a:buNone/>
            </a:pPr>
            <a:endParaRPr lang="en-GB" sz="2400" b="1" dirty="0"/>
          </a:p>
          <a:p>
            <a:pPr>
              <a:lnSpc>
                <a:spcPct val="100000"/>
              </a:lnSpc>
              <a:buFontTx/>
              <a:buNone/>
            </a:pPr>
            <a:r>
              <a:rPr lang="en-GB" sz="2400" dirty="0" err="1" smtClean="0">
                <a:cs typeface="Arial" charset="0"/>
              </a:rPr>
              <a:t>www.centc351.org</a:t>
            </a:r>
            <a:endParaRPr lang="en-GB" sz="2400" dirty="0"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19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Content</a:t>
            </a:r>
            <a:endParaRPr lang="en-GB" sz="3600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5" y="1686272"/>
            <a:ext cx="7966393" cy="4191000"/>
          </a:xfrm>
        </p:spPr>
        <p:txBody>
          <a:bodyPr/>
          <a:lstStyle/>
          <a:p>
            <a:pPr marL="365125" indent="-365125">
              <a:lnSpc>
                <a:spcPct val="100000"/>
              </a:lnSpc>
              <a:buClr>
                <a:schemeClr val="accent2"/>
              </a:buClr>
            </a:pPr>
            <a:r>
              <a:rPr lang="en-GB" sz="2400" dirty="0" smtClean="0">
                <a:solidFill>
                  <a:srgbClr val="00638F"/>
                </a:solidFill>
              </a:rPr>
              <a:t>CEN/TC 351 organising the work</a:t>
            </a:r>
          </a:p>
          <a:p>
            <a:pPr marL="365125" indent="-365125">
              <a:lnSpc>
                <a:spcPct val="100000"/>
              </a:lnSpc>
              <a:buClr>
                <a:schemeClr val="accent2"/>
              </a:buClr>
            </a:pPr>
            <a:r>
              <a:rPr lang="en-GB" sz="2400" dirty="0" smtClean="0">
                <a:solidFill>
                  <a:srgbClr val="00638F"/>
                </a:solidFill>
              </a:rPr>
              <a:t>Funding</a:t>
            </a:r>
          </a:p>
          <a:p>
            <a:pPr marL="365125" indent="-365125">
              <a:lnSpc>
                <a:spcPct val="100000"/>
              </a:lnSpc>
              <a:buClr>
                <a:schemeClr val="accent2"/>
              </a:buClr>
            </a:pPr>
            <a:r>
              <a:rPr lang="en-GB" sz="2400" dirty="0" smtClean="0">
                <a:solidFill>
                  <a:srgbClr val="00638F"/>
                </a:solidFill>
              </a:rPr>
              <a:t>Work items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 smtClean="0">
                <a:solidFill>
                  <a:srgbClr val="00638F"/>
                </a:solidFill>
              </a:rPr>
              <a:t>Validation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 smtClean="0">
                <a:solidFill>
                  <a:srgbClr val="00638F"/>
                </a:solidFill>
              </a:rPr>
              <a:t>Timeframe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2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211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attention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388424" y="6597353"/>
            <a:ext cx="576189" cy="184448"/>
          </a:xfrm>
        </p:spPr>
        <p:txBody>
          <a:bodyPr/>
          <a:lstStyle/>
          <a:p>
            <a:fld id="{54E11539-BDDC-4C61-813B-27ABEF9AC78A}" type="slidenum">
              <a:rPr lang="nl-NL" smtClean="0"/>
              <a:pPr/>
              <a:t>20</a:t>
            </a:fld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 smtClean="0"/>
              <a:t>Question marks in the work programme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25" y="2132856"/>
            <a:ext cx="7391400" cy="3601194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EN Sampling?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Potential growth of micro-organisms?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Amendment or Revision of CEN/TR 15858 on WT/WFT?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21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31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Scope of CEN/TC 351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84784"/>
            <a:ext cx="7966393" cy="4191000"/>
          </a:xfrm>
        </p:spPr>
        <p:txBody>
          <a:bodyPr/>
          <a:lstStyle/>
          <a:p>
            <a:pPr marL="365125" indent="-365125">
              <a:lnSpc>
                <a:spcPct val="100000"/>
              </a:lnSpc>
              <a:buFontTx/>
              <a:buNone/>
            </a:pPr>
            <a:r>
              <a:rPr lang="en-GB" sz="2400" dirty="0"/>
              <a:t>Development of: </a:t>
            </a:r>
          </a:p>
          <a:p>
            <a:pPr marL="365125" indent="-365125">
              <a:lnSpc>
                <a:spcPct val="100000"/>
              </a:lnSpc>
              <a:buClr>
                <a:schemeClr val="accent2"/>
              </a:buClr>
            </a:pPr>
            <a:r>
              <a:rPr lang="en-GB" sz="2400" dirty="0">
                <a:solidFill>
                  <a:srgbClr val="FF0000"/>
                </a:solidFill>
              </a:rPr>
              <a:t>horizontal</a:t>
            </a:r>
            <a:r>
              <a:rPr lang="en-GB" sz="2400" dirty="0"/>
              <a:t> standardised assessment methods 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/>
              <a:t>for </a:t>
            </a:r>
            <a:r>
              <a:rPr lang="en-GB" sz="2400" dirty="0">
                <a:solidFill>
                  <a:srgbClr val="FF0000"/>
                </a:solidFill>
              </a:rPr>
              <a:t>harmonised</a:t>
            </a:r>
            <a:r>
              <a:rPr lang="en-GB" sz="2400" dirty="0"/>
              <a:t> approaches 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/>
              <a:t>relating to the </a:t>
            </a:r>
            <a:r>
              <a:rPr lang="en-GB" sz="2400" dirty="0" smtClean="0">
                <a:solidFill>
                  <a:srgbClr val="FF0000"/>
                </a:solidFill>
              </a:rPr>
              <a:t>release</a:t>
            </a:r>
            <a:r>
              <a:rPr lang="en-GB" sz="2400" dirty="0" smtClean="0"/>
              <a:t>* to soil and indoor air</a:t>
            </a:r>
            <a:endParaRPr lang="en-GB" sz="2400" dirty="0"/>
          </a:p>
          <a:p>
            <a:pPr marL="365125" indent="-365125">
              <a:lnSpc>
                <a:spcPct val="100000"/>
              </a:lnSpc>
            </a:pPr>
            <a:r>
              <a:rPr lang="en-GB" sz="2400" dirty="0"/>
              <a:t>of </a:t>
            </a:r>
            <a:r>
              <a:rPr lang="en-GB" sz="2400" dirty="0">
                <a:solidFill>
                  <a:srgbClr val="FF0000"/>
                </a:solidFill>
              </a:rPr>
              <a:t>regulated</a:t>
            </a:r>
            <a:r>
              <a:rPr lang="en-GB" sz="2400" dirty="0"/>
              <a:t> dangerous substances 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/>
              <a:t>under the </a:t>
            </a:r>
            <a:r>
              <a:rPr lang="en-GB" sz="2400" dirty="0" smtClean="0">
                <a:solidFill>
                  <a:srgbClr val="FF0000"/>
                </a:solidFill>
              </a:rPr>
              <a:t>CPD</a:t>
            </a:r>
            <a:r>
              <a:rPr lang="en-GB" sz="2400" dirty="0" smtClean="0"/>
              <a:t>* taking </a:t>
            </a:r>
            <a:r>
              <a:rPr lang="en-GB" sz="2400" dirty="0"/>
              <a:t>into account 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/>
              <a:t>the </a:t>
            </a:r>
            <a:r>
              <a:rPr lang="en-GB" sz="2400" dirty="0">
                <a:solidFill>
                  <a:srgbClr val="FF0000"/>
                </a:solidFill>
              </a:rPr>
              <a:t>intended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conditions of use</a:t>
            </a:r>
            <a:r>
              <a:rPr lang="en-GB" sz="2400" dirty="0"/>
              <a:t> of the </a:t>
            </a:r>
            <a:r>
              <a:rPr lang="en-GB" sz="2400" dirty="0" smtClean="0"/>
              <a:t>product</a:t>
            </a:r>
          </a:p>
          <a:p>
            <a:pPr marL="365125" indent="-365125">
              <a:lnSpc>
                <a:spcPct val="100000"/>
              </a:lnSpc>
            </a:pPr>
            <a:r>
              <a:rPr lang="en-GB" sz="2400" dirty="0" smtClean="0"/>
              <a:t>Mandate </a:t>
            </a:r>
            <a:r>
              <a:rPr lang="en-GB" sz="2400" dirty="0"/>
              <a:t>M/366 to </a:t>
            </a:r>
            <a:r>
              <a:rPr lang="en-GB" sz="2400" dirty="0" smtClean="0"/>
              <a:t>CEN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3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64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Relevance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84784"/>
            <a:ext cx="7992888" cy="4191000"/>
          </a:xfrm>
        </p:spPr>
        <p:txBody>
          <a:bodyPr/>
          <a:lstStyle/>
          <a:p>
            <a:pPr marL="357188" indent="-347663">
              <a:lnSpc>
                <a:spcPct val="100000"/>
              </a:lnSpc>
            </a:pPr>
            <a:r>
              <a:rPr lang="en-GB" sz="2400" b="1" dirty="0"/>
              <a:t>Products</a:t>
            </a:r>
            <a:r>
              <a:rPr lang="en-GB" sz="2400" dirty="0"/>
              <a:t> and product groups that are mandated under the CPD </a:t>
            </a:r>
            <a:r>
              <a:rPr lang="en-GB" sz="24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2400" dirty="0">
                <a:solidFill>
                  <a:srgbClr val="FF0000"/>
                </a:solidFill>
              </a:rPr>
              <a:t> CEN/TCs to adapt Annex </a:t>
            </a:r>
            <a:r>
              <a:rPr lang="en-GB" sz="2400" dirty="0" smtClean="0">
                <a:solidFill>
                  <a:srgbClr val="FF0000"/>
                </a:solidFill>
              </a:rPr>
              <a:t>ZA of </a:t>
            </a:r>
            <a:r>
              <a:rPr lang="en-GB" sz="2400" dirty="0" err="1" smtClean="0">
                <a:solidFill>
                  <a:srgbClr val="FF0000"/>
                </a:solidFill>
              </a:rPr>
              <a:t>hENs</a:t>
            </a:r>
            <a:endParaRPr lang="en-GB" sz="2400" dirty="0">
              <a:solidFill>
                <a:srgbClr val="FF0000"/>
              </a:solidFill>
            </a:endParaRPr>
          </a:p>
          <a:p>
            <a:pPr marL="357188" indent="-347663">
              <a:lnSpc>
                <a:spcPct val="100000"/>
              </a:lnSpc>
            </a:pPr>
            <a:r>
              <a:rPr lang="en-GB" sz="2400" b="1" dirty="0"/>
              <a:t>Producers</a:t>
            </a:r>
            <a:r>
              <a:rPr lang="en-GB" sz="2400" dirty="0"/>
              <a:t> that place products on the market in Member States with regulations regarding DS from or in construction products </a:t>
            </a:r>
            <a:r>
              <a:rPr lang="en-GB" sz="24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2400" dirty="0">
                <a:solidFill>
                  <a:srgbClr val="FF0000"/>
                </a:solidFill>
              </a:rPr>
              <a:t> to decide on intended use and to declare class or value</a:t>
            </a:r>
          </a:p>
          <a:p>
            <a:pPr marL="357188" indent="-347663">
              <a:lnSpc>
                <a:spcPct val="100000"/>
              </a:lnSpc>
            </a:pPr>
            <a:r>
              <a:rPr lang="en-GB" sz="2400" b="1" dirty="0"/>
              <a:t>National method</a:t>
            </a:r>
            <a:r>
              <a:rPr lang="en-GB" sz="2400" dirty="0"/>
              <a:t> for assessment of release of </a:t>
            </a:r>
            <a:r>
              <a:rPr lang="en-GB" sz="2400" dirty="0" smtClean="0"/>
              <a:t>DS </a:t>
            </a:r>
            <a:r>
              <a:rPr lang="en-GB" sz="24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to be replaced by </a:t>
            </a:r>
            <a:r>
              <a:rPr lang="en-GB" sz="2400" dirty="0" smtClean="0">
                <a:solidFill>
                  <a:srgbClr val="FF0000"/>
                </a:solidFill>
              </a:rPr>
              <a:t>the (horizontal</a:t>
            </a:r>
            <a:r>
              <a:rPr lang="en-GB" sz="2400" dirty="0">
                <a:solidFill>
                  <a:srgbClr val="FF0000"/>
                </a:solidFill>
              </a:rPr>
              <a:t>) harmonised European method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4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7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Substances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848872" cy="4623792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Commission’s database on regulated dangerous substances: </a:t>
            </a:r>
            <a:r>
              <a:rPr lang="en-GB" sz="2400" u="sng" dirty="0" smtClean="0"/>
              <a:t>http://</a:t>
            </a:r>
            <a:r>
              <a:rPr lang="en-GB" sz="2400" u="sng" dirty="0" err="1" smtClean="0"/>
              <a:t>ec.europa.eu</a:t>
            </a:r>
            <a:r>
              <a:rPr lang="en-GB" sz="2400" u="sng" dirty="0" smtClean="0"/>
              <a:t>/enterprise/construction/</a:t>
            </a:r>
            <a:r>
              <a:rPr lang="en-GB" sz="2400" u="sng" dirty="0" err="1" smtClean="0"/>
              <a:t>cpd</a:t>
            </a:r>
            <a:r>
              <a:rPr lang="en-GB" sz="2400" u="sng" dirty="0" smtClean="0"/>
              <a:t>-ds/</a:t>
            </a:r>
            <a:endParaRPr lang="en-GB" sz="2400" dirty="0" smtClean="0"/>
          </a:p>
          <a:p>
            <a:pPr marL="357188" indent="-357188">
              <a:lnSpc>
                <a:spcPct val="100000"/>
              </a:lnSpc>
            </a:pPr>
            <a:r>
              <a:rPr lang="en-GB" sz="2400" dirty="0"/>
              <a:t>Substances that are </a:t>
            </a:r>
            <a:r>
              <a:rPr lang="en-GB" sz="2400" dirty="0">
                <a:solidFill>
                  <a:srgbClr val="FF0000"/>
                </a:solidFill>
              </a:rPr>
              <a:t>now</a:t>
            </a:r>
            <a:r>
              <a:rPr lang="en-GB" sz="2400" dirty="0"/>
              <a:t> under </a:t>
            </a:r>
            <a:r>
              <a:rPr lang="en-GB" sz="2400" dirty="0">
                <a:solidFill>
                  <a:srgbClr val="FF0000"/>
                </a:solidFill>
              </a:rPr>
              <a:t>notified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national</a:t>
            </a:r>
            <a:r>
              <a:rPr lang="en-GB" sz="2400" dirty="0"/>
              <a:t> regulations or under </a:t>
            </a:r>
            <a:r>
              <a:rPr lang="en-GB" sz="2400" dirty="0">
                <a:solidFill>
                  <a:srgbClr val="FF0000"/>
                </a:solidFill>
              </a:rPr>
              <a:t>European</a:t>
            </a:r>
            <a:r>
              <a:rPr lang="en-GB" sz="2400" dirty="0"/>
              <a:t> regulations</a:t>
            </a:r>
            <a:endParaRPr lang="en-GB" sz="2400" dirty="0" smtClean="0"/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Review of existing product mandates to incorporate DS in harmonised standards now on-going in EGDS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5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5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dirty="0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Quality</a:t>
            </a:r>
            <a:endParaRPr lang="en-GB" sz="3600" dirty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848872" cy="462379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dirty="0" smtClean="0"/>
              <a:t>According to mandate M/366 and required by Member State representatives and construction product industry: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>
                <a:solidFill>
                  <a:srgbClr val="FF0000"/>
                </a:solidFill>
              </a:rPr>
              <a:t>Quality</a:t>
            </a:r>
            <a:r>
              <a:rPr lang="en-GB" sz="2400" dirty="0" smtClean="0"/>
              <a:t> of test methods needs to be assessed and known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Before publication as EN, </a:t>
            </a:r>
            <a:r>
              <a:rPr lang="en-GB" sz="2400" dirty="0" smtClean="0">
                <a:solidFill>
                  <a:srgbClr val="FF0000"/>
                </a:solidFill>
              </a:rPr>
              <a:t>validation</a:t>
            </a:r>
            <a:r>
              <a:rPr lang="en-GB" sz="2400" dirty="0" smtClean="0"/>
              <a:t> needs to be executed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Quality needs to meet regulatory requirements and FPC </a:t>
            </a:r>
            <a:r>
              <a:rPr lang="en-GB" sz="2400" dirty="0" smtClean="0">
                <a:solidFill>
                  <a:srgbClr val="FF0000"/>
                </a:solidFill>
              </a:rPr>
              <a:t>reproducibility/repeatability</a:t>
            </a:r>
          </a:p>
          <a:p>
            <a:pPr marL="357188" indent="-357188">
              <a:lnSpc>
                <a:spcPct val="100000"/>
              </a:lnSpc>
            </a:pP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6</a:t>
            </a:fld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45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Afbeelding 649" descr="Nieuwe NEN-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4977240"/>
            <a:ext cx="1217907" cy="612000"/>
          </a:xfrm>
          <a:prstGeom prst="rect">
            <a:avLst/>
          </a:prstGeom>
          <a:noFill/>
        </p:spPr>
      </p:pic>
      <p:sp>
        <p:nvSpPr>
          <p:cNvPr id="24578" name="Titel 1"/>
          <p:cNvSpPr>
            <a:spLocks noGrp="1"/>
          </p:cNvSpPr>
          <p:nvPr>
            <p:ph type="title"/>
          </p:nvPr>
        </p:nvSpPr>
        <p:spPr>
          <a:xfrm>
            <a:off x="720725" y="476672"/>
            <a:ext cx="7391400" cy="576064"/>
          </a:xfrm>
        </p:spPr>
        <p:txBody>
          <a:bodyPr/>
          <a:lstStyle/>
          <a:p>
            <a:r>
              <a:rPr lang="en-GB" sz="2000" dirty="0" smtClean="0"/>
              <a:t> </a:t>
            </a:r>
            <a:r>
              <a:rPr lang="en-GB" sz="3600" dirty="0" smtClean="0"/>
              <a:t>Structure of CEN/TC 351</a:t>
            </a:r>
          </a:p>
        </p:txBody>
      </p:sp>
      <p:grpSp>
        <p:nvGrpSpPr>
          <p:cNvPr id="24580" name="Groep 30"/>
          <p:cNvGrpSpPr>
            <a:grpSpLocks/>
          </p:cNvGrpSpPr>
          <p:nvPr/>
        </p:nvGrpSpPr>
        <p:grpSpPr bwMode="auto">
          <a:xfrm>
            <a:off x="3132138" y="1606798"/>
            <a:ext cx="2519362" cy="1527175"/>
            <a:chOff x="2451532" y="1052736"/>
            <a:chExt cx="2519410" cy="1527348"/>
          </a:xfrm>
        </p:grpSpPr>
        <p:pic>
          <p:nvPicPr>
            <p:cNvPr id="2460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1052736"/>
              <a:ext cx="1330325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10" name="Rectangle 4"/>
            <p:cNvSpPr>
              <a:spLocks noChangeArrowheads="1"/>
            </p:cNvSpPr>
            <p:nvPr/>
          </p:nvSpPr>
          <p:spPr bwMode="auto">
            <a:xfrm>
              <a:off x="2451532" y="2276872"/>
              <a:ext cx="251941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CEN/TC 351 plenary</a:t>
              </a:r>
            </a:p>
          </p:txBody>
        </p:sp>
      </p:grpSp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861048"/>
            <a:ext cx="7762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63" y="4034086"/>
            <a:ext cx="7762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4208711"/>
            <a:ext cx="7747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3" y="4381748"/>
            <a:ext cx="776287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Text Box 18"/>
          <p:cNvSpPr txBox="1">
            <a:spLocks noChangeArrowheads="1"/>
          </p:cNvSpPr>
          <p:nvPr/>
        </p:nvSpPr>
        <p:spPr bwMode="auto">
          <a:xfrm>
            <a:off x="7020620" y="5301357"/>
            <a:ext cx="2087884" cy="71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accent2"/>
                </a:solidFill>
              </a:rPr>
              <a:t>4 TGs</a:t>
            </a:r>
            <a:r>
              <a:rPr lang="en-US" sz="1600" b="1" dirty="0">
                <a:solidFill>
                  <a:schemeClr val="accent2"/>
                </a:solidFill>
              </a:rPr>
              <a:t>: Barriers to trade, Horizontal testing, WT/WFT, </a:t>
            </a:r>
            <a:r>
              <a:rPr lang="en-US" sz="1600" b="1" dirty="0" smtClean="0">
                <a:solidFill>
                  <a:schemeClr val="accent2"/>
                </a:solidFill>
              </a:rPr>
              <a:t>Evaluation </a:t>
            </a:r>
            <a:r>
              <a:rPr lang="en-US" sz="1600" b="1" dirty="0">
                <a:solidFill>
                  <a:schemeClr val="accent2"/>
                </a:solidFill>
              </a:rPr>
              <a:t>of conformity</a:t>
            </a:r>
          </a:p>
        </p:txBody>
      </p:sp>
      <p:grpSp>
        <p:nvGrpSpPr>
          <p:cNvPr id="24587" name="Groep 31"/>
          <p:cNvGrpSpPr>
            <a:grpSpLocks/>
          </p:cNvGrpSpPr>
          <p:nvPr/>
        </p:nvGrpSpPr>
        <p:grpSpPr bwMode="auto">
          <a:xfrm>
            <a:off x="0" y="3563492"/>
            <a:ext cx="2339975" cy="1087936"/>
            <a:chOff x="-508" y="3046810"/>
            <a:chExt cx="2341096" cy="1087776"/>
          </a:xfrm>
        </p:grpSpPr>
        <p:pic>
          <p:nvPicPr>
            <p:cNvPr id="2460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481" y="3046810"/>
              <a:ext cx="776287" cy="70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7" name="Text Box 9"/>
            <p:cNvSpPr txBox="1">
              <a:spLocks noChangeArrowheads="1"/>
            </p:cNvSpPr>
            <p:nvPr/>
          </p:nvSpPr>
          <p:spPr bwMode="auto">
            <a:xfrm>
              <a:off x="-508" y="3776308"/>
              <a:ext cx="2341096" cy="35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endParaRPr lang="en-GB" sz="36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4588" name="Groep 32"/>
          <p:cNvGrpSpPr>
            <a:grpSpLocks/>
          </p:cNvGrpSpPr>
          <p:nvPr/>
        </p:nvGrpSpPr>
        <p:grpSpPr bwMode="auto">
          <a:xfrm>
            <a:off x="467544" y="3851523"/>
            <a:ext cx="2818927" cy="1774825"/>
            <a:chOff x="288689" y="3046810"/>
            <a:chExt cx="2819512" cy="1773981"/>
          </a:xfrm>
        </p:grpSpPr>
        <p:pic>
          <p:nvPicPr>
            <p:cNvPr id="24603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0326" y="3046810"/>
              <a:ext cx="777875" cy="70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4" name="Text Box 8"/>
            <p:cNvSpPr txBox="1">
              <a:spLocks noChangeArrowheads="1"/>
            </p:cNvSpPr>
            <p:nvPr/>
          </p:nvSpPr>
          <p:spPr bwMode="auto">
            <a:xfrm>
              <a:off x="288689" y="3776068"/>
              <a:ext cx="144016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en-US" sz="1600" b="1" dirty="0">
                  <a:solidFill>
                    <a:schemeClr val="accent2"/>
                  </a:solidFill>
                </a:rPr>
                <a:t>WG 2 Emissions into Indoor Air</a:t>
              </a:r>
            </a:p>
          </p:txBody>
        </p:sp>
        <p:pic>
          <p:nvPicPr>
            <p:cNvPr id="24605" name="Picture 20" descr="afno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997" b="26997"/>
            <a:stretch>
              <a:fillRect/>
            </a:stretch>
          </p:blipFill>
          <p:spPr bwMode="auto">
            <a:xfrm>
              <a:off x="322038" y="4208016"/>
              <a:ext cx="1335087" cy="61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9" name="Groep 34"/>
          <p:cNvGrpSpPr>
            <a:grpSpLocks/>
          </p:cNvGrpSpPr>
          <p:nvPr/>
        </p:nvGrpSpPr>
        <p:grpSpPr bwMode="auto">
          <a:xfrm>
            <a:off x="2267471" y="3851523"/>
            <a:ext cx="2533609" cy="1161658"/>
            <a:chOff x="2157397" y="3046810"/>
            <a:chExt cx="2534559" cy="1161640"/>
          </a:xfrm>
        </p:grpSpPr>
        <p:pic>
          <p:nvPicPr>
            <p:cNvPr id="24600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981" y="3046810"/>
              <a:ext cx="815975" cy="73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1" name="Text Box 8"/>
            <p:cNvSpPr txBox="1">
              <a:spLocks noChangeArrowheads="1"/>
            </p:cNvSpPr>
            <p:nvPr/>
          </p:nvSpPr>
          <p:spPr bwMode="auto">
            <a:xfrm>
              <a:off x="2157397" y="3848410"/>
              <a:ext cx="1368938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en-US" sz="1600" b="1" dirty="0">
                  <a:solidFill>
                    <a:schemeClr val="accent2"/>
                  </a:solidFill>
                </a:rPr>
                <a:t>WG 3 Radiation</a:t>
              </a:r>
            </a:p>
          </p:txBody>
        </p:sp>
      </p:grpSp>
      <p:grpSp>
        <p:nvGrpSpPr>
          <p:cNvPr id="24590" name="Groep 37"/>
          <p:cNvGrpSpPr>
            <a:grpSpLocks/>
          </p:cNvGrpSpPr>
          <p:nvPr/>
        </p:nvGrpSpPr>
        <p:grpSpPr bwMode="auto">
          <a:xfrm>
            <a:off x="3971174" y="3851524"/>
            <a:ext cx="2544743" cy="1774827"/>
            <a:chOff x="4043731" y="3046810"/>
            <a:chExt cx="2544390" cy="1774919"/>
          </a:xfrm>
        </p:grpSpPr>
        <p:pic>
          <p:nvPicPr>
            <p:cNvPr id="24597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48" y="3046810"/>
              <a:ext cx="815975" cy="73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8" name="Text Box 8"/>
            <p:cNvSpPr txBox="1">
              <a:spLocks noChangeArrowheads="1"/>
            </p:cNvSpPr>
            <p:nvPr/>
          </p:nvSpPr>
          <p:spPr bwMode="auto">
            <a:xfrm>
              <a:off x="5148459" y="3848465"/>
              <a:ext cx="1439662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en-US" sz="1600" b="1" dirty="0">
                  <a:solidFill>
                    <a:schemeClr val="accent2"/>
                  </a:solidFill>
                </a:rPr>
                <a:t>WG 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5 Content and </a:t>
              </a:r>
              <a:r>
                <a:rPr lang="en-US" sz="1600" b="1" dirty="0" err="1" smtClean="0">
                  <a:solidFill>
                    <a:schemeClr val="accent2"/>
                  </a:solidFill>
                </a:rPr>
                <a:t>eluate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 analysis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pic>
          <p:nvPicPr>
            <p:cNvPr id="24599" name="Picture 19" descr="din_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46"/>
            <a:stretch>
              <a:fillRect/>
            </a:stretch>
          </p:blipFill>
          <p:spPr bwMode="auto">
            <a:xfrm>
              <a:off x="4043731" y="4293097"/>
              <a:ext cx="816736" cy="52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60" y="2492896"/>
            <a:ext cx="775915" cy="70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184482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WG 1 Release into soil, ground water and surface water</a:t>
            </a:r>
            <a:endParaRPr lang="nl-NL" sz="1200" b="1" dirty="0"/>
          </a:p>
        </p:txBody>
      </p:sp>
      <p:pic>
        <p:nvPicPr>
          <p:cNvPr id="45" name="Picture 19" descr="din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6"/>
          <a:stretch>
            <a:fillRect/>
          </a:stretch>
        </p:blipFill>
        <p:spPr bwMode="auto">
          <a:xfrm>
            <a:off x="769385" y="1268760"/>
            <a:ext cx="77827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707904" y="4653136"/>
            <a:ext cx="1439862" cy="36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WG 4 Terminology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52" name="Afbeelding 649" descr="Nieuwe NEN-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5013176"/>
            <a:ext cx="1217907" cy="612000"/>
          </a:xfrm>
          <a:prstGeom prst="rect">
            <a:avLst/>
          </a:prstGeom>
          <a:noFill/>
        </p:spPr>
      </p:pic>
      <p:cxnSp>
        <p:nvCxnSpPr>
          <p:cNvPr id="14" name="Elbow Connector 13"/>
          <p:cNvCxnSpPr/>
          <p:nvPr/>
        </p:nvCxnSpPr>
        <p:spPr>
          <a:xfrm>
            <a:off x="1212418" y="3429000"/>
            <a:ext cx="6023878" cy="432048"/>
          </a:xfrm>
          <a:prstGeom prst="bentConnector2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4" idx="2"/>
          </p:cNvCxnSpPr>
          <p:nvPr/>
        </p:nvCxnSpPr>
        <p:spPr>
          <a:xfrm flipH="1">
            <a:off x="1187564" y="3196262"/>
            <a:ext cx="2254" cy="655262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24610" idx="2"/>
            <a:endCxn id="24600" idx="0"/>
          </p:cNvCxnSpPr>
          <p:nvPr/>
        </p:nvCxnSpPr>
        <p:spPr>
          <a:xfrm>
            <a:off x="4391819" y="3133973"/>
            <a:ext cx="1427" cy="71755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4603" idx="0"/>
          </p:cNvCxnSpPr>
          <p:nvPr/>
        </p:nvCxnSpPr>
        <p:spPr>
          <a:xfrm>
            <a:off x="2897614" y="3429000"/>
            <a:ext cx="0" cy="42252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724128" y="3429000"/>
            <a:ext cx="0" cy="42252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Date Placeholder 3"/>
          <p:cNvSpPr txBox="1">
            <a:spLocks/>
          </p:cNvSpPr>
          <p:nvPr/>
        </p:nvSpPr>
        <p:spPr bwMode="auto">
          <a:xfrm>
            <a:off x="720725" y="6629400"/>
            <a:ext cx="6248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smtClean="0">
                <a:ln>
                  <a:noFill/>
                </a:ln>
                <a:solidFill>
                  <a:srgbClr val="00638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18 September 2012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0638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0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839200" y="6619875"/>
            <a:ext cx="125413" cy="161925"/>
          </a:xfrm>
        </p:spPr>
        <p:txBody>
          <a:bodyPr/>
          <a:lstStyle/>
          <a:p>
            <a:fld id="{9FEFE47D-B579-429E-AF68-ACF721D4F58F}" type="slidenum">
              <a:rPr lang="nl-NL" smtClean="0"/>
              <a:pPr/>
              <a:t>7</a:t>
            </a:fld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5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 smtClean="0"/>
              <a:t>Funding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24" y="1556792"/>
            <a:ext cx="7955731" cy="3601194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Development of horizontal test methods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Drafting </a:t>
            </a:r>
            <a:r>
              <a:rPr lang="en-GB" sz="2400" dirty="0"/>
              <a:t>of TRs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Secretariats of plenary, WGs, TGs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Robustness validation</a:t>
            </a:r>
          </a:p>
          <a:p>
            <a:pPr marL="357188" indent="-357188">
              <a:lnSpc>
                <a:spcPct val="100000"/>
              </a:lnSpc>
            </a:pPr>
            <a:r>
              <a:rPr lang="en-GB" sz="2400" dirty="0" smtClean="0"/>
              <a:t>Workshops and presentations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 smtClean="0"/>
              <a:t>All funded by EC ENTR and EFTA (5 %)</a:t>
            </a:r>
          </a:p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400" dirty="0" smtClean="0"/>
              <a:t>Overall spending until now about € 4 million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 smtClean="0"/>
              <a:t>Contributions in kind by experts in WGs and TGs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8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72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Horizontal test methods (1)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5" y="1455390"/>
            <a:ext cx="8280921" cy="4133850"/>
          </a:xfrm>
        </p:spPr>
        <p:txBody>
          <a:bodyPr/>
          <a:lstStyle/>
          <a:p>
            <a:pPr marL="347663" indent="-327025">
              <a:lnSpc>
                <a:spcPct val="100000"/>
              </a:lnSpc>
              <a:spcBef>
                <a:spcPts val="600"/>
              </a:spcBef>
            </a:pPr>
            <a:r>
              <a:rPr lang="en-GB" sz="2400" dirty="0" smtClean="0"/>
              <a:t>WG 1 Leaching to soil, ground and surface water: </a:t>
            </a:r>
            <a:r>
              <a:rPr lang="en-GB" sz="2400" dirty="0" smtClean="0">
                <a:solidFill>
                  <a:srgbClr val="FF0000"/>
                </a:solidFill>
              </a:rPr>
              <a:t>draft TSs available; based on CEN/TC 292 methods</a:t>
            </a:r>
          </a:p>
          <a:p>
            <a:pPr marL="574675" lvl="1" indent="-327025"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Dynamic surface leaching test (monoliths, surfaces)</a:t>
            </a:r>
          </a:p>
          <a:p>
            <a:pPr marL="574675" lvl="1" indent="-327025"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Up-flow percolation test (granulates)</a:t>
            </a:r>
          </a:p>
          <a:p>
            <a:pPr marL="338138" indent="-338138">
              <a:lnSpc>
                <a:spcPct val="100000"/>
              </a:lnSpc>
              <a:spcBef>
                <a:spcPts val="600"/>
              </a:spcBef>
            </a:pPr>
            <a:r>
              <a:rPr lang="en-GB" sz="2400" dirty="0" smtClean="0"/>
              <a:t>WG 2 Emission into indoor air: </a:t>
            </a:r>
            <a:r>
              <a:rPr lang="en-GB" sz="2400" dirty="0" smtClean="0">
                <a:solidFill>
                  <a:srgbClr val="FF0000"/>
                </a:solidFill>
              </a:rPr>
              <a:t>draft TS available, based on ISO 16000-9</a:t>
            </a:r>
          </a:p>
          <a:p>
            <a:pPr marL="565150" lvl="1" indent="-338138"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Test chamber for measuring emissions of VOC’s (SVOC’s, VVOC’s)</a:t>
            </a:r>
          </a:p>
          <a:p>
            <a:pPr marL="360363" indent="-360363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2400" dirty="0" smtClean="0"/>
              <a:t>Methods shall allow the use of </a:t>
            </a:r>
            <a:r>
              <a:rPr lang="en-US" sz="2400" dirty="0" smtClean="0">
                <a:solidFill>
                  <a:srgbClr val="FF0000"/>
                </a:solidFill>
              </a:rPr>
              <a:t>historic data </a:t>
            </a:r>
            <a:r>
              <a:rPr lang="en-US" sz="2400" dirty="0" smtClean="0"/>
              <a:t>(correlation with existing methods)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b="1" dirty="0" smtClean="0"/>
              <a:t>18 September 2012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FE47D-B579-429E-AF68-ACF721D4F58F}" type="slidenum">
              <a:rPr lang="nl-NL" smtClean="0"/>
              <a:pPr/>
              <a:t>9</a:t>
            </a:fld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71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N_Corporate_basic">
  <a:themeElements>
    <a:clrScheme name="NE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0D2EC"/>
      </a:accent1>
      <a:accent2>
        <a:srgbClr val="006390"/>
      </a:accent2>
      <a:accent3>
        <a:srgbClr val="FFFFFF"/>
      </a:accent3>
      <a:accent4>
        <a:srgbClr val="000000"/>
      </a:accent4>
      <a:accent5>
        <a:srgbClr val="B0D2EC"/>
      </a:accent5>
      <a:accent6>
        <a:srgbClr val="006390"/>
      </a:accent6>
      <a:hlink>
        <a:srgbClr val="00ACFF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NEN_Corporate_basic.thmx</Template>
  <TotalTime>4230</TotalTime>
  <Words>1010</Words>
  <Application>Microsoft Office PowerPoint</Application>
  <PresentationFormat>On-screen Show (4:3)</PresentationFormat>
  <Paragraphs>258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NEN_Corporate_basic</vt:lpstr>
      <vt:lpstr>CEN/TC 351 Construction Products: Assessment of Release of Dangerous Substances</vt:lpstr>
      <vt:lpstr>Content</vt:lpstr>
      <vt:lpstr>Scope of CEN/TC 351</vt:lpstr>
      <vt:lpstr>Relevance</vt:lpstr>
      <vt:lpstr>Substances</vt:lpstr>
      <vt:lpstr>Quality</vt:lpstr>
      <vt:lpstr> Structure of CEN/TC 351</vt:lpstr>
      <vt:lpstr>Funding</vt:lpstr>
      <vt:lpstr>Horizontal test methods (1)</vt:lpstr>
      <vt:lpstr>Horizontal test methods (2)</vt:lpstr>
      <vt:lpstr>Technical Reports</vt:lpstr>
      <vt:lpstr>Supporting documents</vt:lpstr>
      <vt:lpstr>Validated methods</vt:lpstr>
      <vt:lpstr>Validation</vt:lpstr>
      <vt:lpstr>Execution Validation step 2</vt:lpstr>
      <vt:lpstr>Timeframe (indicative)</vt:lpstr>
      <vt:lpstr>European standardisation</vt:lpstr>
      <vt:lpstr>PowerPoint Presentation</vt:lpstr>
      <vt:lpstr>More information</vt:lpstr>
      <vt:lpstr>Thank you for your attention</vt:lpstr>
      <vt:lpstr>Question marks in the work programme</vt:lpstr>
    </vt:vector>
  </TitlesOfParts>
  <Company>Nicole Stolk Grafisch Ontwerpster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Stolk</dc:creator>
  <cp:lastModifiedBy>katsage</cp:lastModifiedBy>
  <cp:revision>87</cp:revision>
  <cp:lastPrinted>2012-06-24T17:55:40Z</cp:lastPrinted>
  <dcterms:created xsi:type="dcterms:W3CDTF">2009-10-28T10:00:51Z</dcterms:created>
  <dcterms:modified xsi:type="dcterms:W3CDTF">2012-09-19T09:40:46Z</dcterms:modified>
</cp:coreProperties>
</file>