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1" r:id="rId6"/>
    <p:sldMasterId id="2147483684" r:id="rId7"/>
  </p:sldMasterIdLst>
  <p:notesMasterIdLst>
    <p:notesMasterId r:id="rId64"/>
  </p:notesMasterIdLst>
  <p:sldIdLst>
    <p:sldId id="277" r:id="rId8"/>
    <p:sldId id="278" r:id="rId9"/>
    <p:sldId id="280" r:id="rId10"/>
    <p:sldId id="285" r:id="rId11"/>
    <p:sldId id="273" r:id="rId12"/>
    <p:sldId id="283" r:id="rId13"/>
    <p:sldId id="683" r:id="rId14"/>
    <p:sldId id="682" r:id="rId15"/>
    <p:sldId id="681" r:id="rId16"/>
    <p:sldId id="680" r:id="rId17"/>
    <p:sldId id="679" r:id="rId18"/>
    <p:sldId id="678" r:id="rId19"/>
    <p:sldId id="677" r:id="rId20"/>
    <p:sldId id="676" r:id="rId21"/>
    <p:sldId id="675" r:id="rId22"/>
    <p:sldId id="674" r:id="rId23"/>
    <p:sldId id="673" r:id="rId24"/>
    <p:sldId id="672" r:id="rId25"/>
    <p:sldId id="700" r:id="rId26"/>
    <p:sldId id="669" r:id="rId27"/>
    <p:sldId id="668" r:id="rId28"/>
    <p:sldId id="660" r:id="rId29"/>
    <p:sldId id="702" r:id="rId30"/>
    <p:sldId id="704" r:id="rId31"/>
    <p:sldId id="659" r:id="rId32"/>
    <p:sldId id="658" r:id="rId33"/>
    <p:sldId id="657" r:id="rId34"/>
    <p:sldId id="656" r:id="rId35"/>
    <p:sldId id="654" r:id="rId36"/>
    <p:sldId id="655" r:id="rId37"/>
    <p:sldId id="653" r:id="rId38"/>
    <p:sldId id="331" r:id="rId39"/>
    <p:sldId id="454" r:id="rId40"/>
    <p:sldId id="455" r:id="rId41"/>
    <p:sldId id="456" r:id="rId42"/>
    <p:sldId id="457" r:id="rId43"/>
    <p:sldId id="398" r:id="rId44"/>
    <p:sldId id="458" r:id="rId45"/>
    <p:sldId id="459" r:id="rId46"/>
    <p:sldId id="316" r:id="rId47"/>
    <p:sldId id="268" r:id="rId48"/>
    <p:sldId id="318" r:id="rId49"/>
    <p:sldId id="320" r:id="rId50"/>
    <p:sldId id="334" r:id="rId51"/>
    <p:sldId id="317" r:id="rId52"/>
    <p:sldId id="321" r:id="rId53"/>
    <p:sldId id="335" r:id="rId54"/>
    <p:sldId id="323" r:id="rId55"/>
    <p:sldId id="271" r:id="rId56"/>
    <p:sldId id="319" r:id="rId57"/>
    <p:sldId id="336" r:id="rId58"/>
    <p:sldId id="325" r:id="rId59"/>
    <p:sldId id="324" r:id="rId60"/>
    <p:sldId id="330" r:id="rId61"/>
    <p:sldId id="326" r:id="rId62"/>
    <p:sldId id="327"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F53D300-B97E-1397-EF1C-39FB12928959}" name="ROYO PLA Isabel (CINEA)" initials="RPI(" userId="S::Isabel.ROYO-PLA@ec.europa.eu::cdeac77b-af00-4ad0-af14-96a7ea6fe120" providerId="AD"/>
  <p188:author id="{D84EC459-9E22-F05D-8407-8749A429B2BA}" name="NARANJO MEDEROS Daniel Francisco (CINEA-EXT)" initials="NMDF(E" userId="S::Daniel-Francisco.NARANJO-MEDEROS@ext.ec.europa.eu::4f0b0e2b-1a38-4d64-8a8a-c7261ce66e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OUVET Mathilde (CINEA)" initials="LM(" lastIdx="3" clrIdx="0">
    <p:extLst>
      <p:ext uri="{19B8F6BF-5375-455C-9EA6-DF929625EA0E}">
        <p15:presenceInfo xmlns:p15="http://schemas.microsoft.com/office/powerpoint/2012/main" userId="S-1-5-21-1606980848-2025429265-839522115-77298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72033" autoAdjust="0"/>
  </p:normalViewPr>
  <p:slideViewPr>
    <p:cSldViewPr snapToGrid="0">
      <p:cViewPr varScale="1">
        <p:scale>
          <a:sx n="48" d="100"/>
          <a:sy n="48" d="100"/>
        </p:scale>
        <p:origin x="136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theme" Target="theme/theme1.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presProps" Target="presProps.xml"/><Relationship Id="rId5" Type="http://schemas.openxmlformats.org/officeDocument/2006/relationships/slideMaster" Target="slideMasters/slideMaster1.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viewProps" Target="viewProp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oleObject" Target="file:///C:\Users\kasvaai\AppData\Local\Microsoft\Windows\INetCache\Content.Outlook\R20LLU97\Copy%20of%20Chart%20CEF%20envelope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extLst>
              <c:ext xmlns:c16="http://schemas.microsoft.com/office/drawing/2014/chart" uri="{C3380CC4-5D6E-409C-BE32-E72D297353CC}">
                <c16:uniqueId val="{00000001-6094-4113-B2FA-3E004B2BF55B}"/>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6094-4113-B2FA-3E004B2BF55B}"/>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6094-4113-B2FA-3E004B2BF55B}"/>
              </c:ext>
            </c:extLst>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Sheet1!$F$3:$F$5</c:f>
              <c:strCache>
                <c:ptCount val="3"/>
                <c:pt idx="0">
                  <c:v>General envelope </c:v>
                </c:pt>
                <c:pt idx="1">
                  <c:v>Cohesion envelope</c:v>
                </c:pt>
                <c:pt idx="2">
                  <c:v>MilMob envelope </c:v>
                </c:pt>
              </c:strCache>
            </c:strRef>
          </c:cat>
          <c:val>
            <c:numRef>
              <c:f>Sheet1!$E$3:$E$5</c:f>
              <c:numCache>
                <c:formatCode>General</c:formatCode>
                <c:ptCount val="3"/>
                <c:pt idx="0">
                  <c:v>12.8</c:v>
                </c:pt>
                <c:pt idx="1">
                  <c:v>11.3</c:v>
                </c:pt>
                <c:pt idx="2">
                  <c:v>1.7</c:v>
                </c:pt>
              </c:numCache>
            </c:numRef>
          </c:val>
          <c:extLst>
            <c:ext xmlns:c16="http://schemas.microsoft.com/office/drawing/2014/chart" uri="{C3380CC4-5D6E-409C-BE32-E72D297353CC}">
              <c16:uniqueId val="{00000006-6094-4113-B2FA-3E004B2BF55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4A238D-9E39-49E3-83D2-C680E153C215}" type="datetimeFigureOut">
              <a:rPr lang="en-IE" smtClean="0"/>
              <a:t>23/10/2023</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F52863-2C4C-4AAC-81B0-899FAA97A24F}" type="slidenum">
              <a:rPr lang="en-IE" smtClean="0"/>
              <a:t>‹#›</a:t>
            </a:fld>
            <a:endParaRPr lang="en-IE"/>
          </a:p>
        </p:txBody>
      </p:sp>
    </p:spTree>
    <p:extLst>
      <p:ext uri="{BB962C8B-B14F-4D97-AF65-F5344CB8AC3E}">
        <p14:creationId xmlns:p14="http://schemas.microsoft.com/office/powerpoint/2010/main" val="2449122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a:t>Agenda to </a:t>
            </a:r>
            <a:r>
              <a:rPr lang="fr-BE" dirty="0" err="1"/>
              <a:t>be</a:t>
            </a:r>
            <a:r>
              <a:rPr lang="fr-BE" dirty="0"/>
              <a:t> </a:t>
            </a:r>
            <a:r>
              <a:rPr lang="fr-BE" dirty="0" err="1"/>
              <a:t>presented</a:t>
            </a:r>
            <a:r>
              <a:rPr lang="fr-BE" dirty="0"/>
              <a:t> by Morten Jensen</a:t>
            </a:r>
          </a:p>
          <a:p>
            <a:endParaRPr lang="fr-BE" dirty="0"/>
          </a:p>
          <a:p>
            <a:endParaRPr lang="fr-BE" dirty="0"/>
          </a:p>
        </p:txBody>
      </p:sp>
      <p:sp>
        <p:nvSpPr>
          <p:cNvPr id="4" name="Slide Number Placeholder 3"/>
          <p:cNvSpPr>
            <a:spLocks noGrp="1"/>
          </p:cNvSpPr>
          <p:nvPr>
            <p:ph type="sldNum" sz="quarter" idx="10"/>
          </p:nvPr>
        </p:nvSpPr>
        <p:spPr/>
        <p:txBody>
          <a:bodyPr/>
          <a:lstStyle/>
          <a:p>
            <a:fld id="{672E485F-3E2F-454D-B896-FEB841CC1D77}" type="slidenum">
              <a:rPr lang="en-US" smtClean="0"/>
              <a:t>1</a:t>
            </a:fld>
            <a:endParaRPr lang="en-US"/>
          </a:p>
        </p:txBody>
      </p:sp>
    </p:spTree>
    <p:extLst>
      <p:ext uri="{BB962C8B-B14F-4D97-AF65-F5344CB8AC3E}">
        <p14:creationId xmlns:p14="http://schemas.microsoft.com/office/powerpoint/2010/main" val="1459945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672E485F-3E2F-454D-B896-FEB841CC1D77}" type="slidenum">
              <a:rPr lang="en-US" smtClean="0"/>
              <a:t>15</a:t>
            </a:fld>
            <a:endParaRPr lang="en-US"/>
          </a:p>
        </p:txBody>
      </p:sp>
    </p:spTree>
    <p:extLst>
      <p:ext uri="{BB962C8B-B14F-4D97-AF65-F5344CB8AC3E}">
        <p14:creationId xmlns:p14="http://schemas.microsoft.com/office/powerpoint/2010/main" val="360459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0"/>
              </a:spcAft>
              <a:buFont typeface="Symbol" panose="05050102010706020507" pitchFamily="18" charset="2"/>
              <a:buChar char=""/>
            </a:pPr>
            <a:r>
              <a:rPr lang="en-GB" sz="1200">
                <a:effectLst/>
                <a:latin typeface="Calibri" panose="020F0502020204030204" pitchFamily="34" charset="0"/>
                <a:ea typeface="Calibri" panose="020F0502020204030204" pitchFamily="34" charset="0"/>
              </a:rPr>
              <a:t>Support will not be given to:</a:t>
            </a:r>
          </a:p>
          <a:p>
            <a:pPr marL="742950" lvl="1" indent="-285750">
              <a:spcAft>
                <a:spcPts val="0"/>
              </a:spcAft>
              <a:buFont typeface="Courier New" panose="02070309020205020404" pitchFamily="49" charset="0"/>
              <a:buChar char="o"/>
            </a:pPr>
            <a:r>
              <a:rPr lang="en-GB" sz="1200">
                <a:effectLst/>
                <a:latin typeface="Calibri" panose="020F0502020204030204" pitchFamily="34" charset="0"/>
                <a:ea typeface="Calibri" panose="020F0502020204030204" pitchFamily="34" charset="0"/>
              </a:rPr>
              <a:t>railway stations, except for railway infrastructure components. Please refer to the relevant FAQ. If the project includes such components, they shall be presented as a separate work package. </a:t>
            </a:r>
          </a:p>
          <a:p>
            <a:pPr marL="742950" lvl="1" indent="-285750">
              <a:spcAft>
                <a:spcPts val="0"/>
              </a:spcAft>
              <a:buFont typeface="Courier New" panose="02070309020205020404" pitchFamily="49" charset="0"/>
              <a:buChar char="o"/>
            </a:pPr>
            <a:r>
              <a:rPr lang="en-GB" sz="1200">
                <a:effectLst/>
                <a:latin typeface="Calibri" panose="020F0502020204030204" pitchFamily="34" charset="0"/>
                <a:ea typeface="Calibri" panose="020F0502020204030204" pitchFamily="34" charset="0"/>
              </a:rPr>
              <a:t>activities related to the Class B systems. </a:t>
            </a:r>
          </a:p>
          <a:p>
            <a:pPr marL="742950" lvl="1" indent="-285750">
              <a:spcAft>
                <a:spcPts val="0"/>
              </a:spcAft>
              <a:buFont typeface="Courier New" panose="02070309020205020404" pitchFamily="49" charset="0"/>
              <a:buChar char="o"/>
            </a:pPr>
            <a:r>
              <a:rPr lang="en-GB" sz="1200">
                <a:effectLst/>
                <a:latin typeface="Calibri" panose="020F0502020204030204" pitchFamily="34" charset="0"/>
                <a:ea typeface="Calibri" panose="020F0502020204030204" pitchFamily="34" charset="0"/>
              </a:rPr>
              <a:t>actions covering rolling stock. </a:t>
            </a:r>
          </a:p>
          <a:p>
            <a:pPr marL="342900" lvl="0" indent="-342900">
              <a:spcAft>
                <a:spcPts val="0"/>
              </a:spcAft>
              <a:buFont typeface="Symbol" panose="05050102010706020507" pitchFamily="18" charset="2"/>
              <a:buChar char=""/>
            </a:pPr>
            <a:r>
              <a:rPr lang="en-GB" sz="1200">
                <a:effectLst/>
                <a:latin typeface="Calibri" panose="020F0502020204030204" pitchFamily="34" charset="0"/>
                <a:ea typeface="Calibri" panose="020F0502020204030204" pitchFamily="34" charset="0"/>
              </a:rPr>
              <a:t>Projects shall comply with the provisions of Directive 2016/797 on the interoperability of the rail system and with the related Technical Specifications for Interoperability. </a:t>
            </a:r>
          </a:p>
          <a:p>
            <a:pPr marL="342900" lvl="0" indent="-342900">
              <a:spcAft>
                <a:spcPts val="0"/>
              </a:spcAft>
              <a:buFont typeface="Symbol" panose="05050102010706020507" pitchFamily="18" charset="2"/>
              <a:buChar char=""/>
            </a:pPr>
            <a:r>
              <a:rPr lang="en-GB" sz="1200">
                <a:effectLst/>
                <a:latin typeface="Calibri" panose="020F0502020204030204" pitchFamily="34" charset="0"/>
                <a:ea typeface="Calibri" panose="020F0502020204030204" pitchFamily="34" charset="0"/>
              </a:rPr>
              <a:t>Where relevant, projects shall also be compatible with the alignment of operating procedures across borders in order to ensure the most effective use of the supported infrastructure. </a:t>
            </a:r>
          </a:p>
          <a:p>
            <a:pPr marL="342900" lvl="0" indent="-342900">
              <a:spcAft>
                <a:spcPts val="0"/>
              </a:spcAft>
              <a:buFont typeface="Symbol" panose="05050102010706020507" pitchFamily="18" charset="2"/>
              <a:buChar char=""/>
            </a:pPr>
            <a:r>
              <a:rPr lang="en-GB" sz="1200">
                <a:effectLst/>
                <a:latin typeface="Calibri" panose="020F0502020204030204" pitchFamily="34" charset="0"/>
                <a:ea typeface="Calibri" panose="020F0502020204030204" pitchFamily="34" charset="0"/>
              </a:rPr>
              <a:t>Projects cannot combine a railway infrastructure and ERTMS track-side deployment (including </a:t>
            </a:r>
            <a:r>
              <a:rPr lang="en-GB" sz="1200" err="1">
                <a:effectLst/>
                <a:latin typeface="Calibri" panose="020F0502020204030204" pitchFamily="34" charset="0"/>
                <a:ea typeface="Calibri" panose="020F0502020204030204" pitchFamily="34" charset="0"/>
              </a:rPr>
              <a:t>interlockings</a:t>
            </a:r>
            <a:r>
              <a:rPr lang="en-GB" sz="1200">
                <a:effectLst/>
                <a:latin typeface="Calibri" panose="020F0502020204030204" pitchFamily="34" charset="0"/>
                <a:ea typeface="Calibri" panose="020F0502020204030204" pitchFamily="34" charset="0"/>
              </a:rPr>
              <a:t>’ works). Each component must be submitted under the respective topic only. </a:t>
            </a:r>
          </a:p>
          <a:p>
            <a:pPr marL="914400">
              <a:spcAft>
                <a:spcPts val="0"/>
              </a:spcAft>
            </a:pPr>
            <a:r>
              <a:rPr lang="en-GB" sz="1200">
                <a:solidFill>
                  <a:srgbClr val="1F497D"/>
                </a:solidFill>
                <a:effectLst/>
                <a:latin typeface="Calibri" panose="020F0502020204030204" pitchFamily="34" charset="0"/>
                <a:ea typeface="Calibri" panose="020F0502020204030204" pitchFamily="34" charset="0"/>
              </a:rPr>
              <a:t> </a:t>
            </a:r>
            <a:endParaRPr lang="en-GB" sz="1200">
              <a:effectLst/>
              <a:latin typeface="Calibri" panose="020F0502020204030204" pitchFamily="34" charset="0"/>
              <a:ea typeface="Calibri" panose="020F0502020204030204" pitchFamily="34" charset="0"/>
            </a:endParaRPr>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830331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Aft>
                <a:spcPts val="600"/>
              </a:spcAft>
            </a:pPr>
            <a:r>
              <a:rPr lang="fr-BE" sz="8800" b="1">
                <a:latin typeface="Arial"/>
                <a:cs typeface="Arial"/>
              </a:rPr>
              <a:t>WORKS </a:t>
            </a:r>
            <a:r>
              <a:rPr lang="fr-BE" sz="8800">
                <a:latin typeface="Arial"/>
                <a:cs typeface="Arial"/>
              </a:rPr>
              <a:t>Actions</a:t>
            </a:r>
            <a:r>
              <a:rPr lang="fr-BE" sz="8800" b="0">
                <a:latin typeface="Arial"/>
                <a:cs typeface="Arial"/>
              </a:rPr>
              <a:t> to </a:t>
            </a:r>
            <a:r>
              <a:rPr lang="en-IE" sz="8800" b="0">
                <a:latin typeface="Arial"/>
                <a:cs typeface="Arial"/>
              </a:rPr>
              <a:t>be supported:</a:t>
            </a:r>
          </a:p>
          <a:p>
            <a:pPr marL="356870" indent="-356870">
              <a:lnSpc>
                <a:spcPct val="100000"/>
              </a:lnSpc>
              <a:spcBef>
                <a:spcPts val="0"/>
              </a:spcBef>
              <a:spcAft>
                <a:spcPts val="600"/>
              </a:spcAft>
              <a:buFont typeface="Wingdings" panose="05000000000000000000" pitchFamily="2" charset="2"/>
              <a:buChar char="Ø"/>
            </a:pPr>
            <a:r>
              <a:rPr lang="en-US" sz="8000" b="0">
                <a:latin typeface="Arial"/>
                <a:cs typeface="Arial"/>
              </a:rPr>
              <a:t>ERTMS </a:t>
            </a:r>
            <a:r>
              <a:rPr lang="en-US" sz="8000" b="1">
                <a:latin typeface="Arial"/>
                <a:cs typeface="Arial"/>
              </a:rPr>
              <a:t>on-board and track-side</a:t>
            </a:r>
            <a:r>
              <a:rPr lang="en-US" sz="8000" b="0">
                <a:latin typeface="Arial"/>
                <a:cs typeface="Arial"/>
              </a:rPr>
              <a:t> deployment with a priority to rolling out ERTMS on the entire Core Network. Actions shall be </a:t>
            </a:r>
            <a:r>
              <a:rPr lang="en-US" sz="8000">
                <a:latin typeface="Arial"/>
                <a:cs typeface="Arial"/>
              </a:rPr>
              <a:t>compliant</a:t>
            </a:r>
            <a:r>
              <a:rPr lang="en-US" sz="8000" b="0">
                <a:latin typeface="Arial"/>
                <a:cs typeface="Arial"/>
              </a:rPr>
              <a:t> with: </a:t>
            </a:r>
            <a:endParaRPr lang="en-US" sz="8000" b="0"/>
          </a:p>
          <a:p>
            <a:pPr marL="814070" lvl="1" indent="-356870">
              <a:spcAft>
                <a:spcPts val="600"/>
              </a:spcAft>
              <a:buFont typeface="Wingdings" panose="05000000000000000000" pitchFamily="2" charset="2"/>
              <a:buChar char="Ø"/>
            </a:pPr>
            <a:r>
              <a:rPr lang="en-US" sz="8000">
                <a:latin typeface="Arial"/>
                <a:cs typeface="Arial"/>
              </a:rPr>
              <a:t>applicable </a:t>
            </a:r>
            <a:r>
              <a:rPr lang="en-US" sz="8000" b="1">
                <a:latin typeface="Arial"/>
                <a:cs typeface="Arial"/>
              </a:rPr>
              <a:t>EU legislation </a:t>
            </a:r>
            <a:r>
              <a:rPr lang="en-US" sz="8000">
                <a:latin typeface="Arial"/>
                <a:cs typeface="Arial"/>
              </a:rPr>
              <a:t>(the </a:t>
            </a:r>
            <a:r>
              <a:rPr lang="en-US" sz="8000" b="1">
                <a:latin typeface="Arial"/>
                <a:cs typeface="Arial"/>
              </a:rPr>
              <a:t>IOP Directive</a:t>
            </a:r>
            <a:r>
              <a:rPr lang="en-US" sz="8000">
                <a:latin typeface="Arial"/>
                <a:cs typeface="Arial"/>
              </a:rPr>
              <a:t> 2016/797 as the overall basis, but also </a:t>
            </a:r>
            <a:r>
              <a:rPr lang="en-US" sz="8000" b="1">
                <a:latin typeface="Arial"/>
                <a:cs typeface="Arial"/>
              </a:rPr>
              <a:t>NEW TSI</a:t>
            </a:r>
            <a:r>
              <a:rPr lang="en-US" sz="8000">
                <a:latin typeface="Arial"/>
                <a:cs typeface="Arial"/>
              </a:rPr>
              <a:t> Commission Regulation (EU) No 2023/1695 for </a:t>
            </a:r>
            <a:r>
              <a:rPr lang="en-US" sz="8000" b="1">
                <a:latin typeface="Arial"/>
                <a:cs typeface="Arial"/>
              </a:rPr>
              <a:t>possible options</a:t>
            </a:r>
            <a:r>
              <a:rPr lang="en-US" sz="8000">
                <a:latin typeface="Arial"/>
                <a:cs typeface="Arial"/>
              </a:rPr>
              <a:t>: Automated Train Operations - </a:t>
            </a:r>
            <a:r>
              <a:rPr lang="en-US" sz="8000" b="1">
                <a:latin typeface="Arial"/>
                <a:cs typeface="Arial"/>
              </a:rPr>
              <a:t>ATO</a:t>
            </a:r>
            <a:r>
              <a:rPr lang="en-US" sz="8000">
                <a:latin typeface="Arial"/>
                <a:cs typeface="Arial"/>
              </a:rPr>
              <a:t>, ETCS prepared for </a:t>
            </a:r>
            <a:r>
              <a:rPr lang="en-US" sz="8000" b="1">
                <a:latin typeface="Arial"/>
                <a:cs typeface="Arial"/>
              </a:rPr>
              <a:t>FRMCS</a:t>
            </a:r>
            <a:r>
              <a:rPr lang="en-US" sz="8000">
                <a:latin typeface="Arial"/>
                <a:cs typeface="Arial"/>
              </a:rPr>
              <a:t>, on-board modularity)</a:t>
            </a:r>
          </a:p>
          <a:p>
            <a:pPr marL="814070" lvl="1" indent="-356870">
              <a:lnSpc>
                <a:spcPct val="100000"/>
              </a:lnSpc>
              <a:spcBef>
                <a:spcPts val="0"/>
              </a:spcBef>
              <a:spcAft>
                <a:spcPts val="600"/>
              </a:spcAft>
              <a:buFont typeface="Wingdings" panose="05000000000000000000" pitchFamily="2" charset="2"/>
              <a:buChar char="Ø"/>
            </a:pPr>
            <a:r>
              <a:rPr lang="en-US" sz="8000" b="1">
                <a:latin typeface="Arial"/>
                <a:cs typeface="Arial"/>
              </a:rPr>
              <a:t>Baseline 3 </a:t>
            </a:r>
            <a:r>
              <a:rPr lang="en-US" sz="8000">
                <a:latin typeface="Arial"/>
                <a:cs typeface="Arial"/>
              </a:rPr>
              <a:t>with error corrections (Baseline 4 optional)</a:t>
            </a:r>
            <a:endParaRPr lang="en-US" sz="8000"/>
          </a:p>
          <a:p>
            <a:pPr marL="814070" lvl="1" indent="-356870">
              <a:lnSpc>
                <a:spcPct val="100000"/>
              </a:lnSpc>
              <a:spcBef>
                <a:spcPts val="0"/>
              </a:spcBef>
              <a:spcAft>
                <a:spcPts val="600"/>
              </a:spcAft>
              <a:buFont typeface="Wingdings" panose="05000000000000000000" pitchFamily="2" charset="2"/>
              <a:buChar char="Ø"/>
            </a:pPr>
            <a:r>
              <a:rPr lang="en-US" sz="8000">
                <a:latin typeface="Arial"/>
                <a:cs typeface="Arial"/>
              </a:rPr>
              <a:t>Include </a:t>
            </a:r>
            <a:r>
              <a:rPr lang="en-US" sz="8000" b="1">
                <a:latin typeface="Arial"/>
                <a:cs typeface="Arial"/>
              </a:rPr>
              <a:t>modularity </a:t>
            </a:r>
            <a:r>
              <a:rPr lang="en-US" sz="8000">
                <a:latin typeface="Arial"/>
                <a:cs typeface="Arial"/>
              </a:rPr>
              <a:t>and ERTMS </a:t>
            </a:r>
            <a:r>
              <a:rPr lang="en-US" sz="8000" b="1">
                <a:latin typeface="Arial"/>
                <a:cs typeface="Arial"/>
              </a:rPr>
              <a:t>error corrections </a:t>
            </a:r>
            <a:r>
              <a:rPr lang="en-US" sz="8000">
                <a:latin typeface="Arial"/>
                <a:cs typeface="Arial"/>
              </a:rPr>
              <a:t>by the manufacturer in the </a:t>
            </a:r>
            <a:r>
              <a:rPr lang="en-US" sz="8000" b="1">
                <a:latin typeface="Arial"/>
                <a:cs typeface="Arial"/>
              </a:rPr>
              <a:t>contracts</a:t>
            </a:r>
            <a:endParaRPr lang="en-US" sz="8000" b="1"/>
          </a:p>
          <a:p>
            <a:pPr lvl="1">
              <a:lnSpc>
                <a:spcPct val="100000"/>
              </a:lnSpc>
              <a:spcBef>
                <a:spcPts val="0"/>
              </a:spcBef>
              <a:spcAft>
                <a:spcPts val="600"/>
              </a:spcAft>
            </a:pPr>
            <a:endParaRPr lang="en-US" sz="8000">
              <a:latin typeface="Arial"/>
              <a:cs typeface="Arial"/>
            </a:endParaRPr>
          </a:p>
          <a:p>
            <a:pPr lvl="1">
              <a:spcAft>
                <a:spcPts val="600"/>
              </a:spcAft>
            </a:pPr>
            <a:r>
              <a:rPr lang="en-US" sz="8000">
                <a:latin typeface="Arial"/>
                <a:cs typeface="Arial"/>
              </a:rPr>
              <a:t>Modularity: unified interfaces between EVC/ATO/GSM-R and ultimately between EVC and the Vehicle to avoid proprietary solutions.</a:t>
            </a:r>
          </a:p>
          <a:p>
            <a:pPr marL="814070" lvl="1" indent="-356870">
              <a:spcAft>
                <a:spcPts val="600"/>
              </a:spcAft>
              <a:buFont typeface="Wingdings" panose="05000000000000000000" pitchFamily="2" charset="2"/>
              <a:buChar char="Ø"/>
            </a:pPr>
            <a:endParaRPr lang="en-US" sz="8000">
              <a:latin typeface="Arial"/>
              <a:cs typeface="Arial"/>
            </a:endParaRPr>
          </a:p>
          <a:p>
            <a:pPr>
              <a:lnSpc>
                <a:spcPct val="120000"/>
              </a:lnSpc>
              <a:spcBef>
                <a:spcPts val="0"/>
              </a:spcBef>
              <a:spcAft>
                <a:spcPts val="600"/>
              </a:spcAft>
            </a:pPr>
            <a:r>
              <a:rPr lang="en-US" sz="8000" b="1">
                <a:latin typeface="Arial"/>
                <a:cs typeface="Arial"/>
              </a:rPr>
              <a:t>Deliverables crucial </a:t>
            </a:r>
            <a:r>
              <a:rPr lang="en-US" sz="8000">
                <a:latin typeface="Arial"/>
                <a:cs typeface="Arial"/>
              </a:rPr>
              <a:t>for demonstrating successful completion of the Units. Without approved deliverables no payment!</a:t>
            </a:r>
          </a:p>
          <a:p>
            <a:pPr>
              <a:lnSpc>
                <a:spcPct val="120000"/>
              </a:lnSpc>
              <a:spcBef>
                <a:spcPts val="0"/>
              </a:spcBef>
              <a:spcAft>
                <a:spcPts val="600"/>
              </a:spcAft>
            </a:pPr>
            <a:endParaRPr lang="en-US" sz="8000">
              <a:latin typeface="Arial"/>
              <a:cs typeface="Arial"/>
            </a:endParaRPr>
          </a:p>
          <a:p>
            <a:pPr>
              <a:lnSpc>
                <a:spcPct val="120000"/>
              </a:lnSpc>
              <a:spcBef>
                <a:spcPts val="0"/>
              </a:spcBef>
              <a:spcAft>
                <a:spcPts val="600"/>
              </a:spcAft>
            </a:pPr>
            <a:r>
              <a:rPr lang="en-US" sz="8000" b="1">
                <a:latin typeface="Arial"/>
                <a:cs typeface="Arial"/>
              </a:rPr>
              <a:t>DMT support </a:t>
            </a:r>
            <a:r>
              <a:rPr lang="en-US" sz="8000">
                <a:latin typeface="Arial"/>
                <a:cs typeface="Arial"/>
              </a:rPr>
              <a:t>to Beneficiaries of CEF-supported projects for getting the Deliverables right!</a:t>
            </a: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83989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a:cs typeface="Calibri"/>
              </a:rPr>
              <a:t>Under this topic we mainly support </a:t>
            </a:r>
          </a:p>
          <a:p>
            <a:pPr marL="171450" indent="-171450">
              <a:buFont typeface="Calibri"/>
              <a:buChar char="-"/>
            </a:pPr>
            <a:r>
              <a:rPr lang="en-GB">
                <a:ea typeface="Calibri"/>
                <a:cs typeface="Calibri"/>
              </a:rPr>
              <a:t>projects which want to </a:t>
            </a:r>
            <a:r>
              <a:rPr lang="en-GB" b="1">
                <a:ea typeface="Calibri"/>
                <a:cs typeface="Calibri"/>
              </a:rPr>
              <a:t>align with the technical specifications for interoperability</a:t>
            </a:r>
            <a:r>
              <a:rPr lang="en-GB">
                <a:ea typeface="Calibri"/>
                <a:cs typeface="Calibri"/>
              </a:rPr>
              <a:t> set out in the EU legal framework. As this is under the heading "smart and interoperable mobility", we </a:t>
            </a:r>
            <a:r>
              <a:rPr lang="en-GB" b="1">
                <a:ea typeface="Calibri"/>
                <a:cs typeface="Calibri"/>
              </a:rPr>
              <a:t>mainly </a:t>
            </a:r>
            <a:r>
              <a:rPr lang="en-GB">
                <a:ea typeface="Calibri"/>
                <a:cs typeface="Calibri"/>
              </a:rPr>
              <a:t>see projects here in the field of telematics applications for freight and transport, the so-called</a:t>
            </a:r>
            <a:r>
              <a:rPr lang="en-GB" b="1">
                <a:ea typeface="Calibri"/>
                <a:cs typeface="Calibri"/>
              </a:rPr>
              <a:t> TAF and TAP TSIs</a:t>
            </a:r>
            <a:r>
              <a:rPr lang="en-GB">
                <a:ea typeface="Calibri"/>
                <a:cs typeface="Calibri"/>
              </a:rPr>
              <a:t> (currently undergoing a revision merging them in one TSI), but in principle we could support any other relevant TSI alignment project with the exception of ERTMS, and provided that the alignment is the main objective of the project. Classic rail infrastructure projects which obviously also need to be in line with the technical specs, should still apply under the core and comprehensive network calls.</a:t>
            </a:r>
          </a:p>
          <a:p>
            <a:endParaRPr lang="en-GB">
              <a:cs typeface="Calibri"/>
            </a:endParaRPr>
          </a:p>
          <a:p>
            <a:r>
              <a:rPr lang="en-GB">
                <a:cs typeface="Calibri"/>
              </a:rPr>
              <a:t>Examples: projects aiming at </a:t>
            </a:r>
            <a:r>
              <a:rPr lang="en-GB" b="1">
                <a:cs typeface="Calibri"/>
              </a:rPr>
              <a:t>enhancing communication for cross-border</a:t>
            </a:r>
            <a:r>
              <a:rPr lang="en-GB">
                <a:cs typeface="Calibri"/>
              </a:rPr>
              <a:t> operations or facilitating communication of RUs and IMs </a:t>
            </a:r>
            <a:r>
              <a:rPr lang="en-GB" b="1">
                <a:cs typeface="Calibri"/>
              </a:rPr>
              <a:t>with other actors in the logistics chain</a:t>
            </a:r>
            <a:r>
              <a:rPr lang="en-GB">
                <a:cs typeface="Calibri"/>
              </a:rPr>
              <a:t> (like ports, combined transport operators, terminals, etc.), implementation of pilot projects to </a:t>
            </a:r>
            <a:r>
              <a:rPr lang="en-GB" b="1">
                <a:cs typeface="Calibri"/>
              </a:rPr>
              <a:t>improve efficiency, e.g. to reduce cross-border time</a:t>
            </a:r>
            <a:r>
              <a:rPr lang="en-GB">
                <a:cs typeface="Calibri"/>
              </a:rPr>
              <a:t>, etc.</a:t>
            </a:r>
            <a:endParaRPr lang="en-GB">
              <a:ea typeface="Calibri"/>
              <a:cs typeface="Calibri"/>
            </a:endParaRPr>
          </a:p>
          <a:p>
            <a:endParaRPr lang="en-GB">
              <a:cs typeface="Calibri"/>
            </a:endParaRPr>
          </a:p>
          <a:p>
            <a:r>
              <a:rPr lang="en-GB">
                <a:cs typeface="Calibri"/>
              </a:rPr>
              <a:t>It would be beneficial if through these projects we would be able to also </a:t>
            </a:r>
            <a:r>
              <a:rPr lang="en-GB" b="1">
                <a:cs typeface="Calibri"/>
              </a:rPr>
              <a:t>close </a:t>
            </a:r>
            <a:r>
              <a:rPr lang="en-GB">
                <a:cs typeface="Calibri"/>
              </a:rPr>
              <a:t>some so-called "</a:t>
            </a:r>
            <a:r>
              <a:rPr lang="en-GB" b="1">
                <a:cs typeface="Calibri"/>
              </a:rPr>
              <a:t>open-points</a:t>
            </a:r>
            <a:r>
              <a:rPr lang="en-GB">
                <a:cs typeface="Calibri"/>
              </a:rPr>
              <a:t>" in the legislation. </a:t>
            </a:r>
            <a:endParaRPr lang="en-GB">
              <a:ea typeface="Calibri"/>
              <a:cs typeface="Calibri"/>
            </a:endParaRPr>
          </a:p>
          <a:p>
            <a:endParaRPr lang="en-GB">
              <a:ea typeface="Calibri"/>
              <a:cs typeface="Calibri"/>
            </a:endParaRPr>
          </a:p>
          <a:p>
            <a:pPr marL="171450" indent="-171450">
              <a:buFont typeface="Calibri"/>
              <a:buChar char="-"/>
            </a:pPr>
            <a:r>
              <a:rPr lang="en-GB">
                <a:ea typeface="Calibri"/>
                <a:cs typeface="Calibri"/>
              </a:rPr>
              <a:t>Projects implementing </a:t>
            </a:r>
            <a:r>
              <a:rPr lang="en-GB" b="1">
                <a:ea typeface="Calibri"/>
                <a:cs typeface="Calibri"/>
              </a:rPr>
              <a:t>automatic gauge-change facilities</a:t>
            </a:r>
            <a:r>
              <a:rPr lang="en-GB">
                <a:ea typeface="Calibri"/>
                <a:cs typeface="Calibri"/>
              </a:rPr>
              <a:t> for rail freight.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0214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2491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3278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51030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improvement of the road / rail connection of the Rail-Road Terminal / Multimodal Logistic Platform may be submitted under different topics (e.g. </a:t>
            </a:r>
            <a:r>
              <a:rPr lang="en-US" err="1"/>
              <a:t>MoS</a:t>
            </a:r>
            <a:r>
              <a:rPr lang="en-US"/>
              <a:t>, rail, road topics) depending on the conditionality and scope of each topic and the location and main scope of the proposed project.</a:t>
            </a: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809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a:solidFill>
                  <a:schemeClr val="tx1"/>
                </a:solidFill>
              </a:rPr>
              <a:t>-</a:t>
            </a:r>
            <a:r>
              <a:rPr lang="en-US" baseline="0">
                <a:solidFill>
                  <a:schemeClr val="tx1"/>
                </a:solidFill>
              </a:rPr>
              <a:t> </a:t>
            </a:r>
            <a:r>
              <a:rPr lang="en-US">
                <a:solidFill>
                  <a:srgbClr val="FF0000"/>
                </a:solidFill>
              </a:rPr>
              <a:t>Coordination, </a:t>
            </a:r>
            <a:r>
              <a:rPr lang="en-US" err="1">
                <a:solidFill>
                  <a:srgbClr val="FF0000"/>
                </a:solidFill>
              </a:rPr>
              <a:t>harmonisation</a:t>
            </a:r>
            <a:r>
              <a:rPr lang="en-US">
                <a:solidFill>
                  <a:srgbClr val="FF0000"/>
                </a:solidFill>
              </a:rPr>
              <a:t> and monitoring of ITS and C-ITS deployment:</a:t>
            </a:r>
          </a:p>
          <a:p>
            <a:pPr marL="628650" lvl="1" indent="-171450">
              <a:buFontTx/>
              <a:buChar char="-"/>
            </a:pPr>
            <a:r>
              <a:rPr lang="en-US">
                <a:solidFill>
                  <a:srgbClr val="FF0000"/>
                </a:solidFill>
              </a:rPr>
              <a:t>Projects shall concern the establishment of a platform and take forward the related work of EU-ITS and C-ROADS platforms;</a:t>
            </a:r>
          </a:p>
          <a:p>
            <a:pPr marL="628650" lvl="1" indent="-171450">
              <a:buFontTx/>
              <a:buChar char="-"/>
            </a:pPr>
            <a:r>
              <a:rPr lang="en-US">
                <a:solidFill>
                  <a:srgbClr val="FF0000"/>
                </a:solidFill>
              </a:rPr>
              <a:t>Projects</a:t>
            </a:r>
            <a:r>
              <a:rPr lang="en-US" baseline="0">
                <a:solidFill>
                  <a:srgbClr val="FF0000"/>
                </a:solidFill>
              </a:rPr>
              <a:t> shall</a:t>
            </a:r>
            <a:r>
              <a:rPr lang="en-US">
                <a:solidFill>
                  <a:srgbClr val="FF0000"/>
                </a:solidFill>
              </a:rPr>
              <a:t> involve as beneficiaries a sufficiently high number (minimum15) of EU Member States.</a:t>
            </a:r>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84140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6273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sz="2400" kern="1200" dirty="0">
                <a:solidFill>
                  <a:schemeClr val="tx1"/>
                </a:solidFill>
                <a:effectLst/>
                <a:latin typeface="+mn-lt"/>
                <a:ea typeface="+mn-ea"/>
                <a:cs typeface="+mn-cs"/>
              </a:rPr>
              <a:t>To start with, let me give you some information about CINEA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sz="2400" kern="1200" dirty="0">
              <a:solidFill>
                <a:schemeClr val="tx1"/>
              </a:solidFill>
              <a:effectLst/>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sz="2400" kern="1200" dirty="0">
                <a:solidFill>
                  <a:schemeClr val="tx1"/>
                </a:solidFill>
                <a:effectLst/>
                <a:latin typeface="+mn-lt"/>
                <a:ea typeface="+mn-ea"/>
                <a:cs typeface="+mn-cs"/>
              </a:rPr>
              <a:t>CINEA was established on 1</a:t>
            </a:r>
            <a:r>
              <a:rPr lang="en-IE" sz="2400" kern="1200" baseline="30000" dirty="0">
                <a:solidFill>
                  <a:schemeClr val="tx1"/>
                </a:solidFill>
                <a:effectLst/>
                <a:latin typeface="+mn-lt"/>
                <a:ea typeface="+mn-ea"/>
                <a:cs typeface="+mn-cs"/>
              </a:rPr>
              <a:t>st</a:t>
            </a:r>
            <a:r>
              <a:rPr lang="en-IE" sz="2400" kern="1200" dirty="0">
                <a:solidFill>
                  <a:schemeClr val="tx1"/>
                </a:solidFill>
                <a:effectLst/>
                <a:latin typeface="+mn-lt"/>
                <a:ea typeface="+mn-ea"/>
                <a:cs typeface="+mn-cs"/>
              </a:rPr>
              <a:t> of April 2021 with the launch of the new MFF</a:t>
            </a:r>
            <a:r>
              <a:rPr lang="en-IE" sz="2400" kern="1200" baseline="0" dirty="0">
                <a:solidFill>
                  <a:schemeClr val="tx1"/>
                </a:solidFill>
                <a:effectLst/>
                <a:latin typeface="+mn-lt"/>
                <a:ea typeface="+mn-ea"/>
                <a:cs typeface="+mn-cs"/>
              </a:rPr>
              <a:t> and </a:t>
            </a:r>
            <a:r>
              <a:rPr lang="en-GB" sz="2400" kern="1200" dirty="0">
                <a:solidFill>
                  <a:schemeClr val="tx1"/>
                </a:solidFill>
                <a:effectLst/>
                <a:latin typeface="+mn-lt"/>
                <a:ea typeface="+mn-ea"/>
                <a:cs typeface="+mn-cs"/>
              </a:rPr>
              <a:t>as </a:t>
            </a:r>
            <a:r>
              <a:rPr lang="en-GB" sz="2400" b="1" kern="1200" dirty="0">
                <a:solidFill>
                  <a:schemeClr val="tx1"/>
                </a:solidFill>
                <a:effectLst/>
                <a:latin typeface="+mn-lt"/>
                <a:ea typeface="+mn-ea"/>
                <a:cs typeface="+mn-cs"/>
              </a:rPr>
              <a:t>a continuation of the management of some programmes from two other agencies - INEA and EASME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2400" kern="1200" dirty="0">
              <a:solidFill>
                <a:schemeClr val="tx1"/>
              </a:solidFill>
              <a:effectLst/>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mn-lt"/>
                <a:ea typeface="+mn-ea"/>
                <a:cs typeface="+mn-cs"/>
              </a:rPr>
              <a:t>We are currently managing a </a:t>
            </a:r>
            <a:r>
              <a:rPr kumimoji="0" lang="en-GB" sz="2400" b="1" i="0" u="none" strike="noStrike" kern="1200" cap="none" spc="0" normalizeH="0" baseline="0" noProof="0" dirty="0">
                <a:ln>
                  <a:noFill/>
                </a:ln>
                <a:solidFill>
                  <a:prstClr val="black"/>
                </a:solidFill>
                <a:effectLst/>
                <a:uLnTx/>
                <a:uFillTx/>
                <a:latin typeface="+mn-lt"/>
                <a:ea typeface="+mn-ea"/>
                <a:cs typeface="+mn-cs"/>
              </a:rPr>
              <a:t>budget</a:t>
            </a:r>
            <a:r>
              <a:rPr kumimoji="0" lang="en-GB" sz="2400" b="0" i="0" u="none" strike="noStrike" kern="1200" cap="none" spc="0" normalizeH="0" baseline="0" noProof="0" dirty="0">
                <a:ln>
                  <a:noFill/>
                </a:ln>
                <a:solidFill>
                  <a:prstClr val="black"/>
                </a:solidFill>
                <a:effectLst/>
                <a:uLnTx/>
                <a:uFillTx/>
                <a:latin typeface="+mn-lt"/>
                <a:ea typeface="+mn-ea"/>
                <a:cs typeface="+mn-cs"/>
              </a:rPr>
              <a:t> more than 58 billion for the period 2021-2027 and </a:t>
            </a:r>
            <a:r>
              <a:rPr kumimoji="0" lang="en-US" sz="2400" b="0" i="0" u="none" strike="noStrike" kern="1200" cap="none" spc="0" normalizeH="0" baseline="0" noProof="0" dirty="0">
                <a:ln>
                  <a:noFill/>
                </a:ln>
                <a:solidFill>
                  <a:schemeClr val="tx1"/>
                </a:solidFill>
                <a:effectLst/>
                <a:uLnTx/>
                <a:uFillTx/>
                <a:latin typeface="+mn-lt"/>
                <a:ea typeface="+mn-ea"/>
                <a:cs typeface="+mn-cs"/>
              </a:rPr>
              <a:t>we will be </a:t>
            </a:r>
            <a:r>
              <a:rPr kumimoji="0" lang="en-US" sz="2400" b="1" i="0" u="none" strike="noStrike" kern="1200" cap="none" spc="0" normalizeH="0" baseline="0" noProof="0" dirty="0">
                <a:ln>
                  <a:noFill/>
                </a:ln>
                <a:solidFill>
                  <a:schemeClr val="tx1"/>
                </a:solidFill>
                <a:effectLst/>
                <a:uLnTx/>
                <a:uFillTx/>
                <a:latin typeface="+mn-lt"/>
                <a:ea typeface="+mn-ea"/>
                <a:cs typeface="+mn-cs"/>
              </a:rPr>
              <a:t>more than</a:t>
            </a:r>
            <a:r>
              <a:rPr lang="en-US" sz="2400" b="1" dirty="0"/>
              <a:t> 500 staff </a:t>
            </a:r>
            <a:r>
              <a:rPr lang="en-US" sz="2400" dirty="0"/>
              <a:t>by 2027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2400" dirty="0"/>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The Agency is currently managing </a:t>
            </a:r>
            <a:r>
              <a:rPr lang="en-IE" b="1" baseline="0" dirty="0"/>
              <a:t>more than 6000 projects </a:t>
            </a:r>
            <a:r>
              <a:rPr lang="en-IE" baseline="0" dirty="0"/>
              <a:t>and a steady growth of the portfolio is expected as we implement the 2021 – 2027 funding period</a:t>
            </a:r>
            <a:r>
              <a:rPr lang="en-IE" b="1" baseline="0" dirty="0"/>
              <a: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IE"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u="sng" baseline="0" dirty="0"/>
              <a:t>Our added value is: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baseline="0" dirty="0"/>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200" b="0" i="0" u="none" strike="noStrike" kern="1200" cap="none" spc="0" normalizeH="0" baseline="0" noProof="0" dirty="0">
                <a:ln>
                  <a:noFill/>
                </a:ln>
                <a:solidFill>
                  <a:srgbClr val="4D4D4D"/>
                </a:solidFill>
                <a:effectLst/>
                <a:uLnTx/>
                <a:uFillTx/>
                <a:latin typeface="Arial"/>
                <a:ea typeface="+mn-ea"/>
                <a:cs typeface="+mn-cs"/>
              </a:rPr>
              <a:t>promoting </a:t>
            </a:r>
            <a:r>
              <a:rPr kumimoji="0" lang="en-US" sz="2200" b="1" i="0" u="none" strike="noStrike" kern="1200" cap="none" spc="0" normalizeH="0" baseline="0" noProof="0" dirty="0">
                <a:ln>
                  <a:noFill/>
                </a:ln>
                <a:solidFill>
                  <a:srgbClr val="4D4D4D"/>
                </a:solidFill>
                <a:effectLst/>
                <a:uLnTx/>
                <a:uFillTx/>
                <a:latin typeface="Arial"/>
                <a:ea typeface="+mn-ea"/>
                <a:cs typeface="+mn-cs"/>
              </a:rPr>
              <a:t>funding </a:t>
            </a:r>
            <a:r>
              <a:rPr kumimoji="0" lang="en-US" sz="2200" i="0" u="none" strike="noStrike" kern="1200" cap="none" spc="0" normalizeH="0" baseline="0" noProof="0" dirty="0">
                <a:ln>
                  <a:noFill/>
                </a:ln>
                <a:solidFill>
                  <a:srgbClr val="4D4D4D"/>
                </a:solidFill>
                <a:effectLst/>
                <a:uLnTx/>
                <a:uFillTx/>
                <a:latin typeface="Arial"/>
                <a:ea typeface="+mn-ea"/>
                <a:cs typeface="+mn-cs"/>
              </a:rPr>
              <a:t>and providing </a:t>
            </a:r>
            <a:r>
              <a:rPr kumimoji="0" lang="en-US" sz="2200" b="1" i="0" u="none" strike="noStrike" kern="1200" cap="none" spc="0" normalizeH="0" baseline="0" noProof="0" dirty="0">
                <a:ln>
                  <a:noFill/>
                </a:ln>
                <a:solidFill>
                  <a:srgbClr val="4D4D4D"/>
                </a:solidFill>
                <a:effectLst/>
                <a:uLnTx/>
                <a:uFillTx/>
                <a:latin typeface="Arial"/>
                <a:ea typeface="+mn-ea"/>
                <a:cs typeface="+mn-cs"/>
              </a:rPr>
              <a:t>green advisory services </a:t>
            </a:r>
            <a:r>
              <a:rPr kumimoji="0" lang="en-US" sz="2200" b="0" i="0" u="none" strike="noStrike" kern="1200" cap="none" spc="0" normalizeH="0" baseline="0" noProof="0" dirty="0">
                <a:ln>
                  <a:noFill/>
                </a:ln>
                <a:solidFill>
                  <a:srgbClr val="4D4D4D"/>
                </a:solidFill>
                <a:effectLst/>
                <a:uLnTx/>
                <a:uFillTx/>
                <a:latin typeface="Arial"/>
                <a:ea typeface="+mn-ea"/>
                <a:cs typeface="+mn-cs"/>
              </a:rPr>
              <a:t>to potential beneficiaries</a:t>
            </a:r>
            <a:endParaRPr kumimoji="0" lang="en-US" sz="2200" b="1" i="0" u="none" strike="noStrike" kern="1200" cap="none" spc="0" normalizeH="0" baseline="0" noProof="0" dirty="0">
              <a:ln>
                <a:noFill/>
              </a:ln>
              <a:solidFill>
                <a:srgbClr val="4D4D4D"/>
              </a:solidFill>
              <a:effectLst/>
              <a:uLnTx/>
              <a:uFillTx/>
              <a:latin typeface="Arial"/>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200" b="1" i="0" u="none" strike="noStrike" kern="1200" cap="none" spc="0" normalizeH="0" baseline="0" noProof="0" dirty="0">
                <a:ln>
                  <a:noFill/>
                </a:ln>
                <a:solidFill>
                  <a:srgbClr val="4D4D4D"/>
                </a:solidFill>
                <a:effectLst/>
                <a:uLnTx/>
                <a:uFillTx/>
                <a:latin typeface="Arial"/>
                <a:ea typeface="+mn-ea"/>
                <a:cs typeface="+mn-cs"/>
              </a:rPr>
              <a:t>engaging</a:t>
            </a:r>
            <a:r>
              <a:rPr kumimoji="0" lang="en-US" sz="2200" b="0" i="0" u="none" strike="noStrike" kern="1200" cap="none" spc="0" normalizeH="0" baseline="0" noProof="0" dirty="0">
                <a:ln>
                  <a:noFill/>
                </a:ln>
                <a:solidFill>
                  <a:srgbClr val="4D4D4D"/>
                </a:solidFill>
                <a:effectLst/>
                <a:uLnTx/>
                <a:uFillTx/>
                <a:latin typeface="Arial"/>
                <a:ea typeface="+mn-ea"/>
                <a:cs typeface="+mn-cs"/>
              </a:rPr>
              <a:t> directly with beneficiaries and stakeholders, by providing them support all along the projects lifecycle</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200" b="0" i="0" u="none" strike="noStrike" kern="1200" cap="none" spc="0" normalizeH="0" baseline="0" noProof="0" dirty="0">
                <a:ln>
                  <a:noFill/>
                </a:ln>
                <a:solidFill>
                  <a:srgbClr val="4D4D4D"/>
                </a:solidFill>
                <a:effectLst/>
                <a:uLnTx/>
                <a:uFillTx/>
                <a:latin typeface="Arial"/>
                <a:ea typeface="+mn-ea"/>
                <a:cs typeface="+mn-cs"/>
              </a:rPr>
              <a:t>raising </a:t>
            </a:r>
            <a:r>
              <a:rPr kumimoji="0" lang="en-US" sz="2200" b="1" i="0" u="none" strike="noStrike" kern="1200" cap="none" spc="0" normalizeH="0" baseline="0" noProof="0" dirty="0">
                <a:ln>
                  <a:noFill/>
                </a:ln>
                <a:solidFill>
                  <a:srgbClr val="4D4D4D"/>
                </a:solidFill>
                <a:effectLst/>
                <a:uLnTx/>
                <a:uFillTx/>
                <a:latin typeface="Arial"/>
                <a:ea typeface="+mn-ea"/>
                <a:cs typeface="+mn-cs"/>
              </a:rPr>
              <a:t>visibility </a:t>
            </a:r>
            <a:r>
              <a:rPr kumimoji="0" lang="en-US" sz="2200" b="0" i="0" u="none" strike="noStrike" kern="1200" cap="none" spc="0" normalizeH="0" baseline="0" noProof="0" dirty="0">
                <a:ln>
                  <a:noFill/>
                </a:ln>
                <a:solidFill>
                  <a:srgbClr val="4D4D4D"/>
                </a:solidFill>
                <a:effectLst/>
                <a:uLnTx/>
                <a:uFillTx/>
                <a:latin typeface="Arial"/>
                <a:ea typeface="+mn-ea"/>
                <a:cs typeface="+mn-cs"/>
              </a:rPr>
              <a:t>of </a:t>
            </a:r>
            <a:r>
              <a:rPr kumimoji="0" lang="en-US" sz="2200" b="0" i="0" u="none" strike="noStrike" kern="1200" cap="none" spc="0" normalizeH="0" baseline="0" noProof="0" dirty="0" err="1">
                <a:ln>
                  <a:noFill/>
                </a:ln>
                <a:solidFill>
                  <a:srgbClr val="4D4D4D"/>
                </a:solidFill>
                <a:effectLst/>
                <a:uLnTx/>
                <a:uFillTx/>
                <a:latin typeface="Arial"/>
                <a:ea typeface="+mn-ea"/>
                <a:cs typeface="+mn-cs"/>
              </a:rPr>
              <a:t>programme</a:t>
            </a:r>
            <a:r>
              <a:rPr kumimoji="0" lang="en-US" sz="2200" b="0" i="0" u="none" strike="noStrike" kern="1200" cap="none" spc="0" normalizeH="0" baseline="0" noProof="0" dirty="0">
                <a:ln>
                  <a:noFill/>
                </a:ln>
                <a:solidFill>
                  <a:srgbClr val="4D4D4D"/>
                </a:solidFill>
                <a:effectLst/>
                <a:uLnTx/>
                <a:uFillTx/>
                <a:latin typeface="Arial"/>
                <a:ea typeface="+mn-ea"/>
                <a:cs typeface="+mn-cs"/>
              </a:rPr>
              <a:t> </a:t>
            </a:r>
            <a:r>
              <a:rPr kumimoji="0" lang="en-US" sz="2200" b="1" i="0" u="none" strike="noStrike" kern="1200" cap="none" spc="0" normalizeH="0" baseline="0" noProof="0" dirty="0">
                <a:ln>
                  <a:noFill/>
                </a:ln>
                <a:solidFill>
                  <a:srgbClr val="4D4D4D"/>
                </a:solidFill>
                <a:effectLst/>
                <a:uLnTx/>
                <a:uFillTx/>
                <a:latin typeface="Arial"/>
                <a:ea typeface="+mn-ea"/>
                <a:cs typeface="+mn-cs"/>
              </a:rPr>
              <a:t>results</a:t>
            </a:r>
          </a:p>
          <a:p>
            <a:pPr marL="742950" lvl="1" indent="-285750">
              <a:buFont typeface="Wingdings" panose="05000000000000000000" pitchFamily="2" charset="2"/>
              <a:buChar char="Ø"/>
              <a:defRPr/>
            </a:pPr>
            <a:r>
              <a:rPr lang="en-GB" sz="2200" b="1" dirty="0"/>
              <a:t>providing feedback to </a:t>
            </a:r>
            <a:r>
              <a:rPr lang="en-GB" sz="2200" dirty="0"/>
              <a:t>the European Commission on project and programme implementation results, </a:t>
            </a:r>
            <a:r>
              <a:rPr lang="en-GB" sz="1200" kern="1200" dirty="0">
                <a:solidFill>
                  <a:schemeClr val="tx1"/>
                </a:solidFill>
                <a:effectLst/>
                <a:latin typeface="+mn-lt"/>
                <a:ea typeface="+mn-ea"/>
                <a:cs typeface="+mn-cs"/>
              </a:rPr>
              <a:t>to design green policies</a:t>
            </a:r>
            <a:endParaRPr lang="en-IE" baseline="0" dirty="0"/>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200" b="0" i="0" u="none" strike="noStrike" kern="1200" cap="none" spc="0" normalizeH="0" baseline="0" noProof="0" dirty="0">
                <a:ln>
                  <a:noFill/>
                </a:ln>
                <a:solidFill>
                  <a:srgbClr val="4D4D4D"/>
                </a:solidFill>
                <a:effectLst/>
                <a:uLnTx/>
                <a:uFillTx/>
                <a:latin typeface="Arial"/>
                <a:ea typeface="+mn-ea"/>
                <a:cs typeface="+mn-cs"/>
              </a:rPr>
              <a:t>And exploring areas for </a:t>
            </a:r>
            <a:r>
              <a:rPr kumimoji="0" lang="en-US" sz="2200" b="1" i="0" u="none" strike="noStrike" kern="1200" cap="none" spc="0" normalizeH="0" baseline="0" noProof="0" dirty="0" err="1">
                <a:ln>
                  <a:noFill/>
                </a:ln>
                <a:solidFill>
                  <a:srgbClr val="4D4D4D"/>
                </a:solidFill>
                <a:effectLst/>
                <a:uLnTx/>
                <a:uFillTx/>
                <a:latin typeface="Arial"/>
                <a:ea typeface="+mn-ea"/>
                <a:cs typeface="+mn-cs"/>
              </a:rPr>
              <a:t>harmonisation</a:t>
            </a:r>
            <a:r>
              <a:rPr kumimoji="0" lang="en-US" sz="2200" b="0" i="0" u="none" strike="noStrike" kern="1200" cap="none" spc="0" normalizeH="0" baseline="0" noProof="0" dirty="0">
                <a:ln>
                  <a:noFill/>
                </a:ln>
                <a:solidFill>
                  <a:srgbClr val="4D4D4D"/>
                </a:solidFill>
                <a:effectLst/>
                <a:uLnTx/>
                <a:uFillTx/>
                <a:latin typeface="Arial"/>
                <a:ea typeface="+mn-ea"/>
                <a:cs typeface="+mn-cs"/>
              </a:rPr>
              <a:t> and </a:t>
            </a:r>
            <a:r>
              <a:rPr kumimoji="0" lang="en-US" sz="2200" b="1" i="0" u="none" strike="noStrike" kern="1200" cap="none" spc="0" normalizeH="0" baseline="0" noProof="0" dirty="0">
                <a:ln>
                  <a:noFill/>
                </a:ln>
                <a:solidFill>
                  <a:srgbClr val="4D4D4D"/>
                </a:solidFill>
                <a:effectLst/>
                <a:uLnTx/>
                <a:uFillTx/>
                <a:latin typeface="Arial"/>
                <a:ea typeface="+mn-ea"/>
                <a:cs typeface="+mn-cs"/>
              </a:rPr>
              <a:t>synergies </a:t>
            </a:r>
            <a:r>
              <a:rPr kumimoji="0" lang="en-US" sz="2200" b="0" i="0" u="none" strike="noStrike" kern="1200" cap="none" spc="0" normalizeH="0" baseline="0" noProof="0" dirty="0">
                <a:ln>
                  <a:noFill/>
                </a:ln>
                <a:solidFill>
                  <a:srgbClr val="4D4D4D"/>
                </a:solidFill>
                <a:effectLst/>
                <a:uLnTx/>
                <a:uFillTx/>
                <a:latin typeface="Arial"/>
                <a:ea typeface="+mn-ea"/>
                <a:cs typeface="+mn-cs"/>
              </a:rPr>
              <a:t>between the different </a:t>
            </a:r>
            <a:r>
              <a:rPr kumimoji="0" lang="en-US" sz="2200" b="0" i="0" u="none" strike="noStrike" kern="1200" cap="none" spc="0" normalizeH="0" baseline="0" noProof="0" dirty="0" err="1">
                <a:ln>
                  <a:noFill/>
                </a:ln>
                <a:solidFill>
                  <a:srgbClr val="4D4D4D"/>
                </a:solidFill>
                <a:effectLst/>
                <a:uLnTx/>
                <a:uFillTx/>
                <a:latin typeface="Arial"/>
                <a:ea typeface="+mn-ea"/>
                <a:cs typeface="+mn-cs"/>
              </a:rPr>
              <a:t>programmes</a:t>
            </a:r>
            <a:r>
              <a:rPr kumimoji="0" lang="en-US" sz="2200" b="0" i="0" u="none" strike="noStrike" kern="1200" cap="none" spc="0" normalizeH="0" baseline="0" noProof="0" dirty="0">
                <a:ln>
                  <a:noFill/>
                </a:ln>
                <a:solidFill>
                  <a:srgbClr val="4D4D4D"/>
                </a:solidFill>
                <a:effectLst/>
                <a:uLnTx/>
                <a:uFillTx/>
                <a:latin typeface="Arial"/>
                <a:ea typeface="+mn-ea"/>
                <a:cs typeface="+mn-cs"/>
              </a:rPr>
              <a:t> the Agency manages, and beyond </a:t>
            </a:r>
            <a:endParaRPr lang="en-GB" dirty="0"/>
          </a:p>
          <a:p>
            <a:pPr marL="0" lvl="0" indent="0">
              <a:buFont typeface="Arial" panose="020B0604020202020204" pitchFamily="34" charset="0"/>
              <a:buNone/>
            </a:pPr>
            <a:endParaRPr lang="en-GB" sz="1200" kern="1200" dirty="0">
              <a:solidFill>
                <a:schemeClr val="tx1"/>
              </a:solidFill>
              <a:effectLst/>
              <a:latin typeface="+mn-lt"/>
              <a:ea typeface="+mn-ea"/>
              <a:cs typeface="+mn-cs"/>
            </a:endParaRPr>
          </a:p>
          <a:p>
            <a:pPr indent="-4762" algn="just">
              <a:spcBef>
                <a:spcPct val="0"/>
              </a:spcBef>
              <a:buClr>
                <a:srgbClr val="2D5EC1"/>
              </a:buClr>
              <a:buFont typeface="Wingdings" pitchFamily="2" charset="2"/>
              <a:buNone/>
              <a:tabLst>
                <a:tab pos="533400" algn="l"/>
              </a:tabLst>
              <a:defRPr/>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68448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032229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F52863-2C4C-4AAC-81B0-899FAA97A24F}"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17780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en-US" sz="2000" b="0" i="0" u="none" strike="noStrike" kern="1200" cap="none" spc="0" normalizeH="0" baseline="0" noProof="0" dirty="0">
                <a:ln>
                  <a:noFill/>
                </a:ln>
                <a:solidFill>
                  <a:srgbClr val="4D4D4D"/>
                </a:solidFill>
                <a:effectLst/>
                <a:uLnTx/>
                <a:uFillTx/>
                <a:latin typeface="Arial"/>
                <a:ea typeface="+mn-ea"/>
                <a:cs typeface="+mn-cs"/>
              </a:rPr>
              <a:t>Recite 5 CEF Reg: ‘In order to prevent infrastructure from being vulnerable to potential long term climate change effects, and to ensure that the cost of greenhouse gas emissions arising from the project is included in the project’s economic evaluation, projects supported by the CEF should be subject to climate proofing’</a:t>
            </a: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endParaRPr kumimoji="0" lang="en-US" sz="24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endParaRPr kumimoji="0" lang="en-US" sz="24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endParaRPr kumimoji="0" lang="en-US" sz="24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en-US" sz="2400" b="0" i="0" u="none" strike="noStrike" kern="1200" cap="none" spc="0" normalizeH="0" baseline="0" noProof="0" dirty="0">
                <a:ln>
                  <a:noFill/>
                </a:ln>
                <a:solidFill>
                  <a:srgbClr val="4D4D4D"/>
                </a:solidFill>
                <a:effectLst/>
                <a:uLnTx/>
                <a:uFillTx/>
                <a:latin typeface="Arial"/>
                <a:ea typeface="+mn-ea"/>
                <a:cs typeface="+mn-cs"/>
              </a:rPr>
              <a:t>In accordance with Article 14 of the CEF Regulation, the information on </a:t>
            </a:r>
            <a:r>
              <a:rPr kumimoji="0" lang="en-US" sz="2400" b="1" i="0" u="none" strike="noStrike" kern="1200" cap="none" spc="0" normalizeH="0" baseline="0" noProof="0" dirty="0">
                <a:ln>
                  <a:noFill/>
                </a:ln>
                <a:solidFill>
                  <a:srgbClr val="4D4D4D"/>
                </a:solidFill>
                <a:effectLst/>
                <a:uLnTx/>
                <a:uFillTx/>
                <a:latin typeface="Arial"/>
                <a:ea typeface="+mn-ea"/>
                <a:cs typeface="+mn-cs"/>
              </a:rPr>
              <a:t>climate proofing of infrastructure </a:t>
            </a:r>
            <a:r>
              <a:rPr kumimoji="0" lang="en-US" sz="2400" b="0" i="0" u="none" strike="noStrike" kern="1200" cap="none" spc="0" normalizeH="0" baseline="0" noProof="0" dirty="0">
                <a:ln>
                  <a:noFill/>
                </a:ln>
                <a:solidFill>
                  <a:srgbClr val="4D4D4D"/>
                </a:solidFill>
                <a:effectLst/>
                <a:uLnTx/>
                <a:uFillTx/>
                <a:latin typeface="Arial"/>
                <a:ea typeface="+mn-ea"/>
                <a:cs typeface="+mn-cs"/>
              </a:rPr>
              <a:t>should be subject to the assessment against the award criteria. The assessment on climate proofing is taken into account in the </a:t>
            </a:r>
            <a:r>
              <a:rPr kumimoji="0" lang="en-US" sz="2400" b="0" i="1" u="none" strike="noStrike" kern="1200" cap="none" spc="0" normalizeH="0" baseline="0" noProof="0" dirty="0">
                <a:ln>
                  <a:noFill/>
                </a:ln>
                <a:solidFill>
                  <a:srgbClr val="4D4D4D"/>
                </a:solidFill>
                <a:effectLst/>
                <a:uLnTx/>
                <a:uFillTx/>
                <a:latin typeface="Arial"/>
                <a:ea typeface="+mn-ea"/>
                <a:cs typeface="+mn-cs"/>
              </a:rPr>
              <a:t>Impact </a:t>
            </a:r>
            <a:r>
              <a:rPr kumimoji="0" lang="en-US" sz="2400" b="0" i="0" u="none" strike="noStrike" kern="1200" cap="none" spc="0" normalizeH="0" baseline="0" noProof="0" dirty="0">
                <a:ln>
                  <a:noFill/>
                </a:ln>
                <a:solidFill>
                  <a:srgbClr val="4D4D4D"/>
                </a:solidFill>
                <a:effectLst/>
                <a:uLnTx/>
                <a:uFillTx/>
                <a:latin typeface="Arial"/>
                <a:ea typeface="+mn-ea"/>
                <a:cs typeface="+mn-cs"/>
              </a:rPr>
              <a:t>criterion.</a:t>
            </a: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endParaRPr kumimoji="0" lang="en-US" sz="24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en-US" sz="2400" b="0" i="0" u="none" strike="noStrike" kern="1200" cap="none" spc="0" normalizeH="0" baseline="0" noProof="0" dirty="0">
                <a:ln>
                  <a:noFill/>
                </a:ln>
                <a:solidFill>
                  <a:srgbClr val="4D4D4D"/>
                </a:solidFill>
                <a:effectLst/>
                <a:uLnTx/>
                <a:uFillTx/>
                <a:latin typeface="Arial"/>
                <a:ea typeface="+mn-ea"/>
                <a:cs typeface="+mn-cs"/>
              </a:rPr>
              <a:t> </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F52863-2C4C-4AAC-81B0-899FAA97A24F}"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09160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en-US" sz="2000" b="0" i="0" u="none" strike="noStrike" kern="1200" cap="none" spc="0" normalizeH="0" baseline="0" noProof="0" dirty="0">
                <a:ln>
                  <a:noFill/>
                </a:ln>
                <a:solidFill>
                  <a:srgbClr val="4D4D4D"/>
                </a:solidFill>
                <a:effectLst/>
                <a:uLnTx/>
                <a:uFillTx/>
                <a:latin typeface="Arial"/>
                <a:ea typeface="+mn-ea"/>
                <a:cs typeface="+mn-cs"/>
              </a:rPr>
              <a:t>CEF2 Article 14</a:t>
            </a:r>
          </a:p>
          <a:p>
            <a:pPr marL="228600" marR="0" lvl="0" indent="-22860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4D4D4D"/>
                </a:solidFill>
                <a:effectLst/>
                <a:uLnTx/>
                <a:uFillTx/>
                <a:latin typeface="Arial"/>
                <a:ea typeface="+mn-ea"/>
                <a:cs typeface="+mn-cs"/>
              </a:rPr>
              <a:t>“climate impact (project life cycle benefits and costs)”, </a:t>
            </a:r>
          </a:p>
          <a:p>
            <a:pPr marL="228600" marR="0" lvl="0" indent="-22860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4D4D4D"/>
                </a:solidFill>
                <a:effectLst/>
                <a:uLnTx/>
                <a:uFillTx/>
                <a:latin typeface="Arial"/>
                <a:ea typeface="+mn-ea"/>
                <a:cs typeface="+mn-cs"/>
              </a:rPr>
              <a:t>“consistency with Union and national energy and climate plans, including the “energy efficiency first” principle”</a:t>
            </a:r>
          </a:p>
          <a:p>
            <a:pPr marL="228600" marR="0" lvl="0" indent="-22860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4D4D4D"/>
                </a:solidFill>
                <a:effectLst/>
                <a:uLnTx/>
                <a:uFillTx/>
                <a:latin typeface="Arial"/>
                <a:ea typeface="+mn-ea"/>
                <a:cs typeface="+mn-cs"/>
              </a:rPr>
              <a:t>“the assessment of proposals against the award criteria shall take into account, where relevant, the resilience to the </a:t>
            </a:r>
            <a:r>
              <a:rPr kumimoji="0" lang="en-US" sz="2000" b="1" i="0" u="none" strike="noStrike" kern="1200" cap="none" spc="0" normalizeH="0" baseline="0" noProof="0" dirty="0">
                <a:ln>
                  <a:noFill/>
                </a:ln>
                <a:solidFill>
                  <a:srgbClr val="4D4D4D"/>
                </a:solidFill>
                <a:effectLst/>
                <a:uLnTx/>
                <a:uFillTx/>
                <a:latin typeface="Arial"/>
                <a:ea typeface="+mn-ea"/>
                <a:cs typeface="+mn-cs"/>
              </a:rPr>
              <a:t>adverse impacts of climate change </a:t>
            </a:r>
            <a:r>
              <a:rPr kumimoji="0" lang="en-US" sz="2000" b="0" i="0" u="none" strike="noStrike" kern="1200" cap="none" spc="0" normalizeH="0" baseline="0" noProof="0" dirty="0">
                <a:ln>
                  <a:noFill/>
                </a:ln>
                <a:solidFill>
                  <a:srgbClr val="4D4D4D"/>
                </a:solidFill>
                <a:effectLst/>
                <a:uLnTx/>
                <a:uFillTx/>
                <a:latin typeface="Arial"/>
                <a:ea typeface="+mn-ea"/>
                <a:cs typeface="+mn-cs"/>
              </a:rPr>
              <a:t>through a climate vulnerability and risk assessment, including the relevant adaptation measures.”</a:t>
            </a:r>
          </a:p>
          <a:p>
            <a:pPr marL="228600" marR="0" lvl="0" indent="-22860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4D4D4D"/>
              </a:solidFill>
              <a:effectLst/>
              <a:uLnTx/>
              <a:uFillTx/>
              <a:latin typeface="Arial"/>
              <a:ea typeface="+mn-ea"/>
              <a:cs typeface="+mn-cs"/>
            </a:endParaRPr>
          </a:p>
          <a:p>
            <a:pPr algn="just">
              <a:lnSpc>
                <a:spcPct val="115000"/>
              </a:lnSpc>
              <a:spcAft>
                <a:spcPts val="10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The </a:t>
            </a:r>
            <a:r>
              <a:rPr lang="en-GB" sz="1200" b="1" dirty="0">
                <a:effectLst/>
                <a:latin typeface="Arial" panose="020B0604020202020204" pitchFamily="34" charset="0"/>
                <a:ea typeface="Calibri" panose="020F0502020204030204" pitchFamily="34" charset="0"/>
                <a:cs typeface="Times New Roman" panose="02020603050405020304" pitchFamily="18" charset="0"/>
              </a:rPr>
              <a:t>CEF Regulation</a:t>
            </a:r>
            <a:r>
              <a:rPr lang="en-GB" sz="1200" dirty="0">
                <a:effectLst/>
                <a:latin typeface="Arial" panose="020B0604020202020204" pitchFamily="34" charset="0"/>
                <a:ea typeface="Calibri" panose="020F0502020204030204" pitchFamily="34" charset="0"/>
                <a:cs typeface="Times New Roman" panose="02020603050405020304" pitchFamily="18" charset="0"/>
              </a:rPr>
              <a:t> in recital 5 foresees that “</a:t>
            </a:r>
            <a:r>
              <a:rPr kumimoji="0" lang="en-US" sz="1200" b="0" i="0" u="none" strike="noStrike" kern="1200" cap="none" spc="0" normalizeH="0" baseline="0" noProof="0" dirty="0">
                <a:ln>
                  <a:noFill/>
                </a:ln>
                <a:solidFill>
                  <a:srgbClr val="4D4D4D"/>
                </a:solidFill>
                <a:effectLst/>
                <a:uLnTx/>
                <a:uFillTx/>
                <a:latin typeface="Arial"/>
                <a:ea typeface="+mn-ea"/>
                <a:cs typeface="+mn-cs"/>
              </a:rPr>
              <a:t>‘In order to prevent infrastructure from being vulnerable to potential long term climate change effects, and to ensure that the cost of greenhouse gas emissions arising from the project is included in the project’s economic evaluation,</a:t>
            </a:r>
            <a:r>
              <a:rPr lang="en-GB" sz="1200" dirty="0">
                <a:effectLst/>
                <a:latin typeface="Arial" panose="020B0604020202020204" pitchFamily="34" charset="0"/>
                <a:ea typeface="Calibri" panose="020F0502020204030204" pitchFamily="34" charset="0"/>
                <a:cs typeface="Times New Roman" panose="02020603050405020304" pitchFamily="18" charset="0"/>
              </a:rPr>
              <a:t>projects supported by the CEF should be </a:t>
            </a:r>
            <a:r>
              <a:rPr lang="en-GB" sz="1200" b="1" dirty="0">
                <a:effectLst/>
                <a:latin typeface="Arial" panose="020B0604020202020204" pitchFamily="34" charset="0"/>
                <a:ea typeface="Calibri" panose="020F0502020204030204" pitchFamily="34" charset="0"/>
                <a:cs typeface="Times New Roman" panose="02020603050405020304" pitchFamily="18" charset="0"/>
              </a:rPr>
              <a:t>subject to climate proofing</a:t>
            </a:r>
            <a:r>
              <a:rPr lang="en-GB" sz="1200" dirty="0">
                <a:effectLst/>
                <a:latin typeface="Arial" panose="020B0604020202020204" pitchFamily="34" charset="0"/>
                <a:ea typeface="Calibri" panose="020F0502020204030204" pitchFamily="34" charset="0"/>
                <a:cs typeface="Times New Roman" panose="02020603050405020304" pitchFamily="18" charset="0"/>
              </a:rPr>
              <a:t>, where relevant, in accordance with the Commission guidance”. </a:t>
            </a:r>
          </a:p>
          <a:p>
            <a:pPr algn="just">
              <a:lnSpc>
                <a:spcPct val="115000"/>
              </a:lnSpc>
              <a:spcAft>
                <a:spcPts val="1000"/>
              </a:spcAft>
            </a:pP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F52863-2C4C-4AAC-81B0-899FAA97A24F}"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260958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evaluation process starts immediately after call closure i.e.</a:t>
            </a:r>
            <a:r>
              <a:rPr lang="en-GB" baseline="0" dirty="0"/>
              <a:t> 21/09/2023. </a:t>
            </a:r>
          </a:p>
          <a:p>
            <a:r>
              <a:rPr lang="en-GB" baseline="0" dirty="0"/>
              <a:t>Admissibility &amp; Eligibility checks by CINEA – </a:t>
            </a:r>
            <a:r>
              <a:rPr lang="en-US" baseline="0" dirty="0"/>
              <a:t>They serve the purpose to verify the compliance with the admissibility and eligibility criteria</a:t>
            </a:r>
          </a:p>
          <a:p>
            <a:endParaRPr lang="en-GB" baseline="0" dirty="0"/>
          </a:p>
          <a:p>
            <a:r>
              <a:rPr lang="en-GB" baseline="0" dirty="0"/>
              <a:t>External evaluation – based on a two stage: individual </a:t>
            </a:r>
            <a:r>
              <a:rPr lang="en-GB" baseline="0" dirty="0" err="1"/>
              <a:t>assement</a:t>
            </a:r>
            <a:r>
              <a:rPr lang="en-GB" baseline="0" dirty="0"/>
              <a:t> by experts and consensus meeting for each proposal. </a:t>
            </a:r>
          </a:p>
          <a:p>
            <a:r>
              <a:rPr lang="en-GB" baseline="0" dirty="0"/>
              <a:t>Internal evaluation conducted by the European Commission – recommends the list of proposals for funding to the Selection Committee </a:t>
            </a:r>
          </a:p>
          <a:p>
            <a:r>
              <a:rPr lang="en-GB" baseline="0" dirty="0"/>
              <a:t>When approved by the selection Committee, the CEF Committee will provide green light – for inviting applicants to start GA or reject those not retained for funding. </a:t>
            </a:r>
          </a:p>
          <a:p>
            <a:endParaRPr lang="en-GB" baseline="0" dirty="0"/>
          </a:p>
        </p:txBody>
      </p:sp>
      <p:sp>
        <p:nvSpPr>
          <p:cNvPr id="4" name="Slide Number Placeholder 3"/>
          <p:cNvSpPr>
            <a:spLocks noGrp="1"/>
          </p:cNvSpPr>
          <p:nvPr>
            <p:ph type="sldNum" sz="quarter" idx="10"/>
          </p:nvPr>
        </p:nvSpPr>
        <p:spPr/>
        <p:txBody>
          <a:bodyPr/>
          <a:lstStyle/>
          <a:p>
            <a:fld id="{59CF2995-AB43-4B7C-B8CD-9DC7C3692A9C}" type="slidenum">
              <a:rPr lang="en-GB" smtClean="0"/>
              <a:t>40</a:t>
            </a:fld>
            <a:endParaRPr lang="en-GB"/>
          </a:p>
        </p:txBody>
      </p:sp>
    </p:spTree>
    <p:extLst>
      <p:ext uri="{BB962C8B-B14F-4D97-AF65-F5344CB8AC3E}">
        <p14:creationId xmlns:p14="http://schemas.microsoft.com/office/powerpoint/2010/main" val="32589727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None/>
              <a:tabLst/>
              <a:defRPr/>
            </a:pPr>
            <a:r>
              <a:rPr kumimoji="0" lang="en-US" sz="1600" b="0" i="0" u="none" strike="noStrike" kern="1200" cap="none" spc="0" normalizeH="0" baseline="0" noProof="0" dirty="0">
                <a:ln>
                  <a:noFill/>
                </a:ln>
                <a:solidFill>
                  <a:srgbClr val="4D4D4D"/>
                </a:solidFill>
                <a:effectLst/>
                <a:uLnTx/>
                <a:uFillTx/>
                <a:latin typeface="Arial"/>
                <a:ea typeface="+mn-ea"/>
                <a:cs typeface="+mn-cs"/>
              </a:rPr>
              <a:t>The A&amp;E checks serves the purpose to verify the compliance with the admissibility and eligibility criteria</a:t>
            </a:r>
          </a:p>
          <a:p>
            <a:pPr marL="685800" marR="0" lvl="1" indent="-228600" algn="l"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Char char="•"/>
              <a:tabLst/>
              <a:defRPr/>
            </a:pPr>
            <a:endParaRPr kumimoji="0" lang="en-US" sz="1600" b="0" i="0" u="none" strike="noStrike" kern="1200" cap="none" spc="0" normalizeH="0" baseline="0" noProof="0" dirty="0">
              <a:ln>
                <a:noFill/>
              </a:ln>
              <a:solidFill>
                <a:srgbClr val="4D4D4D"/>
              </a:solidFill>
              <a:effectLst/>
              <a:uLnTx/>
              <a:uFillTx/>
              <a:latin typeface="Arial"/>
              <a:ea typeface="+mn-ea"/>
              <a:cs typeface="+mn-cs"/>
            </a:endParaRPr>
          </a:p>
          <a:p>
            <a:pPr marL="685800" marR="0" lvl="1" indent="-228600" algn="l"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Char char="•"/>
              <a:tabLst/>
              <a:defRPr/>
            </a:pPr>
            <a:r>
              <a:rPr kumimoji="0" lang="en-US" sz="1600" b="0" i="0" u="none" strike="noStrike" kern="1200" cap="none" spc="0" normalizeH="0" baseline="0" noProof="0" dirty="0">
                <a:ln>
                  <a:noFill/>
                </a:ln>
                <a:solidFill>
                  <a:srgbClr val="4D4D4D"/>
                </a:solidFill>
                <a:effectLst/>
                <a:uLnTx/>
                <a:uFillTx/>
                <a:latin typeface="Arial"/>
                <a:ea typeface="+mn-ea"/>
                <a:cs typeface="+mn-cs"/>
              </a:rPr>
              <a:t>Submitted before the call deadline through the Funding &amp; Tenders Portal Electronic Submission System. Readable, accessible and printable;</a:t>
            </a:r>
          </a:p>
          <a:p>
            <a:pPr marL="685800" marR="0" lvl="1" indent="-228600" algn="l"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Char char="•"/>
              <a:tabLst/>
              <a:defRPr/>
            </a:pPr>
            <a:r>
              <a:rPr kumimoji="0" lang="en-US" sz="1600" b="0" i="0" u="none" strike="noStrike" kern="1200" cap="none" spc="0" normalizeH="0" baseline="0" noProof="0" dirty="0">
                <a:ln>
                  <a:noFill/>
                </a:ln>
                <a:solidFill>
                  <a:srgbClr val="4D4D4D"/>
                </a:solidFill>
                <a:effectLst/>
                <a:uLnTx/>
                <a:uFillTx/>
                <a:latin typeface="Arial"/>
                <a:ea typeface="+mn-ea"/>
                <a:cs typeface="+mn-cs"/>
              </a:rPr>
              <a:t>Complete and contain all the requested information and all </a:t>
            </a:r>
            <a:r>
              <a:rPr kumimoji="0" lang="en-US" sz="1600" b="0" i="0" u="sng" strike="noStrike" kern="1200" cap="none" spc="0" normalizeH="0" baseline="0" noProof="0" dirty="0">
                <a:ln>
                  <a:noFill/>
                </a:ln>
                <a:solidFill>
                  <a:srgbClr val="4D4D4D"/>
                </a:solidFill>
                <a:effectLst/>
                <a:uLnTx/>
                <a:uFillTx/>
                <a:latin typeface="Arial"/>
                <a:ea typeface="+mn-ea"/>
                <a:cs typeface="+mn-cs"/>
              </a:rPr>
              <a:t>required annexes and supporting documents</a:t>
            </a:r>
            <a:r>
              <a:rPr kumimoji="0" lang="en-US" sz="1600" b="0" i="0" u="none" strike="noStrike" kern="1200" cap="none" spc="0" normalizeH="0" baseline="0" noProof="0" dirty="0">
                <a:ln>
                  <a:noFill/>
                </a:ln>
                <a:solidFill>
                  <a:srgbClr val="4D4D4D"/>
                </a:solidFill>
                <a:effectLst/>
                <a:uLnTx/>
                <a:uFillTx/>
                <a:latin typeface="Arial"/>
                <a:ea typeface="+mn-ea"/>
                <a:cs typeface="+mn-cs"/>
              </a:rPr>
              <a:t>. There will be no follow-up for missing elements. </a:t>
            </a:r>
          </a:p>
          <a:p>
            <a:pPr marL="685800" marR="0" lvl="1" indent="-228600" algn="l"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Char char="•"/>
              <a:tabLst/>
              <a:defRPr/>
            </a:pPr>
            <a:endParaRPr kumimoji="0" lang="en-US" sz="1600" b="0" i="0" u="none" strike="noStrike" kern="1200" cap="none" spc="0" normalizeH="0" baseline="0" noProof="0" dirty="0">
              <a:ln>
                <a:noFill/>
              </a:ln>
              <a:solidFill>
                <a:srgbClr val="4D4D4D"/>
              </a:solidFill>
              <a:effectLst/>
              <a:uLnTx/>
              <a:uFillTx/>
              <a:latin typeface="Arial"/>
              <a:ea typeface="+mn-ea"/>
              <a:cs typeface="+mn-cs"/>
            </a:endParaRPr>
          </a:p>
          <a:p>
            <a:pPr marL="457200" marR="0" lvl="1" indent="0" algn="l"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None/>
              <a:tabLst/>
              <a:defRPr/>
            </a:pPr>
            <a:endParaRPr lang="fr-BE" sz="1200" dirty="0">
              <a:effectLst/>
              <a:latin typeface="Verdana" panose="020B0604030504040204" pitchFamily="34" charset="0"/>
              <a:ea typeface="Times New Roman" panose="02020603050405020304" pitchFamily="18" charset="0"/>
              <a:cs typeface="Times New Roman" panose="02020603050405020304" pitchFamily="18" charset="0"/>
            </a:endParaRPr>
          </a:p>
          <a:p>
            <a:r>
              <a:rPr lang="en-US" dirty="0"/>
              <a:t>	Application Form Part A — contains administrative information about the participants (future coordinator, beneficiaries and affiliated entities) and the summarised budget for the project (to be filled in directly online)</a:t>
            </a:r>
          </a:p>
          <a:p>
            <a:r>
              <a:rPr lang="en-US" dirty="0"/>
              <a:t>	Application Form Part B — contains the technical description of the project (to be downloaded from the Portal Submission System, completed and then assembled and re-uploaded)</a:t>
            </a:r>
          </a:p>
          <a:p>
            <a:endParaRPr lang="fr-BE" dirty="0"/>
          </a:p>
        </p:txBody>
      </p:sp>
      <p:sp>
        <p:nvSpPr>
          <p:cNvPr id="4" name="Slide Number Placeholder 3"/>
          <p:cNvSpPr>
            <a:spLocks noGrp="1"/>
          </p:cNvSpPr>
          <p:nvPr>
            <p:ph type="sldNum" sz="quarter" idx="10"/>
          </p:nvPr>
        </p:nvSpPr>
        <p:spPr/>
        <p:txBody>
          <a:bodyPr/>
          <a:lstStyle/>
          <a:p>
            <a:fld id="{68F52863-2C4C-4AAC-81B0-899FAA97A24F}" type="slidenum">
              <a:rPr lang="en-IE" smtClean="0"/>
              <a:t>41</a:t>
            </a:fld>
            <a:endParaRPr lang="en-IE"/>
          </a:p>
        </p:txBody>
      </p:sp>
    </p:spTree>
    <p:extLst>
      <p:ext uri="{BB962C8B-B14F-4D97-AF65-F5344CB8AC3E}">
        <p14:creationId xmlns:p14="http://schemas.microsoft.com/office/powerpoint/2010/main" val="11950426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dirty="0"/>
              <a:t>Applicants must submit (upload) the Environmental Compliance File for all applications, except ERTMS and Rail Freight Noise projects.</a:t>
            </a:r>
          </a:p>
          <a:p>
            <a:endParaRPr lang="en-US" dirty="0"/>
          </a:p>
          <a:p>
            <a:r>
              <a:rPr lang="en-US" dirty="0"/>
              <a:t>For </a:t>
            </a:r>
            <a:r>
              <a:rPr lang="en-US" b="1" dirty="0"/>
              <a:t>works applications and study applications with physical intervention</a:t>
            </a:r>
            <a:r>
              <a:rPr lang="en-US" dirty="0"/>
              <a:t>, the ECF must be completed with (</a:t>
            </a:r>
            <a:r>
              <a:rPr lang="en-US" dirty="0" err="1"/>
              <a:t>i</a:t>
            </a:r>
            <a:r>
              <a:rPr lang="en-US" dirty="0"/>
              <a:t>) the environmental compliance questionnaire duly filled in, along with the  requested information being applicable i.e. non-technical summary,  and (ii) the declarations signed by the competent authority (</a:t>
            </a:r>
            <a:r>
              <a:rPr lang="en-US" dirty="0" err="1"/>
              <a:t>i</a:t>
            </a:r>
            <a:r>
              <a:rPr lang="en-US" dirty="0"/>
              <a:t>) for monitoring Natura 2000 sites and (ii) under the water framework directive 2000/60/EC for works and studies with physical intervention when indicated as applicable in the environmental compliance questionnaire. </a:t>
            </a:r>
          </a:p>
          <a:p>
            <a:endParaRPr lang="en-US" dirty="0"/>
          </a:p>
          <a:p>
            <a:r>
              <a:rPr lang="en-US" dirty="0"/>
              <a:t>However, for </a:t>
            </a:r>
            <a:r>
              <a:rPr lang="en-US" b="1" dirty="0"/>
              <a:t>study projects without any physical interventions </a:t>
            </a:r>
            <a:r>
              <a:rPr lang="en-US" dirty="0"/>
              <a:t>and </a:t>
            </a:r>
            <a:r>
              <a:rPr lang="en-US" b="1" dirty="0"/>
              <a:t>works projects that do not affect significantly the environment </a:t>
            </a:r>
            <a:r>
              <a:rPr lang="en-US" dirty="0"/>
              <a:t>- such as Single European Sky ATM Research (SESAR), Intelligent Transport System (ITS), VTMIS, telematics application system, actions exclusively related to implementation of electric vehicles charging stations in existing build-up areas, solutions to improve accessibility for persons with reduced mobility, and vessels and rail rolling stocks retrofitting, the applicant must submit the ECF by ticking the box 'studies without physical intervention or works', and specifying NA in the remaining parts of the Environmental Compliance File. </a:t>
            </a:r>
          </a:p>
          <a:p>
            <a:r>
              <a:rPr lang="en-US" dirty="0"/>
              <a:t>Under topics, where works lead to limited physical interventions not affecting the environmental compliance, such as ERTMS, SESAR, ITS, VTMIS, RFN, telematics application system, actions exclusively related to implementation of electric vehicles charging stations in existing build-up areas, solutions to improve accessibility for persons with reduced mobility, and vessels and rail rolling stocks retrofitting, you should tick the box of 'works' in the Environmental Compliance File and then specify 'no/not applicable' in other fields of environmental relevance with a brief explanation in the comments.</a:t>
            </a:r>
          </a:p>
          <a:p>
            <a:r>
              <a:rPr lang="en-US" dirty="0"/>
              <a:t>For these applications,  no declarations signed by the competent authority are needed.</a:t>
            </a:r>
            <a:endParaRPr lang="fr-BE" dirty="0"/>
          </a:p>
        </p:txBody>
      </p:sp>
      <p:sp>
        <p:nvSpPr>
          <p:cNvPr id="4" name="Slide Number Placeholder 3"/>
          <p:cNvSpPr>
            <a:spLocks noGrp="1"/>
          </p:cNvSpPr>
          <p:nvPr>
            <p:ph type="sldNum" sz="quarter" idx="10"/>
          </p:nvPr>
        </p:nvSpPr>
        <p:spPr/>
        <p:txBody>
          <a:bodyPr/>
          <a:lstStyle/>
          <a:p>
            <a:fld id="{68F52863-2C4C-4AAC-81B0-899FAA97A24F}" type="slidenum">
              <a:rPr lang="en-IE" smtClean="0"/>
              <a:t>42</a:t>
            </a:fld>
            <a:endParaRPr lang="en-IE"/>
          </a:p>
        </p:txBody>
      </p:sp>
    </p:spTree>
    <p:extLst>
      <p:ext uri="{BB962C8B-B14F-4D97-AF65-F5344CB8AC3E}">
        <p14:creationId xmlns:p14="http://schemas.microsoft.com/office/powerpoint/2010/main" val="1551797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Font typeface="Arial" panose="020B0604020202020204" pitchFamily="34" charset="0"/>
              <a:buNone/>
            </a:pPr>
            <a:endParaRPr lang="en-IE" sz="800"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98244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EU Member States (including overseas countries and territories (OCTs)), Third countries associated to the CEF (list of participating countries) under the General calls, and eligible under the Cohesion Funds</a:t>
            </a:r>
          </a:p>
          <a:p>
            <a:endParaRPr lang="en-US" dirty="0"/>
          </a:p>
          <a:p>
            <a:endParaRPr lang="en-US" dirty="0"/>
          </a:p>
          <a:p>
            <a:r>
              <a:rPr lang="en-US" dirty="0"/>
              <a:t>In order to ensure efficiency in EU funding interventions, applicants are strongly encouraged to submit applications for projects with a total requested EU contribution to the eligible costs of no less than EUR 1 000 000. Where possible, related projects should be grouped and submitted as one proposal</a:t>
            </a:r>
            <a:endParaRPr lang="fr-BE" dirty="0"/>
          </a:p>
        </p:txBody>
      </p:sp>
      <p:sp>
        <p:nvSpPr>
          <p:cNvPr id="4" name="Slide Number Placeholder 3"/>
          <p:cNvSpPr>
            <a:spLocks noGrp="1"/>
          </p:cNvSpPr>
          <p:nvPr>
            <p:ph type="sldNum" sz="quarter" idx="10"/>
          </p:nvPr>
        </p:nvSpPr>
        <p:spPr/>
        <p:txBody>
          <a:bodyPr/>
          <a:lstStyle/>
          <a:p>
            <a:fld id="{68F52863-2C4C-4AAC-81B0-899FAA97A24F}" type="slidenum">
              <a:rPr lang="en-IE" smtClean="0"/>
              <a:t>45</a:t>
            </a:fld>
            <a:endParaRPr lang="en-IE"/>
          </a:p>
        </p:txBody>
      </p:sp>
    </p:spTree>
    <p:extLst>
      <p:ext uri="{BB962C8B-B14F-4D97-AF65-F5344CB8AC3E}">
        <p14:creationId xmlns:p14="http://schemas.microsoft.com/office/powerpoint/2010/main" val="36497352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FontTx/>
              <a:buNone/>
            </a:pPr>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99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CINEA will deliver the EU Green Deal through </a:t>
            </a:r>
            <a:r>
              <a:rPr lang="en-GB" sz="1200" b="1" kern="1200" dirty="0">
                <a:solidFill>
                  <a:schemeClr val="tx1"/>
                </a:solidFill>
                <a:effectLst/>
                <a:latin typeface="+mn-lt"/>
                <a:ea typeface="+mn-ea"/>
                <a:cs typeface="+mn-cs"/>
              </a:rPr>
              <a:t>the 7 programmes we manage</a:t>
            </a:r>
            <a:r>
              <a:rPr lang="en-GB" sz="1200" kern="1200" dirty="0">
                <a:solidFill>
                  <a:schemeClr val="tx1"/>
                </a:solidFill>
                <a:effectLst/>
                <a:latin typeface="+mn-lt"/>
                <a:ea typeface="+mn-ea"/>
                <a:cs typeface="+mn-cs"/>
              </a:rPr>
              <a:t>  You can see them on the screen: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The Connecting Europe Facility 2 for transport and energy</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The Renewable Financing Mechanism</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The Just Transition Mechanism (Public Sector Loan facility pillar)</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Cluster 5 of the Horizon Europe programme</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The Innovation Fund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The LIFE programme and</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The European Maritime, Fisheries and Aquaculture Fund </a:t>
            </a:r>
          </a:p>
          <a:p>
            <a:pPr marL="0" lvl="0" indent="0">
              <a:buFont typeface="Arial" panose="020B0604020202020204" pitchFamily="34" charset="0"/>
              <a:buNone/>
            </a:pPr>
            <a:endParaRPr lang="en-IE"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IE" sz="1200" kern="1200" dirty="0">
                <a:solidFill>
                  <a:schemeClr val="tx1"/>
                </a:solidFill>
                <a:effectLst/>
                <a:latin typeface="+mn-lt"/>
                <a:ea typeface="+mn-ea"/>
                <a:cs typeface="+mn-cs"/>
              </a:rPr>
              <a:t>I</a:t>
            </a:r>
            <a:r>
              <a:rPr lang="en-IE" sz="1200" kern="1200" baseline="0" dirty="0">
                <a:solidFill>
                  <a:schemeClr val="tx1"/>
                </a:solidFill>
                <a:effectLst/>
                <a:latin typeface="+mn-lt"/>
                <a:ea typeface="+mn-ea"/>
                <a:cs typeface="+mn-cs"/>
              </a:rPr>
              <a:t> will not go into the details of each programme as this would take too much time, but I invite you to </a:t>
            </a:r>
            <a:r>
              <a:rPr lang="en-IE" sz="1200" b="1" kern="1200" baseline="0" dirty="0">
                <a:solidFill>
                  <a:schemeClr val="tx1"/>
                </a:solidFill>
                <a:effectLst/>
                <a:latin typeface="+mn-lt"/>
                <a:ea typeface="+mn-ea"/>
                <a:cs typeface="+mn-cs"/>
              </a:rPr>
              <a:t>visit our CINEA website </a:t>
            </a:r>
            <a:r>
              <a:rPr lang="en-IE" sz="1200" kern="1200" baseline="0" dirty="0">
                <a:solidFill>
                  <a:schemeClr val="tx1"/>
                </a:solidFill>
                <a:effectLst/>
                <a:latin typeface="+mn-lt"/>
                <a:ea typeface="+mn-ea"/>
                <a:cs typeface="+mn-cs"/>
              </a:rPr>
              <a:t>on which you can find many more details of the programmes, next calls and project stories  </a:t>
            </a:r>
          </a:p>
          <a:p>
            <a:pPr marL="0" marR="0" lvl="0" indent="0" algn="l" defTabSz="914400" rtl="0" eaLnBrk="1" fontAlgn="auto" latinLnBrk="0" hangingPunct="1">
              <a:lnSpc>
                <a:spcPct val="100000"/>
              </a:lnSpc>
              <a:spcBef>
                <a:spcPts val="0"/>
              </a:spcBef>
              <a:spcAft>
                <a:spcPts val="0"/>
              </a:spcAft>
              <a:buClrTx/>
              <a:buSzTx/>
              <a:buFont typeface="Courier New" panose="02070309020205020404" pitchFamily="49" charset="0"/>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Courier New" panose="02070309020205020404" pitchFamily="49" charset="0"/>
              <a:buNone/>
              <a:tabLst/>
              <a:defRPr/>
            </a:pPr>
            <a:endParaRPr kumimoji="0" lang="en-US" sz="1200" b="0" i="0" u="none" strike="noStrike" kern="1200" cap="none" spc="0" normalizeH="0" baseline="0" noProof="0" dirty="0">
              <a:ln>
                <a:noFill/>
              </a:ln>
              <a:solidFill>
                <a:srgbClr val="4D4D4D"/>
              </a:solidFill>
              <a:effectLst/>
              <a:uLnTx/>
              <a:uFillTx/>
              <a:latin typeface="Arial"/>
              <a:ea typeface="+mn-ea"/>
              <a:cs typeface="+mn-cs"/>
            </a:endParaRPr>
          </a:p>
          <a:p>
            <a:endParaRPr kumimoji="0" lang="en-GB"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Courier New" panose="02070309020205020404" pitchFamily="49" charset="0"/>
              <a:buNone/>
              <a:tabLst/>
              <a:defRPr/>
            </a:pPr>
            <a:endParaRPr kumimoji="0" lang="en-US" sz="1200" b="0" i="0" u="none" strike="noStrike" kern="1200" cap="none" spc="0" normalizeH="0" baseline="0" noProof="0" dirty="0">
              <a:ln>
                <a:noFill/>
              </a:ln>
              <a:solidFill>
                <a:srgbClr val="4D4D4D"/>
              </a:solidFill>
              <a:effectLst/>
              <a:uLnTx/>
              <a:uFillTx/>
              <a:latin typeface="Arial"/>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48990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Award criteria (point 9 of Call Text)</a:t>
            </a:r>
          </a:p>
          <a:p>
            <a:r>
              <a:rPr lang="en-GB" sz="1200" kern="1200" dirty="0">
                <a:solidFill>
                  <a:schemeClr val="tx1"/>
                </a:solidFill>
                <a:effectLst/>
                <a:latin typeface="+mn-lt"/>
                <a:ea typeface="+mn-ea"/>
                <a:cs typeface="+mn-cs"/>
              </a:rPr>
              <a:t> </a:t>
            </a:r>
          </a:p>
          <a:p>
            <a:pPr lvl="0"/>
            <a:r>
              <a:rPr lang="en-GB" sz="1200" b="1" u="sng" kern="1200" dirty="0">
                <a:solidFill>
                  <a:schemeClr val="tx1"/>
                </a:solidFill>
                <a:effectLst/>
                <a:latin typeface="+mn-lt"/>
                <a:ea typeface="+mn-ea"/>
                <a:cs typeface="+mn-cs"/>
              </a:rPr>
              <a:t>Priority and urgency</a:t>
            </a:r>
            <a:r>
              <a:rPr lang="en-GB" sz="1200" b="1" kern="1200" dirty="0">
                <a:solidFill>
                  <a:schemeClr val="tx1"/>
                </a:solidFill>
                <a:effectLst/>
                <a:latin typeface="+mn-lt"/>
                <a:ea typeface="+mn-ea"/>
                <a:cs typeface="+mn-cs"/>
              </a:rPr>
              <a:t>:</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To which extend the proposal fits with sectoral policy objectives &amp; priorities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What is the EU added-value</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Is</a:t>
            </a:r>
            <a:r>
              <a:rPr lang="en-GB" sz="1200" kern="1200" baseline="0" dirty="0">
                <a:solidFill>
                  <a:schemeClr val="tx1"/>
                </a:solidFill>
                <a:effectLst/>
                <a:latin typeface="+mn-lt"/>
                <a:ea typeface="+mn-ea"/>
                <a:cs typeface="+mn-cs"/>
              </a:rPr>
              <a:t> there any </a:t>
            </a:r>
            <a:r>
              <a:rPr lang="en-GB" sz="1200" kern="1200" dirty="0">
                <a:solidFill>
                  <a:schemeClr val="tx1"/>
                </a:solidFill>
                <a:effectLst/>
                <a:latin typeface="+mn-lt"/>
                <a:ea typeface="+mn-ea"/>
                <a:cs typeface="+mn-cs"/>
              </a:rPr>
              <a:t>possible synergies with other sectors </a:t>
            </a:r>
          </a:p>
          <a:p>
            <a:pPr lvl="0"/>
            <a:endParaRPr lang="en-GB" sz="1200" b="1" u="sng" kern="1200" dirty="0">
              <a:solidFill>
                <a:schemeClr val="tx1"/>
              </a:solidFill>
              <a:effectLst/>
              <a:latin typeface="+mn-lt"/>
              <a:ea typeface="+mn-ea"/>
              <a:cs typeface="+mn-cs"/>
            </a:endParaRPr>
          </a:p>
          <a:p>
            <a:pPr lvl="0"/>
            <a:r>
              <a:rPr lang="en-GB" sz="1200" b="1" u="sng" kern="1200" dirty="0">
                <a:solidFill>
                  <a:schemeClr val="tx1"/>
                </a:solidFill>
                <a:effectLst/>
                <a:latin typeface="+mn-lt"/>
                <a:ea typeface="+mn-ea"/>
                <a:cs typeface="+mn-cs"/>
              </a:rPr>
              <a:t>Maturity</a:t>
            </a:r>
            <a:r>
              <a:rPr lang="en-GB" sz="1200" b="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Is the project ready to start and overall timing realistic up to completion?</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Status of the contracting procedures and permits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Financial readiness &amp;</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availability to complement CEF support</a:t>
            </a:r>
          </a:p>
          <a:p>
            <a:pPr lvl="0"/>
            <a:endParaRPr lang="en-GB" sz="1200" b="1" u="sng" kern="1200" dirty="0">
              <a:solidFill>
                <a:schemeClr val="tx1"/>
              </a:solidFill>
              <a:effectLst/>
              <a:latin typeface="+mn-lt"/>
              <a:ea typeface="+mn-ea"/>
              <a:cs typeface="+mn-cs"/>
            </a:endParaRPr>
          </a:p>
          <a:p>
            <a:pPr lvl="0"/>
            <a:r>
              <a:rPr lang="en-GB" sz="1200" b="1" u="sng" kern="1200" dirty="0">
                <a:solidFill>
                  <a:schemeClr val="tx1"/>
                </a:solidFill>
                <a:effectLst/>
                <a:latin typeface="+mn-lt"/>
                <a:ea typeface="+mn-ea"/>
                <a:cs typeface="+mn-cs"/>
              </a:rPr>
              <a:t>Catalytic effect</a:t>
            </a:r>
            <a:r>
              <a:rPr lang="en-GB" sz="1200" b="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Existing financial gap (commercial viability, high upfront costs, lack of market finance,…)</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Capacity to mobilise various investments sources,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To which externalities justify CEF financial support?</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So it assess the catalytic effect of the EU financial support</a:t>
            </a:r>
          </a:p>
          <a:p>
            <a:pPr lvl="0"/>
            <a:endParaRPr lang="en-GB" sz="1200" b="1" u="sng" kern="1200" dirty="0">
              <a:solidFill>
                <a:schemeClr val="tx1"/>
              </a:solidFill>
              <a:effectLst/>
              <a:latin typeface="+mn-lt"/>
              <a:ea typeface="+mn-ea"/>
              <a:cs typeface="+mn-cs"/>
            </a:endParaRPr>
          </a:p>
          <a:p>
            <a:pPr lvl="0"/>
            <a:r>
              <a:rPr lang="en-GB" sz="1200" b="1" u="sng" kern="1200" dirty="0">
                <a:solidFill>
                  <a:schemeClr val="tx1"/>
                </a:solidFill>
                <a:effectLst/>
                <a:latin typeface="+mn-lt"/>
                <a:ea typeface="+mn-ea"/>
                <a:cs typeface="+mn-cs"/>
              </a:rPr>
              <a:t>Impact</a:t>
            </a:r>
            <a:r>
              <a:rPr lang="en-GB" sz="1200" b="1" kern="1200" dirty="0">
                <a:solidFill>
                  <a:schemeClr val="tx1"/>
                </a:solidFill>
                <a:effectLst/>
                <a:latin typeface="+mn-lt"/>
                <a:ea typeface="+mn-ea"/>
                <a:cs typeface="+mn-cs"/>
              </a:rPr>
              <a:t>:</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Economic, social and environmental impact including climate impact</a:t>
            </a:r>
          </a:p>
          <a:p>
            <a:pPr marL="171450" lvl="0" indent="-171450">
              <a:buFont typeface="Arial" panose="020B0604020202020204" pitchFamily="34" charset="0"/>
              <a:buChar char="•"/>
            </a:pPr>
            <a:r>
              <a:rPr lang="fr-BE" sz="1200" kern="1200" dirty="0">
                <a:solidFill>
                  <a:schemeClr val="tx1"/>
                </a:solidFill>
                <a:effectLst/>
                <a:latin typeface="+mn-lt"/>
                <a:ea typeface="+mn-ea"/>
                <a:cs typeface="+mn-cs"/>
              </a:rPr>
              <a:t>Is the </a:t>
            </a:r>
            <a:r>
              <a:rPr lang="fr-BE" sz="1200" kern="1200" dirty="0" err="1">
                <a:solidFill>
                  <a:schemeClr val="tx1"/>
                </a:solidFill>
                <a:effectLst/>
                <a:latin typeface="+mn-lt"/>
                <a:ea typeface="+mn-ea"/>
                <a:cs typeface="+mn-cs"/>
              </a:rPr>
              <a:t>project</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based</a:t>
            </a:r>
            <a:r>
              <a:rPr lang="fr-BE" sz="1200" kern="1200" dirty="0">
                <a:solidFill>
                  <a:schemeClr val="tx1"/>
                </a:solidFill>
                <a:effectLst/>
                <a:latin typeface="+mn-lt"/>
                <a:ea typeface="+mn-ea"/>
                <a:cs typeface="+mn-cs"/>
              </a:rPr>
              <a:t> on RES, </a:t>
            </a:r>
            <a:r>
              <a:rPr lang="fr-BE" sz="1200" kern="1200" dirty="0" err="1">
                <a:solidFill>
                  <a:schemeClr val="tx1"/>
                </a:solidFill>
                <a:effectLst/>
                <a:latin typeface="+mn-lt"/>
                <a:ea typeface="+mn-ea"/>
                <a:cs typeface="+mn-cs"/>
              </a:rPr>
              <a:t>biofuels</a:t>
            </a:r>
            <a:r>
              <a:rPr lang="fr-BE" sz="1200" kern="1200" dirty="0">
                <a:solidFill>
                  <a:schemeClr val="tx1"/>
                </a:solidFill>
                <a:effectLst/>
                <a:latin typeface="+mn-lt"/>
                <a:ea typeface="+mn-ea"/>
                <a:cs typeface="+mn-cs"/>
              </a:rPr>
              <a:t> or </a:t>
            </a:r>
            <a:r>
              <a:rPr lang="fr-BE" sz="1200" kern="1200" dirty="0" err="1">
                <a:solidFill>
                  <a:schemeClr val="tx1"/>
                </a:solidFill>
                <a:effectLst/>
                <a:latin typeface="+mn-lt"/>
                <a:ea typeface="+mn-ea"/>
                <a:cs typeface="+mn-cs"/>
              </a:rPr>
              <a:t>circular</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economy</a:t>
            </a:r>
            <a:r>
              <a:rPr lang="fr-BE"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May be substantiated by a simplified Cost Benefit Analysis (CBA)</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When applicable, what is the impact on innovation and digitalisation, safety and interoperability and accessibility</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Is</a:t>
            </a:r>
            <a:r>
              <a:rPr lang="en-GB" sz="1200" kern="1200" baseline="0" dirty="0">
                <a:solidFill>
                  <a:schemeClr val="tx1"/>
                </a:solidFill>
                <a:effectLst/>
                <a:latin typeface="+mn-lt"/>
                <a:ea typeface="+mn-ea"/>
                <a:cs typeface="+mn-cs"/>
              </a:rPr>
              <a:t> there any</a:t>
            </a:r>
            <a:r>
              <a:rPr lang="en-GB" sz="1200" kern="1200" dirty="0">
                <a:solidFill>
                  <a:schemeClr val="tx1"/>
                </a:solidFill>
                <a:effectLst/>
                <a:latin typeface="+mn-lt"/>
                <a:ea typeface="+mn-ea"/>
                <a:cs typeface="+mn-cs"/>
              </a:rPr>
              <a:t> cross-border dimension or impact on local transport network?</a:t>
            </a:r>
            <a:endParaRPr lang="en-GB" sz="1200" b="1" u="sng" kern="1200" dirty="0">
              <a:solidFill>
                <a:schemeClr val="tx1"/>
              </a:solidFill>
              <a:effectLst/>
              <a:latin typeface="+mn-lt"/>
              <a:ea typeface="+mn-ea"/>
              <a:cs typeface="+mn-cs"/>
            </a:endParaRPr>
          </a:p>
          <a:p>
            <a:pPr lvl="0"/>
            <a:endParaRPr lang="en-GB" sz="1200" kern="1200" dirty="0">
              <a:solidFill>
                <a:schemeClr val="tx1"/>
              </a:solidFill>
              <a:effectLst/>
              <a:latin typeface="+mn-lt"/>
              <a:ea typeface="+mn-ea"/>
              <a:cs typeface="+mn-cs"/>
            </a:endParaRPr>
          </a:p>
          <a:p>
            <a:pPr lvl="0"/>
            <a:r>
              <a:rPr lang="en-GB" sz="1200" b="1" u="sng" kern="1200" dirty="0">
                <a:solidFill>
                  <a:schemeClr val="tx1"/>
                </a:solidFill>
                <a:effectLst/>
                <a:latin typeface="+mn-lt"/>
                <a:ea typeface="+mn-ea"/>
                <a:cs typeface="+mn-cs"/>
              </a:rPr>
              <a:t>Quality</a:t>
            </a:r>
            <a:r>
              <a:rPr lang="en-GB" sz="1200" b="1" kern="1200" dirty="0">
                <a:solidFill>
                  <a:schemeClr val="tx1"/>
                </a:solidFill>
                <a:effectLst/>
                <a:latin typeface="+mn-lt"/>
                <a:ea typeface="+mn-ea"/>
                <a:cs typeface="+mn-cs"/>
              </a:rPr>
              <a:t>:</a:t>
            </a:r>
            <a:endParaRPr lang="en-GB" sz="1200" b="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Soundness of the implementation plan both from technical and financial point of view,</a:t>
            </a:r>
          </a:p>
          <a:p>
            <a:pPr lvl="0"/>
            <a:r>
              <a:rPr lang="en-GB" sz="1200" kern="1200" dirty="0">
                <a:solidFill>
                  <a:schemeClr val="tx1"/>
                </a:solidFill>
                <a:effectLst/>
                <a:latin typeface="+mn-lt"/>
                <a:ea typeface="+mn-ea"/>
                <a:cs typeface="+mn-cs"/>
              </a:rPr>
              <a:t>Strength</a:t>
            </a:r>
            <a:r>
              <a:rPr lang="en-GB" sz="1200" kern="1200" baseline="0" dirty="0">
                <a:solidFill>
                  <a:schemeClr val="tx1"/>
                </a:solidFill>
                <a:effectLst/>
                <a:latin typeface="+mn-lt"/>
                <a:ea typeface="+mn-ea"/>
                <a:cs typeface="+mn-cs"/>
              </a:rPr>
              <a:t> of </a:t>
            </a:r>
            <a:r>
              <a:rPr lang="en-GB" sz="1200" kern="1200" dirty="0">
                <a:solidFill>
                  <a:schemeClr val="tx1"/>
                </a:solidFill>
                <a:effectLst/>
                <a:latin typeface="+mn-lt"/>
                <a:ea typeface="+mn-ea"/>
                <a:cs typeface="+mn-cs"/>
              </a:rPr>
              <a:t>the organisational structures for the implementation, risk analysis, control procedures,</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communication strategy,....</a:t>
            </a:r>
          </a:p>
          <a:p>
            <a:pPr lvl="0"/>
            <a:r>
              <a:rPr lang="en-GB" sz="1200" kern="1200" dirty="0">
                <a:solidFill>
                  <a:schemeClr val="tx1"/>
                </a:solidFill>
                <a:effectLst/>
                <a:latin typeface="+mn-lt"/>
                <a:ea typeface="+mn-ea"/>
                <a:cs typeface="+mn-cs"/>
              </a:rPr>
              <a:t>Sustainability after completion; (5 points)</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=&gt; For applications supported by an Implementing Partner the catalytic effect will be evaluated on the basis of the capacity to mobilise different investments sources and the capacity to trigger important overall investments with limited EU support.</a:t>
            </a:r>
          </a:p>
          <a:p>
            <a:r>
              <a:rPr lang="en-GB" sz="1200" kern="1200" dirty="0">
                <a:solidFill>
                  <a:schemeClr val="tx1"/>
                </a:solidFill>
                <a:effectLst/>
                <a:latin typeface="+mn-lt"/>
                <a:ea typeface="+mn-ea"/>
                <a:cs typeface="+mn-cs"/>
              </a:rPr>
              <a:t>=&gt; Submission of a </a:t>
            </a:r>
            <a:r>
              <a:rPr lang="en-IE" sz="1200" kern="1200" dirty="0">
                <a:solidFill>
                  <a:schemeClr val="tx1"/>
                </a:solidFill>
                <a:effectLst/>
                <a:latin typeface="+mn-lt"/>
                <a:ea typeface="+mn-ea"/>
                <a:cs typeface="+mn-cs"/>
              </a:rPr>
              <a:t>CBA is not required for proposals submitted with the support of an Implementing Partner</a:t>
            </a:r>
            <a:endParaRPr lang="en-GB" sz="1200" kern="1200" dirty="0">
              <a:solidFill>
                <a:schemeClr val="tx1"/>
              </a:solidFill>
              <a:effectLst/>
              <a:latin typeface="+mn-lt"/>
              <a:ea typeface="+mn-ea"/>
              <a:cs typeface="+mn-cs"/>
            </a:endParaRPr>
          </a:p>
          <a:p>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51553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 the section ‘Priority and urgency’ of the application form, the applicant can describe (when applicable) possible synergies with other CEF sectors (Energy and Digital) or other EU </a:t>
            </a:r>
            <a:r>
              <a:rPr lang="en-US" dirty="0" err="1"/>
              <a:t>programmes</a:t>
            </a:r>
            <a:r>
              <a:rPr lang="en-US" dirty="0"/>
              <a:t> (Resilience and Recovery Facility (RRF), Digital Europe, Horizon Europe, Structural Funds, etc.). </a:t>
            </a:r>
          </a:p>
          <a:p>
            <a:r>
              <a:rPr lang="en-US" dirty="0"/>
              <a:t>The applicant should indicate if the project includes synergetic elements eligible under another CEF sector within the meaning of Article 10(2) of the CEF Regulation (and, if yes, describe the sector and the elements).  </a:t>
            </a:r>
          </a:p>
          <a:p>
            <a:r>
              <a:rPr lang="en-US" dirty="0"/>
              <a:t>In practice, digital and energy investments can be proposed in an application for works only if (a) the cost of the synergetic elements does not exceed 20 % of the total eligible costs of the action and (b) they improve the socio-economic, climate or environmental benefits of the project . </a:t>
            </a:r>
            <a:endParaRPr lang="fr-BE" dirty="0"/>
          </a:p>
        </p:txBody>
      </p:sp>
      <p:sp>
        <p:nvSpPr>
          <p:cNvPr id="4" name="Slide Number Placeholder 3"/>
          <p:cNvSpPr>
            <a:spLocks noGrp="1"/>
          </p:cNvSpPr>
          <p:nvPr>
            <p:ph type="sldNum" sz="quarter" idx="10"/>
          </p:nvPr>
        </p:nvSpPr>
        <p:spPr/>
        <p:txBody>
          <a:bodyPr/>
          <a:lstStyle/>
          <a:p>
            <a:fld id="{68F52863-2C4C-4AAC-81B0-899FAA97A24F}" type="slidenum">
              <a:rPr lang="en-IE" smtClean="0"/>
              <a:t>49</a:t>
            </a:fld>
            <a:endParaRPr lang="en-IE"/>
          </a:p>
        </p:txBody>
      </p:sp>
    </p:spTree>
    <p:extLst>
      <p:ext uri="{BB962C8B-B14F-4D97-AF65-F5344CB8AC3E}">
        <p14:creationId xmlns:p14="http://schemas.microsoft.com/office/powerpoint/2010/main" val="23750183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assessing the maturity of the action in the project development. </a:t>
            </a:r>
          </a:p>
          <a:p>
            <a:r>
              <a:rPr lang="en-US" dirty="0"/>
              <a:t>The criterion will measure, among others: </a:t>
            </a:r>
            <a:r>
              <a:rPr lang="en-US" dirty="0" err="1"/>
              <a:t>i</a:t>
            </a:r>
            <a:r>
              <a:rPr lang="en-US" dirty="0"/>
              <a:t>) the readiness/ability of the project to start by the proposed start date and to complete by the proposed end date, ii) the status of the contracting procedures and of the necessary permits, and iii) information on the financial availability needed to complement the CEF investment; (5 points)</a:t>
            </a:r>
          </a:p>
          <a:p>
            <a:endParaRPr lang="en-US" dirty="0"/>
          </a:p>
          <a:p>
            <a:r>
              <a:rPr lang="en-US" dirty="0"/>
              <a:t>As indicated under point 10.3 of the work programme, in order to be eligible for funding, applications including works for which an environmental impact assessment is mandatory must demonstrate to have completed key steps of the environmental impact assessment by the date of application. </a:t>
            </a:r>
          </a:p>
          <a:p>
            <a:endParaRPr lang="en-US" dirty="0"/>
          </a:p>
          <a:p>
            <a:r>
              <a:rPr lang="en-US" dirty="0"/>
              <a:t>This relates to the completion of the following steps of the EIA procedure: an environmental impact assessment report prepared by the project promoter and consultations carried out under the EIA Directive. This will be followed by the development consent procedure that may be completed after the submission of the CEF application</a:t>
            </a:r>
          </a:p>
          <a:p>
            <a:endParaRPr lang="fr-BE" dirty="0"/>
          </a:p>
        </p:txBody>
      </p:sp>
      <p:sp>
        <p:nvSpPr>
          <p:cNvPr id="4" name="Slide Number Placeholder 3"/>
          <p:cNvSpPr>
            <a:spLocks noGrp="1"/>
          </p:cNvSpPr>
          <p:nvPr>
            <p:ph type="sldNum" sz="quarter" idx="10"/>
          </p:nvPr>
        </p:nvSpPr>
        <p:spPr/>
        <p:txBody>
          <a:bodyPr/>
          <a:lstStyle/>
          <a:p>
            <a:fld id="{68F52863-2C4C-4AAC-81B0-899FAA97A24F}" type="slidenum">
              <a:rPr lang="en-IE" smtClean="0"/>
              <a:t>50</a:t>
            </a:fld>
            <a:endParaRPr lang="en-IE"/>
          </a:p>
        </p:txBody>
      </p:sp>
    </p:spTree>
    <p:extLst>
      <p:ext uri="{BB962C8B-B14F-4D97-AF65-F5344CB8AC3E}">
        <p14:creationId xmlns:p14="http://schemas.microsoft.com/office/powerpoint/2010/main" val="2936846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effectLst/>
                <a:latin typeface="Verdana" panose="020B0604030504040204" pitchFamily="34" charset="0"/>
                <a:ea typeface="Times New Roman" panose="02020603050405020304" pitchFamily="18" charset="0"/>
                <a:cs typeface="Times New Roman" panose="02020603050405020304" pitchFamily="18" charset="0"/>
              </a:rPr>
              <a:t>OCC: based on the list of the previous projects</a:t>
            </a:r>
            <a:r>
              <a:rPr lang="en-GB" sz="1200" baseline="0" dirty="0">
                <a:effectLst/>
                <a:latin typeface="Verdana" panose="020B0604030504040204" pitchFamily="34" charset="0"/>
                <a:ea typeface="Times New Roman" panose="02020603050405020304" pitchFamily="18" charset="0"/>
                <a:cs typeface="Times New Roman" panose="02020603050405020304" pitchFamily="18" charset="0"/>
              </a:rPr>
              <a:t> &amp; activity report of the last year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r>
              <a:rPr lang="en-GB" sz="1200" dirty="0">
                <a:effectLst/>
                <a:latin typeface="Verdana" panose="020B0604030504040204" pitchFamily="34" charset="0"/>
                <a:ea typeface="Times New Roman" panose="02020603050405020304" pitchFamily="18" charset="0"/>
                <a:cs typeface="Times New Roman" panose="02020603050405020304" pitchFamily="18" charset="0"/>
              </a:rPr>
              <a:t>evaluating the soundness of the implementation plan proposed, both from the technical and financial point of view, the architecture and design approach, the organisational structures put in place (or foreseen) for the implementation, the risk analysis, the control procedures and quality management and the communication strategy. Moreover, when applicable, it will also assess the information related to the maintenance strategy for the completed project </a:t>
            </a:r>
            <a:endParaRPr lang="fr-BE" dirty="0"/>
          </a:p>
        </p:txBody>
      </p:sp>
      <p:sp>
        <p:nvSpPr>
          <p:cNvPr id="4" name="Slide Number Placeholder 3"/>
          <p:cNvSpPr>
            <a:spLocks noGrp="1"/>
          </p:cNvSpPr>
          <p:nvPr>
            <p:ph type="sldNum" sz="quarter" idx="10"/>
          </p:nvPr>
        </p:nvSpPr>
        <p:spPr/>
        <p:txBody>
          <a:bodyPr/>
          <a:lstStyle/>
          <a:p>
            <a:fld id="{68F52863-2C4C-4AAC-81B0-899FAA97A24F}" type="slidenum">
              <a:rPr lang="en-IE" smtClean="0"/>
              <a:t>52</a:t>
            </a:fld>
            <a:endParaRPr lang="en-IE"/>
          </a:p>
        </p:txBody>
      </p:sp>
    </p:spTree>
    <p:extLst>
      <p:ext uri="{BB962C8B-B14F-4D97-AF65-F5344CB8AC3E}">
        <p14:creationId xmlns:p14="http://schemas.microsoft.com/office/powerpoint/2010/main" val="38905548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404040"/>
                </a:solidFill>
                <a:effectLst/>
                <a:latin typeface="Arial" panose="020B0604020202020204" pitchFamily="34" charset="0"/>
                <a:ea typeface="Times New Roman" panose="02020603050405020304" pitchFamily="18" charset="0"/>
              </a:rPr>
              <a:t>Assessing, when applicable, the economic, social and environmental impact, including the climate impact, and other relevant externalities. This criterion may be substantiated by a Cost Benefit Analysis (CBA) or, in the absence of such tool, other forecast of end-user take-up, in which case the evaluation will look at the soundness, comprehensiveness, and transparency of the analysis as well as proposed means to monitor its impact. Moreover, when applicable, the criterion will assess, among others, the innovation and digitalisation, safety and interoperability and accessibility aspects of the proposal, as well as its cross-border dimension, effect/contribution to the network territorial accessibility.</a:t>
            </a:r>
          </a:p>
          <a:p>
            <a:endParaRPr lang="en-GB" sz="1200" dirty="0">
              <a:solidFill>
                <a:srgbClr val="404040"/>
              </a:solidFill>
              <a:effectLst/>
              <a:latin typeface="Arial" panose="020B0604020202020204" pitchFamily="34" charset="0"/>
            </a:endParaRPr>
          </a:p>
          <a:p>
            <a:r>
              <a:rPr lang="en-US" dirty="0"/>
              <a:t>Applications relating to a project for which an environmental impact assessment must be carried out in compliance with Directive 2011/92/EU54 must  shall include information on the </a:t>
            </a:r>
            <a:r>
              <a:rPr lang="en-US" b="1" dirty="0"/>
              <a:t>climate proofing </a:t>
            </a:r>
            <a:r>
              <a:rPr lang="en-US" dirty="0"/>
              <a:t>of such project, taking into account the Guidance on the Climate Proofing of Infrastructure.</a:t>
            </a:r>
          </a:p>
          <a:p>
            <a:r>
              <a:rPr lang="en-US" dirty="0"/>
              <a:t>The requirement to take into account the Guidance on the Climate Proofing of Infrastructure does not apply to applications relating to a project for which key steps of the environmental impact assessment are completed before closure of the 2022 calls for proposals (indicatively around the beginning of 2023). It is however recommended to use such Guidance where possible. </a:t>
            </a:r>
          </a:p>
          <a:p>
            <a:r>
              <a:rPr lang="en-US" dirty="0"/>
              <a:t>The applicant must describe the climate proofing exercise of the project under work topics, including the key steps of the environmental impact assessment and information about adaptation and mitigation measures in the application form in the section climate resilience.</a:t>
            </a:r>
          </a:p>
          <a:p>
            <a:r>
              <a:rPr lang="en-US" dirty="0"/>
              <a:t>The climate proofing exercise is not necessary if the Environmental Impact Assessment is not required. In addition, please refer to this FAQ: https://ec.europa.eu/info/funding-tenders/opportunities/portal/screen/support/faq/18080</a:t>
            </a:r>
            <a:endParaRPr lang="fr-BE" dirty="0"/>
          </a:p>
        </p:txBody>
      </p:sp>
      <p:sp>
        <p:nvSpPr>
          <p:cNvPr id="4" name="Slide Number Placeholder 3"/>
          <p:cNvSpPr>
            <a:spLocks noGrp="1"/>
          </p:cNvSpPr>
          <p:nvPr>
            <p:ph type="sldNum" sz="quarter" idx="10"/>
          </p:nvPr>
        </p:nvSpPr>
        <p:spPr/>
        <p:txBody>
          <a:bodyPr/>
          <a:lstStyle/>
          <a:p>
            <a:fld id="{68F52863-2C4C-4AAC-81B0-899FAA97A24F}" type="slidenum">
              <a:rPr lang="en-IE" smtClean="0"/>
              <a:t>53</a:t>
            </a:fld>
            <a:endParaRPr lang="en-IE"/>
          </a:p>
        </p:txBody>
      </p:sp>
    </p:spTree>
    <p:extLst>
      <p:ext uri="{BB962C8B-B14F-4D97-AF65-F5344CB8AC3E}">
        <p14:creationId xmlns:p14="http://schemas.microsoft.com/office/powerpoint/2010/main" val="41182894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595959"/>
                </a:solidFill>
                <a:effectLst/>
                <a:latin typeface="Arial" panose="020B0604020202020204" pitchFamily="34" charset="0"/>
                <a:ea typeface="Times New Roman" panose="02020603050405020304" pitchFamily="18" charset="0"/>
              </a:rPr>
              <a:t>Evaluating the effect of the EU financial assistance on the realisation of the project, for instance by overcoming a financial gap generated by insufficient commercial viability, high upfront costs or the lack of market finance, increasing the capacity to mobilise differentiated investments sources, improving the quality of the project or accelerating the overall investment plan</a:t>
            </a:r>
            <a:endParaRPr lang="fr-BE" dirty="0"/>
          </a:p>
        </p:txBody>
      </p:sp>
      <p:sp>
        <p:nvSpPr>
          <p:cNvPr id="4" name="Slide Number Placeholder 3"/>
          <p:cNvSpPr>
            <a:spLocks noGrp="1"/>
          </p:cNvSpPr>
          <p:nvPr>
            <p:ph type="sldNum" sz="quarter" idx="10"/>
          </p:nvPr>
        </p:nvSpPr>
        <p:spPr/>
        <p:txBody>
          <a:bodyPr/>
          <a:lstStyle/>
          <a:p>
            <a:fld id="{68F52863-2C4C-4AAC-81B0-899FAA97A24F}" type="slidenum">
              <a:rPr lang="en-IE" smtClean="0"/>
              <a:t>55</a:t>
            </a:fld>
            <a:endParaRPr lang="en-IE"/>
          </a:p>
        </p:txBody>
      </p:sp>
    </p:spTree>
    <p:extLst>
      <p:ext uri="{BB962C8B-B14F-4D97-AF65-F5344CB8AC3E}">
        <p14:creationId xmlns:p14="http://schemas.microsoft.com/office/powerpoint/2010/main" val="37204450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IE" sz="8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F52863-2C4C-4AAC-81B0-899FAA97A24F}"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09408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5728C1-2422-4739-9AC9-E9B7755F432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2917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r-BE" dirty="0"/>
              <a:t>The</a:t>
            </a:r>
            <a:r>
              <a:rPr lang="fr-BE" baseline="0" dirty="0"/>
              <a:t> table </a:t>
            </a:r>
            <a:r>
              <a:rPr lang="fr-BE" baseline="0" dirty="0" err="1"/>
              <a:t>you</a:t>
            </a:r>
            <a:r>
              <a:rPr lang="fr-BE" baseline="0" dirty="0"/>
              <a:t> can </a:t>
            </a:r>
            <a:r>
              <a:rPr lang="fr-BE" baseline="0" dirty="0" err="1"/>
              <a:t>see</a:t>
            </a:r>
            <a:r>
              <a:rPr lang="fr-BE" baseline="0" dirty="0"/>
              <a:t> </a:t>
            </a:r>
            <a:r>
              <a:rPr lang="fr-BE" baseline="0" dirty="0" err="1"/>
              <a:t>now</a:t>
            </a:r>
            <a:r>
              <a:rPr lang="fr-BE" baseline="0" dirty="0"/>
              <a:t> on the screen </a:t>
            </a:r>
            <a:r>
              <a:rPr lang="fr-BE" baseline="0" dirty="0" err="1"/>
              <a:t>provides</a:t>
            </a:r>
            <a:r>
              <a:rPr lang="fr-BE" baseline="0" dirty="0"/>
              <a:t> an </a:t>
            </a:r>
            <a:r>
              <a:rPr lang="fr-BE" b="1" baseline="0" dirty="0" err="1"/>
              <a:t>overview</a:t>
            </a:r>
            <a:r>
              <a:rPr lang="fr-BE" b="1" baseline="0" dirty="0"/>
              <a:t> of the </a:t>
            </a:r>
            <a:r>
              <a:rPr lang="fr-BE" b="1" baseline="0" dirty="0" err="1"/>
              <a:t>results</a:t>
            </a:r>
            <a:r>
              <a:rPr lang="fr-BE" b="1" baseline="0" dirty="0"/>
              <a:t> </a:t>
            </a:r>
            <a:r>
              <a:rPr lang="fr-BE" b="1" baseline="0" dirty="0" err="1"/>
              <a:t>from</a:t>
            </a:r>
            <a:r>
              <a:rPr lang="fr-BE" b="1" baseline="0" dirty="0"/>
              <a:t> the CEF Transport Calls </a:t>
            </a:r>
            <a:r>
              <a:rPr lang="fr-BE" b="1" baseline="0" dirty="0" err="1"/>
              <a:t>launched</a:t>
            </a:r>
            <a:r>
              <a:rPr lang="fr-BE" b="1" baseline="0" dirty="0"/>
              <a:t> in 2021 and 2022</a:t>
            </a:r>
            <a:r>
              <a:rPr lang="fr-BE" baseline="0" dirty="0"/>
              <a:t> </a:t>
            </a:r>
          </a:p>
          <a:p>
            <a:pPr marL="0" indent="0">
              <a:buFont typeface="Arial" panose="020B0604020202020204" pitchFamily="34" charset="0"/>
              <a:buNone/>
            </a:pPr>
            <a:endParaRPr lang="fr-BE" baseline="0" dirty="0"/>
          </a:p>
          <a:p>
            <a:pPr marL="171450" indent="-171450">
              <a:buFont typeface="Arial" panose="020B0604020202020204" pitchFamily="34" charset="0"/>
              <a:buChar char="•"/>
            </a:pPr>
            <a:r>
              <a:rPr lang="fr-BE" baseline="0" dirty="0"/>
              <a:t>A total of </a:t>
            </a:r>
            <a:r>
              <a:rPr lang="fr-BE" b="1" baseline="0" dirty="0"/>
              <a:t>389 </a:t>
            </a:r>
            <a:r>
              <a:rPr lang="fr-BE" b="1" baseline="0" dirty="0" err="1"/>
              <a:t>projects</a:t>
            </a:r>
            <a:r>
              <a:rPr lang="fr-BE" b="1" baseline="0" dirty="0"/>
              <a:t> </a:t>
            </a:r>
            <a:r>
              <a:rPr lang="fr-BE" baseline="0" dirty="0"/>
              <a:t>have </a:t>
            </a:r>
            <a:r>
              <a:rPr lang="fr-BE" baseline="0" dirty="0" err="1"/>
              <a:t>now</a:t>
            </a:r>
            <a:r>
              <a:rPr lang="fr-BE" baseline="0" dirty="0"/>
              <a:t> been </a:t>
            </a:r>
            <a:r>
              <a:rPr lang="fr-BE" baseline="0" dirty="0" err="1"/>
              <a:t>selected</a:t>
            </a:r>
            <a:r>
              <a:rPr lang="fr-BE" baseline="0" dirty="0"/>
              <a:t> </a:t>
            </a:r>
            <a:r>
              <a:rPr lang="fr-BE" baseline="0" dirty="0" err="1"/>
              <a:t>with</a:t>
            </a:r>
            <a:r>
              <a:rPr lang="fr-BE" baseline="0" dirty="0"/>
              <a:t> a CEF contribution over </a:t>
            </a:r>
            <a:r>
              <a:rPr lang="fr-BE" b="1" baseline="0" dirty="0"/>
              <a:t>EUR 15 billion</a:t>
            </a:r>
            <a:r>
              <a:rPr lang="fr-BE" b="0" baseline="0" dirty="0"/>
              <a:t>, and the Agency </a:t>
            </a:r>
            <a:r>
              <a:rPr lang="fr-BE" b="0" baseline="0" dirty="0" err="1"/>
              <a:t>is</a:t>
            </a:r>
            <a:r>
              <a:rPr lang="fr-BE" b="0" baseline="0" dirty="0"/>
              <a:t> </a:t>
            </a:r>
            <a:r>
              <a:rPr lang="fr-BE" b="0" baseline="0" dirty="0" err="1"/>
              <a:t>currently</a:t>
            </a:r>
            <a:r>
              <a:rPr lang="fr-BE" b="0" baseline="0" dirty="0"/>
              <a:t> </a:t>
            </a:r>
            <a:r>
              <a:rPr lang="fr-BE" b="0" baseline="0" dirty="0" err="1"/>
              <a:t>assessing</a:t>
            </a:r>
            <a:r>
              <a:rPr lang="fr-BE" b="0" baseline="0" dirty="0"/>
              <a:t> the </a:t>
            </a:r>
            <a:r>
              <a:rPr lang="fr-BE" b="0" baseline="0" dirty="0" err="1"/>
              <a:t>submissions</a:t>
            </a:r>
            <a:r>
              <a:rPr lang="fr-BE" b="0" baseline="0" dirty="0"/>
              <a:t> of the 2023 MILMOB call  This </a:t>
            </a:r>
            <a:r>
              <a:rPr lang="fr-BE" b="0" baseline="0" dirty="0" err="1"/>
              <a:t>means</a:t>
            </a:r>
            <a:r>
              <a:rPr lang="fr-BE" b="0" baseline="0" dirty="0"/>
              <a:t> </a:t>
            </a:r>
            <a:r>
              <a:rPr lang="fr-BE" b="0" baseline="0" dirty="0" err="1"/>
              <a:t>we</a:t>
            </a:r>
            <a:r>
              <a:rPr lang="fr-BE" b="0" baseline="0" dirty="0"/>
              <a:t> have </a:t>
            </a:r>
            <a:r>
              <a:rPr lang="fr-BE" b="0" baseline="0" dirty="0" err="1"/>
              <a:t>currently</a:t>
            </a:r>
            <a:r>
              <a:rPr lang="fr-BE" b="0" baseline="0" dirty="0"/>
              <a:t> </a:t>
            </a:r>
            <a:r>
              <a:rPr lang="fr-BE" b="0" baseline="0" dirty="0" err="1"/>
              <a:t>already</a:t>
            </a:r>
            <a:r>
              <a:rPr lang="fr-BE" b="0" baseline="0" dirty="0"/>
              <a:t> </a:t>
            </a:r>
            <a:r>
              <a:rPr lang="fr-BE" b="0" baseline="0" dirty="0" err="1"/>
              <a:t>awarded</a:t>
            </a:r>
            <a:r>
              <a:rPr lang="fr-BE" b="0" baseline="0" dirty="0"/>
              <a:t> </a:t>
            </a:r>
            <a:r>
              <a:rPr lang="fr-BE" b="0" baseline="0" dirty="0" err="1"/>
              <a:t>half</a:t>
            </a:r>
            <a:r>
              <a:rPr lang="fr-BE" b="0" baseline="0" dirty="0"/>
              <a:t> of the </a:t>
            </a:r>
            <a:r>
              <a:rPr lang="fr-BE" b="0" baseline="0" dirty="0" err="1"/>
              <a:t>funding</a:t>
            </a:r>
            <a:r>
              <a:rPr lang="fr-BE" b="0" baseline="0" dirty="0"/>
              <a:t> for the 2021 – 2027 </a:t>
            </a:r>
            <a:r>
              <a:rPr lang="fr-BE" b="0" baseline="0" dirty="0" err="1"/>
              <a:t>period</a:t>
            </a:r>
            <a:r>
              <a:rPr lang="fr-BE" b="0" baseline="0" dirty="0"/>
              <a:t>  </a:t>
            </a:r>
          </a:p>
          <a:p>
            <a:pPr marL="0" indent="0">
              <a:buFont typeface="Arial" panose="020B0604020202020204" pitchFamily="34" charset="0"/>
              <a:buNone/>
            </a:pPr>
            <a:endParaRPr lang="fr-BE" baseline="0" dirty="0"/>
          </a:p>
          <a:p>
            <a:r>
              <a:rPr lang="fr-BE" baseline="0" dirty="0"/>
              <a:t>----</a:t>
            </a:r>
          </a:p>
          <a:p>
            <a:pPr marL="0" indent="0">
              <a:buFontTx/>
              <a:buNone/>
            </a:pPr>
            <a:endParaRPr lang="en-IE" baseline="0" dirty="0"/>
          </a:p>
          <a:p>
            <a:pPr marL="171450" indent="-171450">
              <a:buFont typeface="Arial" panose="020B0604020202020204" pitchFamily="34" charset="0"/>
              <a:buChar char="•"/>
            </a:pPr>
            <a:r>
              <a:rPr lang="en-IE" baseline="0" dirty="0"/>
              <a:t>Overall it is every year a </a:t>
            </a:r>
            <a:r>
              <a:rPr lang="en-IE" b="1" baseline="0" dirty="0"/>
              <a:t>very competitive evaluation process: with 2 6 proposals submitted for every proposal selected  </a:t>
            </a:r>
            <a:r>
              <a:rPr lang="en-IE" b="0" baseline="0" dirty="0"/>
              <a:t>We are accordingly only able to select the best  </a:t>
            </a:r>
          </a:p>
          <a:p>
            <a:pPr marL="0" indent="0">
              <a:buFont typeface="Arial" panose="020B0604020202020204" pitchFamily="34" charset="0"/>
              <a:buNone/>
            </a:pPr>
            <a:endParaRPr lang="en-IE" b="0" baseline="0" dirty="0"/>
          </a:p>
          <a:p>
            <a:pPr marL="171450" indent="-171450">
              <a:buFont typeface="Arial" panose="020B0604020202020204" pitchFamily="34" charset="0"/>
              <a:buChar char="•"/>
            </a:pPr>
            <a:r>
              <a:rPr lang="en-IE" baseline="0" dirty="0"/>
              <a:t>I am pleased to announce that the Agency is now finalising and has starting </a:t>
            </a:r>
            <a:r>
              <a:rPr lang="en-IE" b="1" baseline="0" dirty="0"/>
              <a:t>signing the Grant Agreements for the 2022 General Calls   </a:t>
            </a:r>
          </a:p>
          <a:p>
            <a:endParaRPr lang="fr-BE" dirty="0"/>
          </a:p>
        </p:txBody>
      </p:sp>
      <p:sp>
        <p:nvSpPr>
          <p:cNvPr id="4" name="Slide Number Placeholder 3"/>
          <p:cNvSpPr>
            <a:spLocks noGrp="1"/>
          </p:cNvSpPr>
          <p:nvPr>
            <p:ph type="sldNum" sz="quarter" idx="10"/>
          </p:nvPr>
        </p:nvSpPr>
        <p:spPr/>
        <p:txBody>
          <a:bodyPr/>
          <a:lstStyle/>
          <a:p>
            <a:fld id="{8022D9D1-B30A-4074-8893-B86BA6163CDF}" type="slidenum">
              <a:rPr lang="en-GB" smtClean="0"/>
              <a:pPr/>
              <a:t>5</a:t>
            </a:fld>
            <a:endParaRPr lang="en-GB" dirty="0"/>
          </a:p>
        </p:txBody>
      </p:sp>
    </p:spTree>
    <p:extLst>
      <p:ext uri="{BB962C8B-B14F-4D97-AF65-F5344CB8AC3E}">
        <p14:creationId xmlns:p14="http://schemas.microsoft.com/office/powerpoint/2010/main" val="4238249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72E485F-3E2F-454D-B896-FEB841CC1D77}" type="slidenum">
              <a:rPr lang="en-US" smtClean="0"/>
              <a:t>9</a:t>
            </a:fld>
            <a:endParaRPr lang="en-US"/>
          </a:p>
        </p:txBody>
      </p:sp>
    </p:spTree>
    <p:extLst>
      <p:ext uri="{BB962C8B-B14F-4D97-AF65-F5344CB8AC3E}">
        <p14:creationId xmlns:p14="http://schemas.microsoft.com/office/powerpoint/2010/main" val="366675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91853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72E485F-3E2F-454D-B896-FEB841CC1D77}" type="slidenum">
              <a:rPr lang="en-US" smtClean="0"/>
              <a:t>11</a:t>
            </a:fld>
            <a:endParaRPr lang="en-US"/>
          </a:p>
        </p:txBody>
      </p:sp>
    </p:spTree>
    <p:extLst>
      <p:ext uri="{BB962C8B-B14F-4D97-AF65-F5344CB8AC3E}">
        <p14:creationId xmlns:p14="http://schemas.microsoft.com/office/powerpoint/2010/main" val="35969757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672E485F-3E2F-454D-B896-FEB841CC1D77}" type="slidenum">
              <a:rPr lang="en-US" smtClean="0"/>
              <a:t>14</a:t>
            </a:fld>
            <a:endParaRPr lang="en-US"/>
          </a:p>
        </p:txBody>
      </p:sp>
    </p:spTree>
    <p:extLst>
      <p:ext uri="{BB962C8B-B14F-4D97-AF65-F5344CB8AC3E}">
        <p14:creationId xmlns:p14="http://schemas.microsoft.com/office/powerpoint/2010/main" val="1325342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a:p>
        </p:txBody>
      </p:sp>
      <p:sp>
        <p:nvSpPr>
          <p:cNvPr id="4" name="Date Placeholder 3"/>
          <p:cNvSpPr>
            <a:spLocks noGrp="1"/>
          </p:cNvSpPr>
          <p:nvPr>
            <p:ph type="dt" sz="half" idx="10"/>
          </p:nvPr>
        </p:nvSpPr>
        <p:spPr/>
        <p:txBody>
          <a:bodyPr/>
          <a:lstStyle/>
          <a:p>
            <a:fld id="{5616841E-1649-45E1-8C56-AE038D327BFB}" type="datetimeFigureOut">
              <a:rPr lang="en-IE" smtClean="0"/>
              <a:t>23/10/2023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0350FA1-9420-40F2-94B9-1702CE5CCD6C}" type="slidenum">
              <a:rPr lang="en-IE" smtClean="0"/>
              <a:t>‹#›</a:t>
            </a:fld>
            <a:endParaRPr lang="en-IE"/>
          </a:p>
        </p:txBody>
      </p:sp>
    </p:spTree>
    <p:extLst>
      <p:ext uri="{BB962C8B-B14F-4D97-AF65-F5344CB8AC3E}">
        <p14:creationId xmlns:p14="http://schemas.microsoft.com/office/powerpoint/2010/main" val="3170337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616841E-1649-45E1-8C56-AE038D327BFB}" type="datetimeFigureOut">
              <a:rPr lang="en-IE" smtClean="0"/>
              <a:t>23/10/2023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0350FA1-9420-40F2-94B9-1702CE5CCD6C}" type="slidenum">
              <a:rPr lang="en-IE" smtClean="0"/>
              <a:t>‹#›</a:t>
            </a:fld>
            <a:endParaRPr lang="en-IE"/>
          </a:p>
        </p:txBody>
      </p:sp>
    </p:spTree>
    <p:extLst>
      <p:ext uri="{BB962C8B-B14F-4D97-AF65-F5344CB8AC3E}">
        <p14:creationId xmlns:p14="http://schemas.microsoft.com/office/powerpoint/2010/main" val="1584821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616841E-1649-45E1-8C56-AE038D327BFB}" type="datetimeFigureOut">
              <a:rPr lang="en-IE" smtClean="0"/>
              <a:t>23/10/2023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0350FA1-9420-40F2-94B9-1702CE5CCD6C}" type="slidenum">
              <a:rPr lang="en-IE" smtClean="0"/>
              <a:t>‹#›</a:t>
            </a:fld>
            <a:endParaRPr lang="en-IE"/>
          </a:p>
        </p:txBody>
      </p:sp>
    </p:spTree>
    <p:extLst>
      <p:ext uri="{BB962C8B-B14F-4D97-AF65-F5344CB8AC3E}">
        <p14:creationId xmlns:p14="http://schemas.microsoft.com/office/powerpoint/2010/main" val="32382520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2971830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36446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144226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96034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34801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939260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244357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4170174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616841E-1649-45E1-8C56-AE038D327BFB}" type="datetimeFigureOut">
              <a:rPr lang="en-IE" smtClean="0"/>
              <a:t>23/10/2023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0350FA1-9420-40F2-94B9-1702CE5CCD6C}" type="slidenum">
              <a:rPr lang="en-IE" smtClean="0"/>
              <a:t>‹#›</a:t>
            </a:fld>
            <a:endParaRPr lang="en-IE"/>
          </a:p>
        </p:txBody>
      </p:sp>
    </p:spTree>
    <p:extLst>
      <p:ext uri="{BB962C8B-B14F-4D97-AF65-F5344CB8AC3E}">
        <p14:creationId xmlns:p14="http://schemas.microsoft.com/office/powerpoint/2010/main" val="41643677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71508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179863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444516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294816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666173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9626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3156363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520525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381678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1332028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616841E-1649-45E1-8C56-AE038D327BFB}" type="datetimeFigureOut">
              <a:rPr lang="en-IE" smtClean="0"/>
              <a:t>23/10/2023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0350FA1-9420-40F2-94B9-1702CE5CCD6C}" type="slidenum">
              <a:rPr lang="en-IE" smtClean="0"/>
              <a:t>‹#›</a:t>
            </a:fld>
            <a:endParaRPr lang="en-IE"/>
          </a:p>
        </p:txBody>
      </p:sp>
    </p:spTree>
    <p:extLst>
      <p:ext uri="{BB962C8B-B14F-4D97-AF65-F5344CB8AC3E}">
        <p14:creationId xmlns:p14="http://schemas.microsoft.com/office/powerpoint/2010/main" val="16964312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585939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3628781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9" name="Text Placeholder 7"/>
          <p:cNvSpPr>
            <a:spLocks noGrp="1"/>
          </p:cNvSpPr>
          <p:nvPr>
            <p:ph type="body" sz="quarter" idx="17"/>
          </p:nvPr>
        </p:nvSpPr>
        <p:spPr>
          <a:xfrm>
            <a:off x="866930" y="1368000"/>
            <a:ext cx="10486869" cy="4103410"/>
          </a:xfrm>
        </p:spPr>
        <p:txBody>
          <a:bodyPr/>
          <a:lstStyle>
            <a:lvl1pPr marL="0" indent="0" algn="l">
              <a:buNone/>
              <a:defRPr sz="2000">
                <a:solidFill>
                  <a:schemeClr val="tx1"/>
                </a:solidFill>
              </a:defRPr>
            </a:lvl1pPr>
          </a:lstStyle>
          <a:p>
            <a:endParaRPr lang="en-GB" dirty="0"/>
          </a:p>
        </p:txBody>
      </p:sp>
      <p:sp>
        <p:nvSpPr>
          <p:cNvPr id="7" name="Title Placeholder 1"/>
          <p:cNvSpPr>
            <a:spLocks noGrp="1"/>
          </p:cNvSpPr>
          <p:nvPr>
            <p:ph type="title"/>
          </p:nvPr>
        </p:nvSpPr>
        <p:spPr>
          <a:xfrm>
            <a:off x="838200" y="468000"/>
            <a:ext cx="10515600" cy="473104"/>
          </a:xfrm>
          <a:prstGeom prst="rect">
            <a:avLst/>
          </a:prstGeom>
        </p:spPr>
        <p:txBody>
          <a:bodyPr vert="horz" lIns="91440" tIns="45720" rIns="91440" bIns="0" rtlCol="0" anchor="b" anchorCtr="0">
            <a:noAutofit/>
          </a:bodyPr>
          <a:lstStyle>
            <a:lvl1pPr>
              <a:defRPr sz="3600" b="1">
                <a:solidFill>
                  <a:schemeClr val="accent2"/>
                </a:solidFill>
              </a:defRPr>
            </a:lvl1pPr>
          </a:lstStyle>
          <a:p>
            <a:r>
              <a:rPr lang="en-US" dirty="0"/>
              <a:t>Click to edit Master title style</a:t>
            </a:r>
            <a:endParaRPr lang="en-GB"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3852" y="6044693"/>
            <a:ext cx="1716200" cy="451718"/>
          </a:xfrm>
          <a:prstGeom prst="rect">
            <a:avLst/>
          </a:prstGeom>
        </p:spPr>
      </p:pic>
      <p:sp>
        <p:nvSpPr>
          <p:cNvPr id="6" name="Slide Number Placeholder 5"/>
          <p:cNvSpPr>
            <a:spLocks noGrp="1"/>
          </p:cNvSpPr>
          <p:nvPr>
            <p:ph type="sldNum" sz="quarter" idx="12"/>
          </p:nvPr>
        </p:nvSpPr>
        <p:spPr>
          <a:xfrm>
            <a:off x="838200" y="6131286"/>
            <a:ext cx="2743200" cy="365125"/>
          </a:xfrm>
        </p:spPr>
        <p:txBody>
          <a:bodyPr>
            <a:noAutofit/>
          </a:bodyPr>
          <a:lstStyle/>
          <a:p>
            <a:fld id="{F46C79FD-C571-418B-AB0F-5EE936C85276}" type="slidenum">
              <a:rPr lang="en-GB" smtClean="0"/>
              <a:t>‹#›</a:t>
            </a:fld>
            <a:endParaRPr lang="en-GB"/>
          </a:p>
        </p:txBody>
      </p:sp>
    </p:spTree>
    <p:extLst>
      <p:ext uri="{BB962C8B-B14F-4D97-AF65-F5344CB8AC3E}">
        <p14:creationId xmlns:p14="http://schemas.microsoft.com/office/powerpoint/2010/main" val="6971342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86EF1A0-D702-6043-976D-6B4E9FF89502}"/>
              </a:ext>
            </a:extLst>
          </p:cNvPr>
          <p:cNvSpPr/>
          <p:nvPr userDrawn="1"/>
        </p:nvSpPr>
        <p:spPr>
          <a:xfrm>
            <a:off x="0" y="1113182"/>
            <a:ext cx="12192000" cy="5744817"/>
          </a:xfrm>
          <a:prstGeom prst="rect">
            <a:avLst/>
          </a:prstGeom>
          <a:solidFill>
            <a:srgbClr val="B2CE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Image 16" descr="Une image contenant extérieur, photo, homme, grand&#10;&#10;Description générée automatiquement">
            <a:extLst>
              <a:ext uri="{FF2B5EF4-FFF2-40B4-BE49-F238E27FC236}">
                <a16:creationId xmlns:a16="http://schemas.microsoft.com/office/drawing/2014/main" id="{AA9C70C8-A61C-AA45-A941-9E6206D1A7BF}"/>
              </a:ext>
            </a:extLst>
          </p:cNvPr>
          <p:cNvPicPr>
            <a:picLocks noChangeAspect="1"/>
          </p:cNvPicPr>
          <p:nvPr userDrawn="1"/>
        </p:nvPicPr>
        <p:blipFill>
          <a:blip r:embed="rId2"/>
          <a:stretch>
            <a:fillRect/>
          </a:stretch>
        </p:blipFill>
        <p:spPr>
          <a:xfrm>
            <a:off x="873590" y="1290358"/>
            <a:ext cx="4511210" cy="4511210"/>
          </a:xfrm>
          <a:prstGeom prst="rect">
            <a:avLst/>
          </a:prstGeom>
        </p:spPr>
      </p:pic>
      <p:pic>
        <p:nvPicPr>
          <p:cNvPr id="19" name="Image 18">
            <a:extLst>
              <a:ext uri="{FF2B5EF4-FFF2-40B4-BE49-F238E27FC236}">
                <a16:creationId xmlns:a16="http://schemas.microsoft.com/office/drawing/2014/main" id="{44D08172-1D84-7F46-9FFF-907C2850EE47}"/>
              </a:ext>
            </a:extLst>
          </p:cNvPr>
          <p:cNvPicPr>
            <a:picLocks noChangeAspect="1"/>
          </p:cNvPicPr>
          <p:nvPr userDrawn="1"/>
        </p:nvPicPr>
        <p:blipFill>
          <a:blip r:embed="rId3"/>
          <a:stretch>
            <a:fillRect/>
          </a:stretch>
        </p:blipFill>
        <p:spPr>
          <a:xfrm>
            <a:off x="2221662" y="2792884"/>
            <a:ext cx="4802094" cy="3414147"/>
          </a:xfrm>
          <a:prstGeom prst="rect">
            <a:avLst/>
          </a:prstGeom>
        </p:spPr>
      </p:pic>
      <p:sp>
        <p:nvSpPr>
          <p:cNvPr id="2" name="Title 1">
            <a:extLst>
              <a:ext uri="{FF2B5EF4-FFF2-40B4-BE49-F238E27FC236}">
                <a16:creationId xmlns:a16="http://schemas.microsoft.com/office/drawing/2014/main" id="{C5BDC406-B0DD-BC42-B48F-524EC7814C57}"/>
              </a:ext>
            </a:extLst>
          </p:cNvPr>
          <p:cNvSpPr>
            <a:spLocks noGrp="1"/>
          </p:cNvSpPr>
          <p:nvPr>
            <p:ph type="ctrTitle" hasCustomPrompt="1"/>
          </p:nvPr>
        </p:nvSpPr>
        <p:spPr>
          <a:xfrm>
            <a:off x="5636444" y="2938376"/>
            <a:ext cx="5338272" cy="1181687"/>
          </a:xfrm>
        </p:spPr>
        <p:txBody>
          <a:bodyPr anchor="b">
            <a:noAutofit/>
          </a:bodyPr>
          <a:lstStyle>
            <a:lvl1pPr algn="l">
              <a:defRPr sz="3600">
                <a:solidFill>
                  <a:schemeClr val="bg1"/>
                </a:solidFill>
              </a:defRPr>
            </a:lvl1pPr>
          </a:lstStyle>
          <a:p>
            <a:r>
              <a:rPr lang="en-GB" dirty="0"/>
              <a:t>Click to edit </a:t>
            </a:r>
            <a:br>
              <a:rPr lang="en-GB" dirty="0"/>
            </a:br>
            <a:r>
              <a:rPr lang="en-GB" dirty="0"/>
              <a:t>Master title style</a:t>
            </a:r>
            <a:endParaRPr lang="en-BE" dirty="0"/>
          </a:p>
        </p:txBody>
      </p:sp>
      <p:pic>
        <p:nvPicPr>
          <p:cNvPr id="8" name="Picture 7" descr="A picture containing text&#10;&#10;Description automatically generated">
            <a:extLst>
              <a:ext uri="{FF2B5EF4-FFF2-40B4-BE49-F238E27FC236}">
                <a16:creationId xmlns:a16="http://schemas.microsoft.com/office/drawing/2014/main" id="{B80DAE93-305A-C84C-A52E-D3BFD96A2D2F}"/>
              </a:ext>
            </a:extLst>
          </p:cNvPr>
          <p:cNvPicPr>
            <a:picLocks noChangeAspect="1"/>
          </p:cNvPicPr>
          <p:nvPr userDrawn="1"/>
        </p:nvPicPr>
        <p:blipFill>
          <a:blip r:embed="rId4"/>
          <a:stretch>
            <a:fillRect/>
          </a:stretch>
        </p:blipFill>
        <p:spPr>
          <a:xfrm>
            <a:off x="5725896" y="6389671"/>
            <a:ext cx="740208" cy="491029"/>
          </a:xfrm>
          <a:prstGeom prst="rect">
            <a:avLst/>
          </a:prstGeom>
        </p:spPr>
      </p:pic>
      <p:pic>
        <p:nvPicPr>
          <p:cNvPr id="5" name="Image 4">
            <a:extLst>
              <a:ext uri="{FF2B5EF4-FFF2-40B4-BE49-F238E27FC236}">
                <a16:creationId xmlns:a16="http://schemas.microsoft.com/office/drawing/2014/main" id="{0C618179-600F-834B-99DE-1F8D67A11F65}"/>
              </a:ext>
            </a:extLst>
          </p:cNvPr>
          <p:cNvPicPr>
            <a:picLocks noChangeAspect="1"/>
          </p:cNvPicPr>
          <p:nvPr userDrawn="1"/>
        </p:nvPicPr>
        <p:blipFill>
          <a:blip r:embed="rId5"/>
          <a:srcRect/>
          <a:stretch/>
        </p:blipFill>
        <p:spPr>
          <a:xfrm>
            <a:off x="0" y="0"/>
            <a:ext cx="12192000" cy="1450065"/>
          </a:xfrm>
          <a:prstGeom prst="rect">
            <a:avLst/>
          </a:prstGeom>
        </p:spPr>
      </p:pic>
      <p:sp>
        <p:nvSpPr>
          <p:cNvPr id="11" name="ZoneTexte 10">
            <a:extLst>
              <a:ext uri="{FF2B5EF4-FFF2-40B4-BE49-F238E27FC236}">
                <a16:creationId xmlns:a16="http://schemas.microsoft.com/office/drawing/2014/main" id="{45F5165C-99CE-C944-84C2-5021F47D239F}"/>
              </a:ext>
            </a:extLst>
          </p:cNvPr>
          <p:cNvSpPr txBox="1"/>
          <p:nvPr userDrawn="1"/>
        </p:nvSpPr>
        <p:spPr>
          <a:xfrm>
            <a:off x="7525265" y="-420130"/>
            <a:ext cx="184731" cy="369332"/>
          </a:xfrm>
          <a:prstGeom prst="rect">
            <a:avLst/>
          </a:prstGeom>
          <a:noFill/>
        </p:spPr>
        <p:txBody>
          <a:bodyPr wrap="none" rtlCol="0">
            <a:spAutoFit/>
          </a:bodyPr>
          <a:lstStyle/>
          <a:p>
            <a:endParaRPr lang="en-US" dirty="0"/>
          </a:p>
        </p:txBody>
      </p:sp>
      <p:sp>
        <p:nvSpPr>
          <p:cNvPr id="12" name="ZoneTexte 11">
            <a:extLst>
              <a:ext uri="{FF2B5EF4-FFF2-40B4-BE49-F238E27FC236}">
                <a16:creationId xmlns:a16="http://schemas.microsoft.com/office/drawing/2014/main" id="{1C939C4D-A89E-DA4E-A24D-9E08E15DA9F2}"/>
              </a:ext>
            </a:extLst>
          </p:cNvPr>
          <p:cNvSpPr txBox="1"/>
          <p:nvPr userDrawn="1"/>
        </p:nvSpPr>
        <p:spPr>
          <a:xfrm>
            <a:off x="6203092" y="-444843"/>
            <a:ext cx="184731" cy="369332"/>
          </a:xfrm>
          <a:prstGeom prst="rect">
            <a:avLst/>
          </a:prstGeom>
          <a:noFill/>
        </p:spPr>
        <p:txBody>
          <a:bodyPr wrap="none" rtlCol="0">
            <a:spAutoFit/>
          </a:bodyPr>
          <a:lstStyle/>
          <a:p>
            <a:endParaRPr lang="en-US" dirty="0"/>
          </a:p>
        </p:txBody>
      </p:sp>
      <p:pic>
        <p:nvPicPr>
          <p:cNvPr id="7" name="Image 6" descr="Une image contenant personne, tenant, table, avant&#10;&#10;Description générée automatiquement">
            <a:extLst>
              <a:ext uri="{FF2B5EF4-FFF2-40B4-BE49-F238E27FC236}">
                <a16:creationId xmlns:a16="http://schemas.microsoft.com/office/drawing/2014/main" id="{CAB38EAD-BA00-0248-BB31-7B1A9A87A3CC}"/>
              </a:ext>
            </a:extLst>
          </p:cNvPr>
          <p:cNvPicPr>
            <a:picLocks noChangeAspect="1"/>
          </p:cNvPicPr>
          <p:nvPr userDrawn="1"/>
        </p:nvPicPr>
        <p:blipFill>
          <a:blip r:embed="rId6"/>
          <a:stretch>
            <a:fillRect/>
          </a:stretch>
        </p:blipFill>
        <p:spPr>
          <a:xfrm>
            <a:off x="5384800" y="4562889"/>
            <a:ext cx="1272805" cy="1261441"/>
          </a:xfrm>
          <a:prstGeom prst="rect">
            <a:avLst/>
          </a:prstGeom>
        </p:spPr>
      </p:pic>
      <p:pic>
        <p:nvPicPr>
          <p:cNvPr id="13" name="Image 12" descr="Une image contenant vélo, miroir, assis, petit&#10;&#10;Description générée automatiquement">
            <a:extLst>
              <a:ext uri="{FF2B5EF4-FFF2-40B4-BE49-F238E27FC236}">
                <a16:creationId xmlns:a16="http://schemas.microsoft.com/office/drawing/2014/main" id="{97E7F7F2-CC5D-6843-B2FF-08F70B83EC96}"/>
              </a:ext>
            </a:extLst>
          </p:cNvPr>
          <p:cNvPicPr>
            <a:picLocks noChangeAspect="1"/>
          </p:cNvPicPr>
          <p:nvPr userDrawn="1"/>
        </p:nvPicPr>
        <p:blipFill>
          <a:blip r:embed="rId7"/>
          <a:stretch>
            <a:fillRect/>
          </a:stretch>
        </p:blipFill>
        <p:spPr>
          <a:xfrm>
            <a:off x="7153320" y="4562889"/>
            <a:ext cx="1272805" cy="1261441"/>
          </a:xfrm>
          <a:prstGeom prst="rect">
            <a:avLst/>
          </a:prstGeom>
        </p:spPr>
      </p:pic>
      <p:pic>
        <p:nvPicPr>
          <p:cNvPr id="15" name="Image 14" descr="Une image contenant intérieur, table, vert, femme&#10;&#10;Description générée automatiquement">
            <a:extLst>
              <a:ext uri="{FF2B5EF4-FFF2-40B4-BE49-F238E27FC236}">
                <a16:creationId xmlns:a16="http://schemas.microsoft.com/office/drawing/2014/main" id="{1D429FBF-A2CE-CA4D-89DC-B12D6BE0F9D7}"/>
              </a:ext>
            </a:extLst>
          </p:cNvPr>
          <p:cNvPicPr>
            <a:picLocks noChangeAspect="1"/>
          </p:cNvPicPr>
          <p:nvPr userDrawn="1"/>
        </p:nvPicPr>
        <p:blipFill>
          <a:blip r:embed="rId8"/>
          <a:stretch>
            <a:fillRect/>
          </a:stretch>
        </p:blipFill>
        <p:spPr>
          <a:xfrm>
            <a:off x="8921840" y="4562889"/>
            <a:ext cx="1272805" cy="1261441"/>
          </a:xfrm>
          <a:prstGeom prst="rect">
            <a:avLst/>
          </a:prstGeom>
        </p:spPr>
      </p:pic>
      <p:pic>
        <p:nvPicPr>
          <p:cNvPr id="21" name="Image 20">
            <a:extLst>
              <a:ext uri="{FF2B5EF4-FFF2-40B4-BE49-F238E27FC236}">
                <a16:creationId xmlns:a16="http://schemas.microsoft.com/office/drawing/2014/main" id="{BF71C4D9-C80A-5E4C-B8A7-B1E14EEEB890}"/>
              </a:ext>
            </a:extLst>
          </p:cNvPr>
          <p:cNvPicPr>
            <a:picLocks noChangeAspect="1"/>
          </p:cNvPicPr>
          <p:nvPr userDrawn="1"/>
        </p:nvPicPr>
        <p:blipFill>
          <a:blip r:embed="rId9"/>
          <a:stretch>
            <a:fillRect/>
          </a:stretch>
        </p:blipFill>
        <p:spPr>
          <a:xfrm>
            <a:off x="5725896" y="1942462"/>
            <a:ext cx="4342699" cy="629377"/>
          </a:xfrm>
          <a:prstGeom prst="rect">
            <a:avLst/>
          </a:prstGeom>
        </p:spPr>
      </p:pic>
      <p:pic>
        <p:nvPicPr>
          <p:cNvPr id="23" name="Image 22">
            <a:extLst>
              <a:ext uri="{FF2B5EF4-FFF2-40B4-BE49-F238E27FC236}">
                <a16:creationId xmlns:a16="http://schemas.microsoft.com/office/drawing/2014/main" id="{C917F115-B86E-9947-BC1D-D102BE157311}"/>
              </a:ext>
            </a:extLst>
          </p:cNvPr>
          <p:cNvPicPr>
            <a:picLocks noChangeAspect="1"/>
          </p:cNvPicPr>
          <p:nvPr userDrawn="1"/>
        </p:nvPicPr>
        <p:blipFill>
          <a:blip r:embed="rId10"/>
          <a:stretch>
            <a:fillRect/>
          </a:stretch>
        </p:blipFill>
        <p:spPr>
          <a:xfrm>
            <a:off x="1670121" y="1452334"/>
            <a:ext cx="3779461" cy="3563166"/>
          </a:xfrm>
          <a:prstGeom prst="rect">
            <a:avLst/>
          </a:prstGeom>
        </p:spPr>
      </p:pic>
    </p:spTree>
    <p:extLst>
      <p:ext uri="{BB962C8B-B14F-4D97-AF65-F5344CB8AC3E}">
        <p14:creationId xmlns:p14="http://schemas.microsoft.com/office/powerpoint/2010/main" val="41366994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86EF1A0-D702-6043-976D-6B4E9FF89502}"/>
              </a:ext>
            </a:extLst>
          </p:cNvPr>
          <p:cNvSpPr/>
          <p:nvPr userDrawn="1"/>
        </p:nvSpPr>
        <p:spPr>
          <a:xfrm>
            <a:off x="0" y="1113182"/>
            <a:ext cx="12192000" cy="5744817"/>
          </a:xfrm>
          <a:prstGeom prst="rect">
            <a:avLst/>
          </a:prstGeom>
          <a:solidFill>
            <a:srgbClr val="B2CE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Image 16" descr="Une image contenant extérieur, photo, homme, grand&#10;&#10;Description générée automatiquement">
            <a:extLst>
              <a:ext uri="{FF2B5EF4-FFF2-40B4-BE49-F238E27FC236}">
                <a16:creationId xmlns:a16="http://schemas.microsoft.com/office/drawing/2014/main" id="{AA9C70C8-A61C-AA45-A941-9E6206D1A7BF}"/>
              </a:ext>
            </a:extLst>
          </p:cNvPr>
          <p:cNvPicPr>
            <a:picLocks noChangeAspect="1"/>
          </p:cNvPicPr>
          <p:nvPr userDrawn="1"/>
        </p:nvPicPr>
        <p:blipFill>
          <a:blip r:embed="rId2"/>
          <a:stretch>
            <a:fillRect/>
          </a:stretch>
        </p:blipFill>
        <p:spPr>
          <a:xfrm>
            <a:off x="873590" y="1290358"/>
            <a:ext cx="4511210" cy="4511210"/>
          </a:xfrm>
          <a:prstGeom prst="rect">
            <a:avLst/>
          </a:prstGeom>
        </p:spPr>
      </p:pic>
      <p:pic>
        <p:nvPicPr>
          <p:cNvPr id="19" name="Image 18">
            <a:extLst>
              <a:ext uri="{FF2B5EF4-FFF2-40B4-BE49-F238E27FC236}">
                <a16:creationId xmlns:a16="http://schemas.microsoft.com/office/drawing/2014/main" id="{44D08172-1D84-7F46-9FFF-907C2850EE47}"/>
              </a:ext>
            </a:extLst>
          </p:cNvPr>
          <p:cNvPicPr>
            <a:picLocks noChangeAspect="1"/>
          </p:cNvPicPr>
          <p:nvPr userDrawn="1"/>
        </p:nvPicPr>
        <p:blipFill>
          <a:blip r:embed="rId3"/>
          <a:stretch>
            <a:fillRect/>
          </a:stretch>
        </p:blipFill>
        <p:spPr>
          <a:xfrm>
            <a:off x="2221662" y="2792884"/>
            <a:ext cx="4802094" cy="3414147"/>
          </a:xfrm>
          <a:prstGeom prst="rect">
            <a:avLst/>
          </a:prstGeom>
        </p:spPr>
      </p:pic>
      <p:sp>
        <p:nvSpPr>
          <p:cNvPr id="2" name="Title 1">
            <a:extLst>
              <a:ext uri="{FF2B5EF4-FFF2-40B4-BE49-F238E27FC236}">
                <a16:creationId xmlns:a16="http://schemas.microsoft.com/office/drawing/2014/main" id="{C5BDC406-B0DD-BC42-B48F-524EC7814C57}"/>
              </a:ext>
            </a:extLst>
          </p:cNvPr>
          <p:cNvSpPr>
            <a:spLocks noGrp="1"/>
          </p:cNvSpPr>
          <p:nvPr>
            <p:ph type="ctrTitle" hasCustomPrompt="1"/>
          </p:nvPr>
        </p:nvSpPr>
        <p:spPr>
          <a:xfrm>
            <a:off x="5636444" y="2938376"/>
            <a:ext cx="5338272" cy="1181687"/>
          </a:xfrm>
        </p:spPr>
        <p:txBody>
          <a:bodyPr anchor="b">
            <a:noAutofit/>
          </a:bodyPr>
          <a:lstStyle>
            <a:lvl1pPr algn="l">
              <a:defRPr sz="3600">
                <a:solidFill>
                  <a:schemeClr val="bg1"/>
                </a:solidFill>
              </a:defRPr>
            </a:lvl1pPr>
          </a:lstStyle>
          <a:p>
            <a:r>
              <a:rPr lang="en-GB"/>
              <a:t>Click to edit </a:t>
            </a:r>
            <a:br>
              <a:rPr lang="en-GB"/>
            </a:br>
            <a:r>
              <a:rPr lang="en-GB"/>
              <a:t>Master title style</a:t>
            </a:r>
            <a:endParaRPr lang="en-BE"/>
          </a:p>
        </p:txBody>
      </p:sp>
      <p:pic>
        <p:nvPicPr>
          <p:cNvPr id="8" name="Picture 7" descr="A picture containing text&#10;&#10;Description automatically generated">
            <a:extLst>
              <a:ext uri="{FF2B5EF4-FFF2-40B4-BE49-F238E27FC236}">
                <a16:creationId xmlns:a16="http://schemas.microsoft.com/office/drawing/2014/main" id="{B80DAE93-305A-C84C-A52E-D3BFD96A2D2F}"/>
              </a:ext>
            </a:extLst>
          </p:cNvPr>
          <p:cNvPicPr>
            <a:picLocks noChangeAspect="1"/>
          </p:cNvPicPr>
          <p:nvPr userDrawn="1"/>
        </p:nvPicPr>
        <p:blipFill>
          <a:blip r:embed="rId4"/>
          <a:stretch>
            <a:fillRect/>
          </a:stretch>
        </p:blipFill>
        <p:spPr>
          <a:xfrm>
            <a:off x="5725896" y="6389671"/>
            <a:ext cx="740208" cy="491029"/>
          </a:xfrm>
          <a:prstGeom prst="rect">
            <a:avLst/>
          </a:prstGeom>
        </p:spPr>
      </p:pic>
      <p:pic>
        <p:nvPicPr>
          <p:cNvPr id="5" name="Image 4">
            <a:extLst>
              <a:ext uri="{FF2B5EF4-FFF2-40B4-BE49-F238E27FC236}">
                <a16:creationId xmlns:a16="http://schemas.microsoft.com/office/drawing/2014/main" id="{0C618179-600F-834B-99DE-1F8D67A11F65}"/>
              </a:ext>
            </a:extLst>
          </p:cNvPr>
          <p:cNvPicPr>
            <a:picLocks noChangeAspect="1"/>
          </p:cNvPicPr>
          <p:nvPr userDrawn="1"/>
        </p:nvPicPr>
        <p:blipFill>
          <a:blip r:embed="rId5"/>
          <a:srcRect/>
          <a:stretch/>
        </p:blipFill>
        <p:spPr>
          <a:xfrm>
            <a:off x="0" y="0"/>
            <a:ext cx="12192000" cy="1450065"/>
          </a:xfrm>
          <a:prstGeom prst="rect">
            <a:avLst/>
          </a:prstGeom>
        </p:spPr>
      </p:pic>
      <p:sp>
        <p:nvSpPr>
          <p:cNvPr id="11" name="ZoneTexte 10">
            <a:extLst>
              <a:ext uri="{FF2B5EF4-FFF2-40B4-BE49-F238E27FC236}">
                <a16:creationId xmlns:a16="http://schemas.microsoft.com/office/drawing/2014/main" id="{45F5165C-99CE-C944-84C2-5021F47D239F}"/>
              </a:ext>
            </a:extLst>
          </p:cNvPr>
          <p:cNvSpPr txBox="1"/>
          <p:nvPr userDrawn="1"/>
        </p:nvSpPr>
        <p:spPr>
          <a:xfrm>
            <a:off x="7525265" y="-420130"/>
            <a:ext cx="184731" cy="369332"/>
          </a:xfrm>
          <a:prstGeom prst="rect">
            <a:avLst/>
          </a:prstGeom>
          <a:noFill/>
        </p:spPr>
        <p:txBody>
          <a:bodyPr wrap="none" rtlCol="0">
            <a:spAutoFit/>
          </a:bodyPr>
          <a:lstStyle/>
          <a:p>
            <a:endParaRPr lang="en-US"/>
          </a:p>
        </p:txBody>
      </p:sp>
      <p:sp>
        <p:nvSpPr>
          <p:cNvPr id="12" name="ZoneTexte 11">
            <a:extLst>
              <a:ext uri="{FF2B5EF4-FFF2-40B4-BE49-F238E27FC236}">
                <a16:creationId xmlns:a16="http://schemas.microsoft.com/office/drawing/2014/main" id="{1C939C4D-A89E-DA4E-A24D-9E08E15DA9F2}"/>
              </a:ext>
            </a:extLst>
          </p:cNvPr>
          <p:cNvSpPr txBox="1"/>
          <p:nvPr userDrawn="1"/>
        </p:nvSpPr>
        <p:spPr>
          <a:xfrm>
            <a:off x="6203092" y="-444843"/>
            <a:ext cx="184731" cy="369332"/>
          </a:xfrm>
          <a:prstGeom prst="rect">
            <a:avLst/>
          </a:prstGeom>
          <a:noFill/>
        </p:spPr>
        <p:txBody>
          <a:bodyPr wrap="none" rtlCol="0">
            <a:spAutoFit/>
          </a:bodyPr>
          <a:lstStyle/>
          <a:p>
            <a:endParaRPr lang="en-US"/>
          </a:p>
        </p:txBody>
      </p:sp>
      <p:pic>
        <p:nvPicPr>
          <p:cNvPr id="7" name="Image 6" descr="Une image contenant personne, tenant, table, avant&#10;&#10;Description générée automatiquement">
            <a:extLst>
              <a:ext uri="{FF2B5EF4-FFF2-40B4-BE49-F238E27FC236}">
                <a16:creationId xmlns:a16="http://schemas.microsoft.com/office/drawing/2014/main" id="{CAB38EAD-BA00-0248-BB31-7B1A9A87A3CC}"/>
              </a:ext>
            </a:extLst>
          </p:cNvPr>
          <p:cNvPicPr>
            <a:picLocks noChangeAspect="1"/>
          </p:cNvPicPr>
          <p:nvPr userDrawn="1"/>
        </p:nvPicPr>
        <p:blipFill>
          <a:blip r:embed="rId6"/>
          <a:stretch>
            <a:fillRect/>
          </a:stretch>
        </p:blipFill>
        <p:spPr>
          <a:xfrm>
            <a:off x="5384800" y="4562889"/>
            <a:ext cx="1272805" cy="1261441"/>
          </a:xfrm>
          <a:prstGeom prst="rect">
            <a:avLst/>
          </a:prstGeom>
        </p:spPr>
      </p:pic>
      <p:pic>
        <p:nvPicPr>
          <p:cNvPr id="13" name="Image 12" descr="Une image contenant vélo, miroir, assis, petit&#10;&#10;Description générée automatiquement">
            <a:extLst>
              <a:ext uri="{FF2B5EF4-FFF2-40B4-BE49-F238E27FC236}">
                <a16:creationId xmlns:a16="http://schemas.microsoft.com/office/drawing/2014/main" id="{97E7F7F2-CC5D-6843-B2FF-08F70B83EC96}"/>
              </a:ext>
            </a:extLst>
          </p:cNvPr>
          <p:cNvPicPr>
            <a:picLocks noChangeAspect="1"/>
          </p:cNvPicPr>
          <p:nvPr userDrawn="1"/>
        </p:nvPicPr>
        <p:blipFill>
          <a:blip r:embed="rId7"/>
          <a:stretch>
            <a:fillRect/>
          </a:stretch>
        </p:blipFill>
        <p:spPr>
          <a:xfrm>
            <a:off x="7153320" y="4562889"/>
            <a:ext cx="1272805" cy="1261441"/>
          </a:xfrm>
          <a:prstGeom prst="rect">
            <a:avLst/>
          </a:prstGeom>
        </p:spPr>
      </p:pic>
      <p:pic>
        <p:nvPicPr>
          <p:cNvPr id="15" name="Image 14" descr="Une image contenant intérieur, table, vert, femme&#10;&#10;Description générée automatiquement">
            <a:extLst>
              <a:ext uri="{FF2B5EF4-FFF2-40B4-BE49-F238E27FC236}">
                <a16:creationId xmlns:a16="http://schemas.microsoft.com/office/drawing/2014/main" id="{1D429FBF-A2CE-CA4D-89DC-B12D6BE0F9D7}"/>
              </a:ext>
            </a:extLst>
          </p:cNvPr>
          <p:cNvPicPr>
            <a:picLocks noChangeAspect="1"/>
          </p:cNvPicPr>
          <p:nvPr userDrawn="1"/>
        </p:nvPicPr>
        <p:blipFill>
          <a:blip r:embed="rId8"/>
          <a:stretch>
            <a:fillRect/>
          </a:stretch>
        </p:blipFill>
        <p:spPr>
          <a:xfrm>
            <a:off x="8921840" y="4562889"/>
            <a:ext cx="1272805" cy="1261441"/>
          </a:xfrm>
          <a:prstGeom prst="rect">
            <a:avLst/>
          </a:prstGeom>
        </p:spPr>
      </p:pic>
      <p:pic>
        <p:nvPicPr>
          <p:cNvPr id="21" name="Image 20">
            <a:extLst>
              <a:ext uri="{FF2B5EF4-FFF2-40B4-BE49-F238E27FC236}">
                <a16:creationId xmlns:a16="http://schemas.microsoft.com/office/drawing/2014/main" id="{BF71C4D9-C80A-5E4C-B8A7-B1E14EEEB890}"/>
              </a:ext>
            </a:extLst>
          </p:cNvPr>
          <p:cNvPicPr>
            <a:picLocks noChangeAspect="1"/>
          </p:cNvPicPr>
          <p:nvPr userDrawn="1"/>
        </p:nvPicPr>
        <p:blipFill>
          <a:blip r:embed="rId9"/>
          <a:stretch>
            <a:fillRect/>
          </a:stretch>
        </p:blipFill>
        <p:spPr>
          <a:xfrm>
            <a:off x="5725896" y="1942462"/>
            <a:ext cx="4342699" cy="629377"/>
          </a:xfrm>
          <a:prstGeom prst="rect">
            <a:avLst/>
          </a:prstGeom>
        </p:spPr>
      </p:pic>
      <p:pic>
        <p:nvPicPr>
          <p:cNvPr id="23" name="Image 22">
            <a:extLst>
              <a:ext uri="{FF2B5EF4-FFF2-40B4-BE49-F238E27FC236}">
                <a16:creationId xmlns:a16="http://schemas.microsoft.com/office/drawing/2014/main" id="{C917F115-B86E-9947-BC1D-D102BE157311}"/>
              </a:ext>
            </a:extLst>
          </p:cNvPr>
          <p:cNvPicPr>
            <a:picLocks noChangeAspect="1"/>
          </p:cNvPicPr>
          <p:nvPr userDrawn="1"/>
        </p:nvPicPr>
        <p:blipFill>
          <a:blip r:embed="rId10"/>
          <a:stretch>
            <a:fillRect/>
          </a:stretch>
        </p:blipFill>
        <p:spPr>
          <a:xfrm>
            <a:off x="1670121" y="1452334"/>
            <a:ext cx="3779461" cy="3563166"/>
          </a:xfrm>
          <a:prstGeom prst="rect">
            <a:avLst/>
          </a:prstGeom>
        </p:spPr>
      </p:pic>
    </p:spTree>
    <p:extLst>
      <p:ext uri="{BB962C8B-B14F-4D97-AF65-F5344CB8AC3E}">
        <p14:creationId xmlns:p14="http://schemas.microsoft.com/office/powerpoint/2010/main" val="18479466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DEEF741-3512-3B48-A1CE-203051C6A402}"/>
              </a:ext>
            </a:extLst>
          </p:cNvPr>
          <p:cNvPicPr>
            <a:picLocks noChangeAspect="1"/>
          </p:cNvPicPr>
          <p:nvPr userDrawn="1"/>
        </p:nvPicPr>
        <p:blipFill>
          <a:blip r:embed="rId2"/>
          <a:srcRect/>
          <a:stretch/>
        </p:blipFill>
        <p:spPr>
          <a:xfrm>
            <a:off x="-16042" y="0"/>
            <a:ext cx="12208042" cy="1384023"/>
          </a:xfrm>
          <a:prstGeom prst="rect">
            <a:avLst/>
          </a:prstGeom>
        </p:spPr>
      </p:pic>
      <p:sp>
        <p:nvSpPr>
          <p:cNvPr id="2" name="Title 1">
            <a:extLst>
              <a:ext uri="{FF2B5EF4-FFF2-40B4-BE49-F238E27FC236}">
                <a16:creationId xmlns:a16="http://schemas.microsoft.com/office/drawing/2014/main" id="{0885609A-3D1C-934D-825E-8546F7EEC74F}"/>
              </a:ext>
            </a:extLst>
          </p:cNvPr>
          <p:cNvSpPr>
            <a:spLocks noGrp="1"/>
          </p:cNvSpPr>
          <p:nvPr>
            <p:ph type="title"/>
          </p:nvPr>
        </p:nvSpPr>
        <p:spPr>
          <a:xfrm>
            <a:off x="768626" y="681037"/>
            <a:ext cx="6089373" cy="1154527"/>
          </a:xfrm>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4DAADBA0-1F66-F340-B4CD-E5C5634AFDF2}"/>
              </a:ext>
            </a:extLst>
          </p:cNvPr>
          <p:cNvSpPr>
            <a:spLocks noGrp="1"/>
          </p:cNvSpPr>
          <p:nvPr>
            <p:ph idx="1"/>
          </p:nvPr>
        </p:nvSpPr>
        <p:spPr>
          <a:xfrm>
            <a:off x="768626" y="2005012"/>
            <a:ext cx="10515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6" name="Slide Number Placeholder 5">
            <a:extLst>
              <a:ext uri="{FF2B5EF4-FFF2-40B4-BE49-F238E27FC236}">
                <a16:creationId xmlns:a16="http://schemas.microsoft.com/office/drawing/2014/main" id="{7F45C8CE-9076-F341-B744-37F87EBA87DE}"/>
              </a:ext>
            </a:extLst>
          </p:cNvPr>
          <p:cNvSpPr>
            <a:spLocks noGrp="1"/>
          </p:cNvSpPr>
          <p:nvPr>
            <p:ph type="sldNum" sz="quarter" idx="12"/>
          </p:nvPr>
        </p:nvSpPr>
        <p:spPr>
          <a:xfrm>
            <a:off x="768626" y="6343235"/>
            <a:ext cx="2743200" cy="365125"/>
          </a:xfrm>
          <a:prstGeom prst="rect">
            <a:avLst/>
          </a:prstGeom>
        </p:spPr>
        <p:txBody>
          <a:bodyPr/>
          <a:lstStyle>
            <a:lvl1pPr>
              <a:defRPr>
                <a:solidFill>
                  <a:srgbClr val="284288"/>
                </a:solidFill>
              </a:defRPr>
            </a:lvl1pPr>
          </a:lstStyle>
          <a:p>
            <a:fld id="{D19F3187-3FC5-3848-83E5-FEB564EE9BAB}" type="slidenum">
              <a:rPr lang="en-BE" smtClean="0"/>
              <a:pPr/>
              <a:t>‹#›</a:t>
            </a:fld>
            <a:endParaRPr lang="en-BE"/>
          </a:p>
        </p:txBody>
      </p:sp>
      <p:pic>
        <p:nvPicPr>
          <p:cNvPr id="9" name="Picture 8" descr="Text&#10;&#10;Description automatically generated">
            <a:extLst>
              <a:ext uri="{FF2B5EF4-FFF2-40B4-BE49-F238E27FC236}">
                <a16:creationId xmlns:a16="http://schemas.microsoft.com/office/drawing/2014/main" id="{F2343CE3-B3DF-ED48-922C-ECBA27D109BD}"/>
              </a:ext>
            </a:extLst>
          </p:cNvPr>
          <p:cNvPicPr>
            <a:picLocks noChangeAspect="1"/>
          </p:cNvPicPr>
          <p:nvPr userDrawn="1"/>
        </p:nvPicPr>
        <p:blipFill>
          <a:blip r:embed="rId3"/>
          <a:stretch>
            <a:fillRect/>
          </a:stretch>
        </p:blipFill>
        <p:spPr>
          <a:xfrm>
            <a:off x="8184700" y="6112746"/>
            <a:ext cx="3718542" cy="487208"/>
          </a:xfrm>
          <a:prstGeom prst="rect">
            <a:avLst/>
          </a:prstGeom>
        </p:spPr>
      </p:pic>
    </p:spTree>
    <p:extLst>
      <p:ext uri="{BB962C8B-B14F-4D97-AF65-F5344CB8AC3E}">
        <p14:creationId xmlns:p14="http://schemas.microsoft.com/office/powerpoint/2010/main" val="26729916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7F515-217E-554D-A6B2-62B00BBF10C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BE"/>
          </a:p>
        </p:txBody>
      </p:sp>
      <p:sp>
        <p:nvSpPr>
          <p:cNvPr id="3" name="Text Placeholder 2">
            <a:extLst>
              <a:ext uri="{FF2B5EF4-FFF2-40B4-BE49-F238E27FC236}">
                <a16:creationId xmlns:a16="http://schemas.microsoft.com/office/drawing/2014/main" id="{A56B18FF-A582-A64F-98CD-D54F76F9D2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F2035E1-C9D1-8F4D-B38B-25915A976D53}"/>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10/23/2023</a:t>
            </a:fld>
            <a:endParaRPr lang="en-BE"/>
          </a:p>
        </p:txBody>
      </p:sp>
      <p:sp>
        <p:nvSpPr>
          <p:cNvPr id="5" name="Footer Placeholder 4">
            <a:extLst>
              <a:ext uri="{FF2B5EF4-FFF2-40B4-BE49-F238E27FC236}">
                <a16:creationId xmlns:a16="http://schemas.microsoft.com/office/drawing/2014/main" id="{F1024B45-B54B-C948-9EF0-2C7BD212444F}"/>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6" name="Slide Number Placeholder 5">
            <a:extLst>
              <a:ext uri="{FF2B5EF4-FFF2-40B4-BE49-F238E27FC236}">
                <a16:creationId xmlns:a16="http://schemas.microsoft.com/office/drawing/2014/main" id="{34E948EB-45F7-5042-A83A-AC31C78D3F61}"/>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11329383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0C417-8C49-FE4E-905E-E24A6328CA95}"/>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FCCBC63D-4F11-1741-9B34-80E1FCCC846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Content Placeholder 3">
            <a:extLst>
              <a:ext uri="{FF2B5EF4-FFF2-40B4-BE49-F238E27FC236}">
                <a16:creationId xmlns:a16="http://schemas.microsoft.com/office/drawing/2014/main" id="{164AEC20-16F6-5E4F-93E3-1D5D0E7CF97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E4D1C3B3-0B57-1C47-8E23-A4182E11A59A}"/>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10/23/2023</a:t>
            </a:fld>
            <a:endParaRPr lang="en-BE"/>
          </a:p>
        </p:txBody>
      </p:sp>
      <p:sp>
        <p:nvSpPr>
          <p:cNvPr id="6" name="Footer Placeholder 5">
            <a:extLst>
              <a:ext uri="{FF2B5EF4-FFF2-40B4-BE49-F238E27FC236}">
                <a16:creationId xmlns:a16="http://schemas.microsoft.com/office/drawing/2014/main" id="{D4373762-2B1E-9848-B4E6-D30A0D07DB1F}"/>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7" name="Slide Number Placeholder 6">
            <a:extLst>
              <a:ext uri="{FF2B5EF4-FFF2-40B4-BE49-F238E27FC236}">
                <a16:creationId xmlns:a16="http://schemas.microsoft.com/office/drawing/2014/main" id="{8CDDD17D-6B8B-0E4A-9CE7-995F7D0920A9}"/>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39562136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671CE-AC82-2F46-B5FD-49CF353FD7FD}"/>
              </a:ext>
            </a:extLst>
          </p:cNvPr>
          <p:cNvSpPr>
            <a:spLocks noGrp="1"/>
          </p:cNvSpPr>
          <p:nvPr>
            <p:ph type="title"/>
          </p:nvPr>
        </p:nvSpPr>
        <p:spPr>
          <a:xfrm>
            <a:off x="839788" y="365125"/>
            <a:ext cx="10515600" cy="1325563"/>
          </a:xfrm>
        </p:spPr>
        <p:txBody>
          <a:bodyPr/>
          <a:lstStyle/>
          <a:p>
            <a:r>
              <a:rPr lang="en-GB"/>
              <a:t>Click to edit Master title style</a:t>
            </a:r>
            <a:endParaRPr lang="en-BE"/>
          </a:p>
        </p:txBody>
      </p:sp>
      <p:sp>
        <p:nvSpPr>
          <p:cNvPr id="3" name="Text Placeholder 2">
            <a:extLst>
              <a:ext uri="{FF2B5EF4-FFF2-40B4-BE49-F238E27FC236}">
                <a16:creationId xmlns:a16="http://schemas.microsoft.com/office/drawing/2014/main" id="{F605C893-2B07-EF46-95EC-DE742C3040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8E7630B-20AC-B14C-B4EB-9440D0AB0CC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Text Placeholder 4">
            <a:extLst>
              <a:ext uri="{FF2B5EF4-FFF2-40B4-BE49-F238E27FC236}">
                <a16:creationId xmlns:a16="http://schemas.microsoft.com/office/drawing/2014/main" id="{D43ADBE8-A2EC-0743-A107-5A33F6781E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AD7F23B-F9AF-2E43-B45B-906D499F207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Date Placeholder 6">
            <a:extLst>
              <a:ext uri="{FF2B5EF4-FFF2-40B4-BE49-F238E27FC236}">
                <a16:creationId xmlns:a16="http://schemas.microsoft.com/office/drawing/2014/main" id="{CF38E04A-D7BD-C049-8F1F-5A506F24036D}"/>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10/23/2023</a:t>
            </a:fld>
            <a:endParaRPr lang="en-BE"/>
          </a:p>
        </p:txBody>
      </p:sp>
      <p:sp>
        <p:nvSpPr>
          <p:cNvPr id="8" name="Footer Placeholder 7">
            <a:extLst>
              <a:ext uri="{FF2B5EF4-FFF2-40B4-BE49-F238E27FC236}">
                <a16:creationId xmlns:a16="http://schemas.microsoft.com/office/drawing/2014/main" id="{718DD09E-6118-304A-B87E-938933756FE3}"/>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9" name="Slide Number Placeholder 8">
            <a:extLst>
              <a:ext uri="{FF2B5EF4-FFF2-40B4-BE49-F238E27FC236}">
                <a16:creationId xmlns:a16="http://schemas.microsoft.com/office/drawing/2014/main" id="{06EA4998-4A0E-164B-B7FB-F7CCC5FE9950}"/>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37784168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5600B-C31D-6D48-B104-EB9E8F8BDDF7}"/>
              </a:ext>
            </a:extLst>
          </p:cNvPr>
          <p:cNvSpPr>
            <a:spLocks noGrp="1"/>
          </p:cNvSpPr>
          <p:nvPr>
            <p:ph type="title"/>
          </p:nvPr>
        </p:nvSpPr>
        <p:spPr/>
        <p:txBody>
          <a:bodyPr/>
          <a:lstStyle/>
          <a:p>
            <a:r>
              <a:rPr lang="en-GB"/>
              <a:t>Click to edit Master title style</a:t>
            </a:r>
            <a:endParaRPr lang="en-BE"/>
          </a:p>
        </p:txBody>
      </p:sp>
      <p:sp>
        <p:nvSpPr>
          <p:cNvPr id="3" name="Date Placeholder 2">
            <a:extLst>
              <a:ext uri="{FF2B5EF4-FFF2-40B4-BE49-F238E27FC236}">
                <a16:creationId xmlns:a16="http://schemas.microsoft.com/office/drawing/2014/main" id="{09C9AADE-A691-B842-8980-0323C964DE49}"/>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10/23/2023</a:t>
            </a:fld>
            <a:endParaRPr lang="en-BE"/>
          </a:p>
        </p:txBody>
      </p:sp>
      <p:sp>
        <p:nvSpPr>
          <p:cNvPr id="4" name="Footer Placeholder 3">
            <a:extLst>
              <a:ext uri="{FF2B5EF4-FFF2-40B4-BE49-F238E27FC236}">
                <a16:creationId xmlns:a16="http://schemas.microsoft.com/office/drawing/2014/main" id="{4D35D9C3-61F9-6046-9E62-FE217ED123F0}"/>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5" name="Slide Number Placeholder 4">
            <a:extLst>
              <a:ext uri="{FF2B5EF4-FFF2-40B4-BE49-F238E27FC236}">
                <a16:creationId xmlns:a16="http://schemas.microsoft.com/office/drawing/2014/main" id="{ED910543-B8F4-4D4F-BB9D-5E2F4A548413}"/>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1171392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5616841E-1649-45E1-8C56-AE038D327BFB}" type="datetimeFigureOut">
              <a:rPr lang="en-IE" smtClean="0"/>
              <a:t>23/10/2023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E0350FA1-9420-40F2-94B9-1702CE5CCD6C}" type="slidenum">
              <a:rPr lang="en-IE" smtClean="0"/>
              <a:t>‹#›</a:t>
            </a:fld>
            <a:endParaRPr lang="en-IE"/>
          </a:p>
        </p:txBody>
      </p:sp>
    </p:spTree>
    <p:extLst>
      <p:ext uri="{BB962C8B-B14F-4D97-AF65-F5344CB8AC3E}">
        <p14:creationId xmlns:p14="http://schemas.microsoft.com/office/powerpoint/2010/main" val="20633070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4360E5-F4F6-DD46-8BF9-ABAE4A75254B}"/>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10/23/2023</a:t>
            </a:fld>
            <a:endParaRPr lang="en-BE"/>
          </a:p>
        </p:txBody>
      </p:sp>
      <p:sp>
        <p:nvSpPr>
          <p:cNvPr id="3" name="Footer Placeholder 2">
            <a:extLst>
              <a:ext uri="{FF2B5EF4-FFF2-40B4-BE49-F238E27FC236}">
                <a16:creationId xmlns:a16="http://schemas.microsoft.com/office/drawing/2014/main" id="{58053889-250C-9A4A-A301-8898E4D40B73}"/>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4" name="Slide Number Placeholder 3">
            <a:extLst>
              <a:ext uri="{FF2B5EF4-FFF2-40B4-BE49-F238E27FC236}">
                <a16:creationId xmlns:a16="http://schemas.microsoft.com/office/drawing/2014/main" id="{00C45852-90FF-3B42-A06D-830883B1EAFE}"/>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16111693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2D455-E097-3C44-A8D5-224F7C1C534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BE"/>
          </a:p>
        </p:txBody>
      </p:sp>
      <p:sp>
        <p:nvSpPr>
          <p:cNvPr id="3" name="Content Placeholder 2">
            <a:extLst>
              <a:ext uri="{FF2B5EF4-FFF2-40B4-BE49-F238E27FC236}">
                <a16:creationId xmlns:a16="http://schemas.microsoft.com/office/drawing/2014/main" id="{766F4AA9-CD9D-6745-B464-4C9DA6C8F3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Text Placeholder 3">
            <a:extLst>
              <a:ext uri="{FF2B5EF4-FFF2-40B4-BE49-F238E27FC236}">
                <a16:creationId xmlns:a16="http://schemas.microsoft.com/office/drawing/2014/main" id="{D041C705-7EE1-2241-AA61-7EF23E5BFC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2AC323D-1938-9647-8D1D-F12E201BA1BE}"/>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10/23/2023</a:t>
            </a:fld>
            <a:endParaRPr lang="en-BE"/>
          </a:p>
        </p:txBody>
      </p:sp>
      <p:sp>
        <p:nvSpPr>
          <p:cNvPr id="6" name="Footer Placeholder 5">
            <a:extLst>
              <a:ext uri="{FF2B5EF4-FFF2-40B4-BE49-F238E27FC236}">
                <a16:creationId xmlns:a16="http://schemas.microsoft.com/office/drawing/2014/main" id="{2D5E7276-9D99-FB46-96B9-47E5F92D6168}"/>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7" name="Slide Number Placeholder 6">
            <a:extLst>
              <a:ext uri="{FF2B5EF4-FFF2-40B4-BE49-F238E27FC236}">
                <a16:creationId xmlns:a16="http://schemas.microsoft.com/office/drawing/2014/main" id="{E215ADDB-0271-CE43-AE90-7427D8C97520}"/>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19706238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6014D-0C92-8D47-A0F9-00FDD08081F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BE"/>
          </a:p>
        </p:txBody>
      </p:sp>
      <p:sp>
        <p:nvSpPr>
          <p:cNvPr id="3" name="Picture Placeholder 2">
            <a:extLst>
              <a:ext uri="{FF2B5EF4-FFF2-40B4-BE49-F238E27FC236}">
                <a16:creationId xmlns:a16="http://schemas.microsoft.com/office/drawing/2014/main" id="{8EFA54F6-8447-904F-8913-A26CA63C75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BC85E635-3ED3-834C-9FE4-995EA675D0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4CCEFF4-8EAE-3443-A7E0-9440B3A12DED}"/>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10/23/2023</a:t>
            </a:fld>
            <a:endParaRPr lang="en-BE"/>
          </a:p>
        </p:txBody>
      </p:sp>
      <p:sp>
        <p:nvSpPr>
          <p:cNvPr id="6" name="Footer Placeholder 5">
            <a:extLst>
              <a:ext uri="{FF2B5EF4-FFF2-40B4-BE49-F238E27FC236}">
                <a16:creationId xmlns:a16="http://schemas.microsoft.com/office/drawing/2014/main" id="{11F3FDB1-34CC-3848-AB6F-DBB0559D1254}"/>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7" name="Slide Number Placeholder 6">
            <a:extLst>
              <a:ext uri="{FF2B5EF4-FFF2-40B4-BE49-F238E27FC236}">
                <a16:creationId xmlns:a16="http://schemas.microsoft.com/office/drawing/2014/main" id="{F392125F-1E7A-DD4F-9C96-8FF7A4A39BF2}"/>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37554797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585E8-E754-E042-B3DB-57FAF28A9180}"/>
              </a:ext>
            </a:extLst>
          </p:cNvPr>
          <p:cNvSpPr>
            <a:spLocks noGrp="1"/>
          </p:cNvSpPr>
          <p:nvPr>
            <p:ph type="title"/>
          </p:nvPr>
        </p:nvSpPr>
        <p:spPr/>
        <p:txBody>
          <a:bodyPr/>
          <a:lstStyle/>
          <a:p>
            <a:r>
              <a:rPr lang="en-GB"/>
              <a:t>Click to edit Master title style</a:t>
            </a:r>
            <a:endParaRPr lang="en-BE"/>
          </a:p>
        </p:txBody>
      </p:sp>
      <p:sp>
        <p:nvSpPr>
          <p:cNvPr id="3" name="Vertical Text Placeholder 2">
            <a:extLst>
              <a:ext uri="{FF2B5EF4-FFF2-40B4-BE49-F238E27FC236}">
                <a16:creationId xmlns:a16="http://schemas.microsoft.com/office/drawing/2014/main" id="{FE6BE386-FB6B-0F41-B7E7-1D9BDD92242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C9EE5C23-2C7D-0F46-8F70-B3D37019C703}"/>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10/23/2023</a:t>
            </a:fld>
            <a:endParaRPr lang="en-BE"/>
          </a:p>
        </p:txBody>
      </p:sp>
      <p:sp>
        <p:nvSpPr>
          <p:cNvPr id="5" name="Footer Placeholder 4">
            <a:extLst>
              <a:ext uri="{FF2B5EF4-FFF2-40B4-BE49-F238E27FC236}">
                <a16:creationId xmlns:a16="http://schemas.microsoft.com/office/drawing/2014/main" id="{60EB7C23-62D2-5D41-869F-D12923796864}"/>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6" name="Slide Number Placeholder 5">
            <a:extLst>
              <a:ext uri="{FF2B5EF4-FFF2-40B4-BE49-F238E27FC236}">
                <a16:creationId xmlns:a16="http://schemas.microsoft.com/office/drawing/2014/main" id="{00714DFD-9B30-B74B-9FA8-1E8BF8AA5378}"/>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41570797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10B05A8-3EE7-8A43-B9E5-F47B882B6A0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BE"/>
          </a:p>
        </p:txBody>
      </p:sp>
      <p:sp>
        <p:nvSpPr>
          <p:cNvPr id="3" name="Vertical Text Placeholder 2">
            <a:extLst>
              <a:ext uri="{FF2B5EF4-FFF2-40B4-BE49-F238E27FC236}">
                <a16:creationId xmlns:a16="http://schemas.microsoft.com/office/drawing/2014/main" id="{73274D8D-EAC2-E045-BAB8-010F99337F6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4DCAD76A-3BE8-514C-97B3-F500D4AD6344}"/>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10/23/2023</a:t>
            </a:fld>
            <a:endParaRPr lang="en-BE"/>
          </a:p>
        </p:txBody>
      </p:sp>
      <p:sp>
        <p:nvSpPr>
          <p:cNvPr id="5" name="Footer Placeholder 4">
            <a:extLst>
              <a:ext uri="{FF2B5EF4-FFF2-40B4-BE49-F238E27FC236}">
                <a16:creationId xmlns:a16="http://schemas.microsoft.com/office/drawing/2014/main" id="{E7A96583-E304-2C49-9D8E-716291B25D5D}"/>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6" name="Slide Number Placeholder 5">
            <a:extLst>
              <a:ext uri="{FF2B5EF4-FFF2-40B4-BE49-F238E27FC236}">
                <a16:creationId xmlns:a16="http://schemas.microsoft.com/office/drawing/2014/main" id="{EF4FB2AF-B5BD-B447-A742-D49E47B5740D}"/>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38601731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9579133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672150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5616841E-1649-45E1-8C56-AE038D327BFB}" type="datetimeFigureOut">
              <a:rPr lang="en-IE" smtClean="0"/>
              <a:t>23/10/2023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E0350FA1-9420-40F2-94B9-1702CE5CCD6C}" type="slidenum">
              <a:rPr lang="en-IE" smtClean="0"/>
              <a:t>‹#›</a:t>
            </a:fld>
            <a:endParaRPr lang="en-IE"/>
          </a:p>
        </p:txBody>
      </p:sp>
    </p:spTree>
    <p:extLst>
      <p:ext uri="{BB962C8B-B14F-4D97-AF65-F5344CB8AC3E}">
        <p14:creationId xmlns:p14="http://schemas.microsoft.com/office/powerpoint/2010/main" val="3730029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5616841E-1649-45E1-8C56-AE038D327BFB}" type="datetimeFigureOut">
              <a:rPr lang="en-IE" smtClean="0"/>
              <a:t>23/10/2023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E0350FA1-9420-40F2-94B9-1702CE5CCD6C}" type="slidenum">
              <a:rPr lang="en-IE" smtClean="0"/>
              <a:t>‹#›</a:t>
            </a:fld>
            <a:endParaRPr lang="en-IE"/>
          </a:p>
        </p:txBody>
      </p:sp>
    </p:spTree>
    <p:extLst>
      <p:ext uri="{BB962C8B-B14F-4D97-AF65-F5344CB8AC3E}">
        <p14:creationId xmlns:p14="http://schemas.microsoft.com/office/powerpoint/2010/main" val="2086159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16841E-1649-45E1-8C56-AE038D327BFB}" type="datetimeFigureOut">
              <a:rPr lang="en-IE" smtClean="0"/>
              <a:t>23/10/2023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E0350FA1-9420-40F2-94B9-1702CE5CCD6C}" type="slidenum">
              <a:rPr lang="en-IE" smtClean="0"/>
              <a:t>‹#›</a:t>
            </a:fld>
            <a:endParaRPr lang="en-IE"/>
          </a:p>
        </p:txBody>
      </p:sp>
    </p:spTree>
    <p:extLst>
      <p:ext uri="{BB962C8B-B14F-4D97-AF65-F5344CB8AC3E}">
        <p14:creationId xmlns:p14="http://schemas.microsoft.com/office/powerpoint/2010/main" val="3577050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616841E-1649-45E1-8C56-AE038D327BFB}" type="datetimeFigureOut">
              <a:rPr lang="en-IE" smtClean="0"/>
              <a:t>23/10/2023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E0350FA1-9420-40F2-94B9-1702CE5CCD6C}" type="slidenum">
              <a:rPr lang="en-IE" smtClean="0"/>
              <a:t>‹#›</a:t>
            </a:fld>
            <a:endParaRPr lang="en-IE"/>
          </a:p>
        </p:txBody>
      </p:sp>
    </p:spTree>
    <p:extLst>
      <p:ext uri="{BB962C8B-B14F-4D97-AF65-F5344CB8AC3E}">
        <p14:creationId xmlns:p14="http://schemas.microsoft.com/office/powerpoint/2010/main" val="2360084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616841E-1649-45E1-8C56-AE038D327BFB}" type="datetimeFigureOut">
              <a:rPr lang="en-IE" smtClean="0"/>
              <a:t>23/10/2023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E0350FA1-9420-40F2-94B9-1702CE5CCD6C}" type="slidenum">
              <a:rPr lang="en-IE" smtClean="0"/>
              <a:t>‹#›</a:t>
            </a:fld>
            <a:endParaRPr lang="en-IE"/>
          </a:p>
        </p:txBody>
      </p:sp>
    </p:spTree>
    <p:extLst>
      <p:ext uri="{BB962C8B-B14F-4D97-AF65-F5344CB8AC3E}">
        <p14:creationId xmlns:p14="http://schemas.microsoft.com/office/powerpoint/2010/main" val="3817582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image" Target="../media/image1.png"/><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16841E-1649-45E1-8C56-AE038D327BFB}" type="datetimeFigureOut">
              <a:rPr lang="en-IE" smtClean="0"/>
              <a:t>23/10/2023</a:t>
            </a:fld>
            <a:endParaRPr lang="en-I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350FA1-9420-40F2-94B9-1702CE5CCD6C}" type="slidenum">
              <a:rPr lang="en-IE" smtClean="0"/>
              <a:t>‹#›</a:t>
            </a:fld>
            <a:endParaRPr lang="en-IE"/>
          </a:p>
        </p:txBody>
      </p:sp>
    </p:spTree>
    <p:extLst>
      <p:ext uri="{BB962C8B-B14F-4D97-AF65-F5344CB8AC3E}">
        <p14:creationId xmlns:p14="http://schemas.microsoft.com/office/powerpoint/2010/main" val="419735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3"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52673884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CD2547-B0BE-714A-BDF6-1D8C00BCA7E3}"/>
              </a:ext>
            </a:extLst>
          </p:cNvPr>
          <p:cNvSpPr>
            <a:spLocks noGrp="1"/>
          </p:cNvSpPr>
          <p:nvPr>
            <p:ph type="title"/>
          </p:nvPr>
        </p:nvSpPr>
        <p:spPr>
          <a:xfrm>
            <a:off x="768626" y="983974"/>
            <a:ext cx="6514490" cy="851590"/>
          </a:xfrm>
          <a:prstGeom prst="rect">
            <a:avLst/>
          </a:prstGeom>
        </p:spPr>
        <p:txBody>
          <a:bodyPr vert="horz" lIns="91440" tIns="45720" rIns="91440" bIns="45720" rtlCol="0" anchor="ctr">
            <a:noAutofit/>
          </a:bodyPr>
          <a:lstStyle/>
          <a:p>
            <a:r>
              <a:rPr lang="en-GB"/>
              <a:t>Click to edit Master title style</a:t>
            </a:r>
            <a:endParaRPr lang="en-BE"/>
          </a:p>
        </p:txBody>
      </p:sp>
      <p:sp>
        <p:nvSpPr>
          <p:cNvPr id="3" name="Text Placeholder 2">
            <a:extLst>
              <a:ext uri="{FF2B5EF4-FFF2-40B4-BE49-F238E27FC236}">
                <a16:creationId xmlns:a16="http://schemas.microsoft.com/office/drawing/2014/main" id="{77F1F66B-8FEB-514B-9698-F8D7B0748B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Tree>
    <p:extLst>
      <p:ext uri="{BB962C8B-B14F-4D97-AF65-F5344CB8AC3E}">
        <p14:creationId xmlns:p14="http://schemas.microsoft.com/office/powerpoint/2010/main" val="144123579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l" defTabSz="914400" rtl="0" eaLnBrk="1" latinLnBrk="0" hangingPunct="1">
        <a:lnSpc>
          <a:spcPct val="90000"/>
        </a:lnSpc>
        <a:spcBef>
          <a:spcPct val="0"/>
        </a:spcBef>
        <a:buNone/>
        <a:defRPr sz="3600" b="1" kern="1200">
          <a:solidFill>
            <a:srgbClr val="28428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A0D178"/>
        </a:buClr>
        <a:buFont typeface="Arial" panose="020B0604020202020204" pitchFamily="34" charset="0"/>
        <a:buChar char="•"/>
        <a:defRPr sz="2400" b="1" kern="1200">
          <a:solidFill>
            <a:srgbClr val="2842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A0D078"/>
        </a:buClr>
        <a:buFont typeface="Arial" panose="020B0604020202020204" pitchFamily="34" charset="0"/>
        <a:buChar char="•"/>
        <a:defRPr sz="2400" kern="1200">
          <a:solidFill>
            <a:srgbClr val="2842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A2D078"/>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A2D078"/>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A2D078"/>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png"/></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3" Type="http://schemas.openxmlformats.org/officeDocument/2006/relationships/hyperlink" Target="https://cinea.ec.europa.eu/programmes/connecting-europe-facility/templates-forms-2021-2027-cef-projects_en" TargetMode="External"/><Relationship Id="rId2" Type="http://schemas.openxmlformats.org/officeDocument/2006/relationships/hyperlink" Target="https://eur-lex.europa.eu/legal-content/EN/ALL/?uri=uriserv:OJ.C_.2021.373.01.0001.01.ENG" TargetMode="External"/><Relationship Id="rId1" Type="http://schemas.openxmlformats.org/officeDocument/2006/relationships/slideLayout" Target="../slideLayouts/slideLayout20.xml"/><Relationship Id="rId4" Type="http://schemas.openxmlformats.org/officeDocument/2006/relationships/hyperlink" Target="https://ec.europa.eu/info/funding-tenders/opportunities/portal/screen/support/faq/30160" TargetMode="External"/></Relationships>
</file>

<file path=ppt/slides/_rels/slide36.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notesSlide" Target="../notesSlides/notesSlide23.xml"/><Relationship Id="rId1" Type="http://schemas.openxmlformats.org/officeDocument/2006/relationships/slideLayout" Target="../slideLayouts/slideLayout20.xml"/><Relationship Id="rId6" Type="http://schemas.openxmlformats.org/officeDocument/2006/relationships/image" Target="../media/image30.emf"/><Relationship Id="rId5" Type="http://schemas.openxmlformats.org/officeDocument/2006/relationships/package" Target="../embeddings/Microsoft_Word_Document1.docx"/><Relationship Id="rId4" Type="http://schemas.openxmlformats.org/officeDocument/2006/relationships/image" Target="../media/image29.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2" Type="http://schemas.openxmlformats.org/officeDocument/2006/relationships/hyperlink" Target="https://ec.europa.eu/info/funding-tenders/opportunities/portal/screen/support/faq/30160" TargetMode="External"/><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8" Type="http://schemas.openxmlformats.org/officeDocument/2006/relationships/hyperlink" Target="https://ec.europa.eu/info/funding-tenders/opportunities/portal/screen/opportunities/topic-search?closed=false&amp;programmePeriod=2021%20-%202027&amp;frameworkProgramme=43251567&amp;callIdentifier=CEF-T-2023-SAFEMOBGEN" TargetMode="External"/><Relationship Id="rId3" Type="http://schemas.openxmlformats.org/officeDocument/2006/relationships/hyperlink" Target="https://ec.europa.eu/info/funding-tenders/opportunities/portal/screen/opportunities/topic-search?closed=false&amp;programmePeriod=2021%20-%202027&amp;frameworkProgramme=43251567&amp;callIdentifier=CEF-T-2023-CORECOEN" TargetMode="External"/><Relationship Id="rId7" Type="http://schemas.openxmlformats.org/officeDocument/2006/relationships/hyperlink" Target="https://ec.europa.eu/info/funding-tenders/opportunities/portal/screen/opportunities/topic-search?closed=false&amp;programmePeriod=2021%20-%202027&amp;frameworkProgramme=43251567&amp;callIdentifier=CEF-T-2023-SIMOBCOEN" TargetMode="External"/><Relationship Id="rId2" Type="http://schemas.openxmlformats.org/officeDocument/2006/relationships/hyperlink" Target="https://ec.europa.eu/info/funding-tenders/opportunities/portal/screen/opportunities/topic-search?closed=false&amp;programmePeriod=2021%20-%202027&amp;frameworkProgramme=43251567&amp;callIdentifier=CEF-T-2023-COREGEN" TargetMode="External"/><Relationship Id="rId1" Type="http://schemas.openxmlformats.org/officeDocument/2006/relationships/slideLayout" Target="../slideLayouts/slideLayout25.xml"/><Relationship Id="rId6" Type="http://schemas.openxmlformats.org/officeDocument/2006/relationships/hyperlink" Target="https://ec.europa.eu/info/funding-tenders/opportunities/portal/screen/opportunities/topic-search?closed=false&amp;programmePeriod=2021%20-%202027&amp;frameworkProgramme=43251567&amp;callIdentifier=CEF-T-2023-SIMOBGEN" TargetMode="External"/><Relationship Id="rId5" Type="http://schemas.openxmlformats.org/officeDocument/2006/relationships/hyperlink" Target="https://ec.europa.eu/info/funding-tenders/opportunities/portal/screen/opportunities/topic-search?closed=false&amp;programmePeriod=2021%20-%202027&amp;frameworkProgramme=43251567&amp;callIdentifier=CEF-T-2023-COMPCOEN" TargetMode="External"/><Relationship Id="rId4" Type="http://schemas.openxmlformats.org/officeDocument/2006/relationships/hyperlink" Target="https://ec.europa.eu/info/funding-tenders/opportunities/portal/screen/opportunities/topic-search?closed=false&amp;programmePeriod=2021%20-%202027&amp;frameworkProgramme=43251567&amp;callIdentifier=CEF-T-2023-COMPGEN" TargetMode="External"/><Relationship Id="rId9" Type="http://schemas.openxmlformats.org/officeDocument/2006/relationships/hyperlink" Target="https://ec.europa.eu/info/funding-tenders/opportunities/portal/screen/opportunities/topic-search?closed=false&amp;programmePeriod=2021%20-%202027&amp;frameworkProgramme=43251567&amp;callIdentifier=CEF-T-2023-SUSTMOBGEN"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03119" y="2743200"/>
            <a:ext cx="6555556" cy="2161724"/>
          </a:xfrm>
        </p:spPr>
        <p:txBody>
          <a:bodyPr/>
          <a:lstStyle/>
          <a:p>
            <a:pPr algn="ctr"/>
            <a:r>
              <a:rPr lang="en-IE" b="1" dirty="0"/>
              <a:t>Connecting</a:t>
            </a:r>
            <a:r>
              <a:rPr lang="fr-BE" b="1" dirty="0"/>
              <a:t> Europe Facility </a:t>
            </a:r>
            <a:br>
              <a:rPr lang="fr-BE" b="1" dirty="0"/>
            </a:br>
            <a:r>
              <a:rPr lang="fr-BE" b="1" dirty="0"/>
              <a:t>2023 CEF Transport </a:t>
            </a:r>
            <a:r>
              <a:rPr lang="en-US" b="1" dirty="0"/>
              <a:t>Calls</a:t>
            </a:r>
            <a:br>
              <a:rPr lang="fr-BE" b="1" dirty="0"/>
            </a:br>
            <a:r>
              <a:rPr lang="en-US" b="1" dirty="0"/>
              <a:t>Virtual Info Day</a:t>
            </a:r>
            <a:br>
              <a:rPr lang="fr-BE" dirty="0"/>
            </a:br>
            <a:endParaRPr lang="en-GB" dirty="0"/>
          </a:p>
        </p:txBody>
      </p:sp>
      <p:sp>
        <p:nvSpPr>
          <p:cNvPr id="3" name="Rectangle 2"/>
          <p:cNvSpPr/>
          <p:nvPr/>
        </p:nvSpPr>
        <p:spPr>
          <a:xfrm>
            <a:off x="8458200" y="6178034"/>
            <a:ext cx="3353373" cy="461665"/>
          </a:xfrm>
          <a:prstGeom prst="rect">
            <a:avLst/>
          </a:prstGeom>
        </p:spPr>
        <p:txBody>
          <a:bodyPr wrap="square">
            <a:spAutoFit/>
          </a:bodyPr>
          <a:lstStyle/>
          <a:p>
            <a:r>
              <a:rPr lang="pl-PL" sz="2400" b="1" dirty="0">
                <a:solidFill>
                  <a:srgbClr val="284288"/>
                </a:solidFill>
              </a:rPr>
              <a:t>26 </a:t>
            </a:r>
            <a:r>
              <a:rPr lang="fr-BE" sz="2400" b="1" dirty="0" err="1">
                <a:solidFill>
                  <a:srgbClr val="284288"/>
                </a:solidFill>
              </a:rPr>
              <a:t>October</a:t>
            </a:r>
            <a:r>
              <a:rPr lang="fr-BE" sz="2400" b="1" dirty="0">
                <a:solidFill>
                  <a:srgbClr val="284288"/>
                </a:solidFill>
              </a:rPr>
              <a:t> 2023</a:t>
            </a:r>
            <a:endParaRPr lang="en-GB" sz="2400" b="1" dirty="0">
              <a:solidFill>
                <a:srgbClr val="284288"/>
              </a:solidFill>
            </a:endParaRPr>
          </a:p>
        </p:txBody>
      </p:sp>
    </p:spTree>
    <p:extLst>
      <p:ext uri="{BB962C8B-B14F-4D97-AF65-F5344CB8AC3E}">
        <p14:creationId xmlns:p14="http://schemas.microsoft.com/office/powerpoint/2010/main" val="301772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130" y="325842"/>
            <a:ext cx="6089373" cy="1154527"/>
          </a:xfrm>
        </p:spPr>
        <p:txBody>
          <a:bodyPr/>
          <a:lstStyle/>
          <a:p>
            <a:r>
              <a:rPr lang="fr-BE" sz="3400" b="1" dirty="0"/>
              <a:t>Indicative allocations  </a:t>
            </a:r>
            <a:endParaRPr lang="en-IE" sz="3400" b="1" dirty="0"/>
          </a:p>
        </p:txBody>
      </p:sp>
      <p:grpSp>
        <p:nvGrpSpPr>
          <p:cNvPr id="5" name="Group 4"/>
          <p:cNvGrpSpPr/>
          <p:nvPr/>
        </p:nvGrpSpPr>
        <p:grpSpPr>
          <a:xfrm>
            <a:off x="1446318" y="2168087"/>
            <a:ext cx="9596594" cy="667160"/>
            <a:chOff x="9199" y="39997"/>
            <a:chExt cx="8465019" cy="639939"/>
          </a:xfrm>
        </p:grpSpPr>
        <p:sp>
          <p:nvSpPr>
            <p:cNvPr id="6" name="Rounded Rectangle 5"/>
            <p:cNvSpPr/>
            <p:nvPr/>
          </p:nvSpPr>
          <p:spPr>
            <a:xfrm>
              <a:off x="9199" y="39997"/>
              <a:ext cx="8447856" cy="639939"/>
            </a:xfrm>
            <a:prstGeom prst="roundRect">
              <a:avLst/>
            </a:pr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Rounded Rectangle 4"/>
            <p:cNvSpPr txBox="1"/>
            <p:nvPr/>
          </p:nvSpPr>
          <p:spPr>
            <a:xfrm>
              <a:off x="88840" y="58657"/>
              <a:ext cx="8385378" cy="57746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marL="0" marR="0" lvl="0" indent="0" algn="l" defTabSz="1111250" rtl="0" eaLnBrk="1" fontAlgn="auto" latinLnBrk="0" hangingPunct="1">
                <a:lnSpc>
                  <a:spcPct val="90000"/>
                </a:lnSpc>
                <a:spcBef>
                  <a:spcPct val="0"/>
                </a:spcBef>
                <a:spcAft>
                  <a:spcPct val="35000"/>
                </a:spcAft>
                <a:buClrTx/>
                <a:buSzTx/>
                <a:buFontTx/>
                <a:buNone/>
                <a:tabLst/>
                <a:defRPr/>
              </a:pPr>
              <a:r>
                <a:rPr kumimoji="0" lang="en-GB" sz="2500" b="1" i="0" u="none" strike="noStrike" kern="1200" cap="none" spc="0" normalizeH="0" baseline="0" noProof="0">
                  <a:ln>
                    <a:noFill/>
                  </a:ln>
                  <a:solidFill>
                    <a:srgbClr val="FFFFFF"/>
                  </a:solidFill>
                  <a:effectLst/>
                  <a:uLnTx/>
                  <a:uFillTx/>
                  <a:latin typeface="Arial"/>
                  <a:ea typeface="+mn-ea"/>
                  <a:cs typeface="+mn-cs"/>
                </a:rPr>
                <a:t>1. Completion of the TEN-T network</a:t>
              </a:r>
              <a:endParaRPr kumimoji="0" lang="en-GB" sz="2500" b="1" i="0" u="none" strike="noStrike" kern="1200" cap="none" spc="0" normalizeH="0" baseline="0" noProof="0">
                <a:ln>
                  <a:noFill/>
                </a:ln>
                <a:solidFill>
                  <a:srgbClr val="1EC08A"/>
                </a:solidFill>
                <a:effectLst/>
                <a:uLnTx/>
                <a:uFillTx/>
                <a:latin typeface="Arial"/>
                <a:ea typeface="+mn-ea"/>
                <a:cs typeface="+mn-cs"/>
              </a:endParaRPr>
            </a:p>
          </p:txBody>
        </p:sp>
      </p:grpSp>
      <p:grpSp>
        <p:nvGrpSpPr>
          <p:cNvPr id="12" name="Group 11"/>
          <p:cNvGrpSpPr/>
          <p:nvPr/>
        </p:nvGrpSpPr>
        <p:grpSpPr>
          <a:xfrm>
            <a:off x="1471304" y="2875516"/>
            <a:ext cx="4474766" cy="468000"/>
            <a:chOff x="0" y="1"/>
            <a:chExt cx="3841584" cy="468000"/>
          </a:xfrm>
          <a:scene3d>
            <a:camera prst="orthographicFront"/>
            <a:lightRig rig="flat" dir="t"/>
          </a:scene3d>
        </p:grpSpPr>
        <p:sp>
          <p:nvSpPr>
            <p:cNvPr id="13" name="Rounded Rectangle 12"/>
            <p:cNvSpPr/>
            <p:nvPr/>
          </p:nvSpPr>
          <p:spPr>
            <a:xfrm>
              <a:off x="0" y="1"/>
              <a:ext cx="3841584" cy="468000"/>
            </a:xfrm>
            <a:prstGeom prst="roundRect">
              <a:avLst/>
            </a:prstGeom>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14" name="Rounded Rectangle 4"/>
            <p:cNvSpPr txBox="1"/>
            <p:nvPr/>
          </p:nvSpPr>
          <p:spPr>
            <a:xfrm>
              <a:off x="22847" y="22847"/>
              <a:ext cx="3795892" cy="42230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marL="0" marR="0" lvl="0" indent="0" algn="l" defTabSz="889000" rtl="0" eaLnBrk="1" fontAlgn="auto" latinLnBrk="0" hangingPunct="1">
                <a:lnSpc>
                  <a:spcPct val="90000"/>
                </a:lnSpc>
                <a:spcBef>
                  <a:spcPct val="0"/>
                </a:spcBef>
                <a:spcAft>
                  <a:spcPct val="35000"/>
                </a:spcAft>
                <a:buClrTx/>
                <a:buSzTx/>
                <a:buFontTx/>
                <a:buNone/>
                <a:tabLst/>
                <a:defRPr/>
              </a:pPr>
              <a:r>
                <a:rPr kumimoji="0" lang="fr-BE" sz="2000" b="1" i="0" u="none" strike="noStrike" kern="1200" cap="none" spc="0" normalizeH="0" baseline="0" noProof="0">
                  <a:ln>
                    <a:noFill/>
                  </a:ln>
                  <a:solidFill>
                    <a:srgbClr val="0F5494"/>
                  </a:solidFill>
                  <a:effectLst/>
                  <a:uLnTx/>
                  <a:uFillTx/>
                  <a:latin typeface="Arial"/>
                  <a:ea typeface="+mn-ea"/>
                  <a:cs typeface="+mn-cs"/>
                </a:rPr>
                <a:t>General </a:t>
              </a:r>
              <a:r>
                <a:rPr kumimoji="0" lang="en-IE" sz="2000" b="1" i="0" u="none" strike="noStrike" kern="1200" cap="none" spc="0" normalizeH="0" baseline="0" noProof="0">
                  <a:ln>
                    <a:noFill/>
                  </a:ln>
                  <a:solidFill>
                    <a:srgbClr val="0F5494"/>
                  </a:solidFill>
                  <a:effectLst/>
                  <a:uLnTx/>
                  <a:uFillTx/>
                  <a:latin typeface="Arial"/>
                  <a:ea typeface="+mn-ea"/>
                  <a:cs typeface="+mn-cs"/>
                </a:rPr>
                <a:t>envelope</a:t>
              </a:r>
              <a:r>
                <a:rPr kumimoji="0" lang="fr-BE" sz="2000" b="1" i="0" u="none" strike="noStrike" kern="1200" cap="none" spc="0" normalizeH="0" baseline="0" noProof="0">
                  <a:ln>
                    <a:noFill/>
                  </a:ln>
                  <a:solidFill>
                    <a:srgbClr val="0F5494"/>
                  </a:solidFill>
                  <a:effectLst/>
                  <a:uLnTx/>
                  <a:uFillTx/>
                  <a:latin typeface="Arial"/>
                  <a:ea typeface="+mn-ea"/>
                  <a:cs typeface="+mn-cs"/>
                </a:rPr>
                <a:t> 60%</a:t>
              </a:r>
              <a:endParaRPr kumimoji="0" lang="en-IE" sz="2000" b="0" i="0" u="none" strike="noStrike" kern="1200" cap="none" spc="0" normalizeH="0" baseline="0" noProof="0">
                <a:ln>
                  <a:noFill/>
                </a:ln>
                <a:solidFill>
                  <a:srgbClr val="0F5494"/>
                </a:solidFill>
                <a:effectLst/>
                <a:uLnTx/>
                <a:uFillTx/>
                <a:latin typeface="Arial"/>
                <a:ea typeface="+mn-ea"/>
                <a:cs typeface="+mn-cs"/>
              </a:endParaRPr>
            </a:p>
          </p:txBody>
        </p:sp>
      </p:grpSp>
      <p:grpSp>
        <p:nvGrpSpPr>
          <p:cNvPr id="15" name="Group 14"/>
          <p:cNvGrpSpPr/>
          <p:nvPr/>
        </p:nvGrpSpPr>
        <p:grpSpPr>
          <a:xfrm>
            <a:off x="5974206" y="2878097"/>
            <a:ext cx="5049249" cy="473612"/>
            <a:chOff x="764820" y="-5611"/>
            <a:chExt cx="4099912" cy="473612"/>
          </a:xfrm>
          <a:scene3d>
            <a:camera prst="orthographicFront"/>
            <a:lightRig rig="flat" dir="t"/>
          </a:scene3d>
        </p:grpSpPr>
        <p:sp>
          <p:nvSpPr>
            <p:cNvPr id="16" name="Rounded Rectangle 15"/>
            <p:cNvSpPr/>
            <p:nvPr/>
          </p:nvSpPr>
          <p:spPr>
            <a:xfrm>
              <a:off x="764820" y="1"/>
              <a:ext cx="4099912" cy="468000"/>
            </a:xfrm>
            <a:prstGeom prst="roundRect">
              <a:avLst/>
            </a:prstGeom>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17" name="Rounded Rectangle 4"/>
            <p:cNvSpPr txBox="1"/>
            <p:nvPr/>
          </p:nvSpPr>
          <p:spPr>
            <a:xfrm>
              <a:off x="810512" y="-5611"/>
              <a:ext cx="4054220" cy="42230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marL="0" marR="0" lvl="0" indent="0" algn="l" defTabSz="889000" rtl="0" eaLnBrk="1" fontAlgn="auto" latinLnBrk="0" hangingPunct="1">
                <a:lnSpc>
                  <a:spcPct val="90000"/>
                </a:lnSpc>
                <a:spcBef>
                  <a:spcPct val="0"/>
                </a:spcBef>
                <a:spcAft>
                  <a:spcPct val="35000"/>
                </a:spcAft>
                <a:buClrTx/>
                <a:buSzTx/>
                <a:buFontTx/>
                <a:buNone/>
                <a:tabLst/>
                <a:defRPr/>
              </a:pPr>
              <a:r>
                <a:rPr kumimoji="0" lang="en-IE" sz="2000" b="1" i="0" u="none" strike="noStrike" kern="1200" cap="none" spc="0" normalizeH="0" baseline="0" noProof="0">
                  <a:ln>
                    <a:noFill/>
                  </a:ln>
                  <a:solidFill>
                    <a:srgbClr val="0F5494"/>
                  </a:solidFill>
                  <a:effectLst/>
                  <a:uLnTx/>
                  <a:uFillTx/>
                  <a:latin typeface="Arial"/>
                  <a:ea typeface="+mn-ea"/>
                  <a:cs typeface="+mn-cs"/>
                </a:rPr>
                <a:t>Cohesion envelope</a:t>
              </a:r>
              <a:r>
                <a:rPr kumimoji="0" lang="fr-BE" sz="2000" b="1" i="0" u="none" strike="noStrike" kern="1200" cap="none" spc="0" normalizeH="0" baseline="0" noProof="0">
                  <a:ln>
                    <a:noFill/>
                  </a:ln>
                  <a:solidFill>
                    <a:srgbClr val="0F5494"/>
                  </a:solidFill>
                  <a:effectLst/>
                  <a:uLnTx/>
                  <a:uFillTx/>
                  <a:latin typeface="Arial"/>
                  <a:ea typeface="+mn-ea"/>
                  <a:cs typeface="+mn-cs"/>
                </a:rPr>
                <a:t> 85%</a:t>
              </a:r>
              <a:endParaRPr kumimoji="0" lang="en-IE" sz="2000" b="0" i="0" u="none" strike="noStrike" kern="1200" cap="none" spc="0" normalizeH="0" baseline="0" noProof="0">
                <a:ln>
                  <a:noFill/>
                </a:ln>
                <a:solidFill>
                  <a:srgbClr val="0F5494"/>
                </a:solidFill>
                <a:effectLst/>
                <a:uLnTx/>
                <a:uFillTx/>
                <a:latin typeface="Arial"/>
                <a:ea typeface="+mn-ea"/>
                <a:cs typeface="+mn-cs"/>
              </a:endParaRPr>
            </a:p>
          </p:txBody>
        </p:sp>
      </p:grpSp>
      <p:sp>
        <p:nvSpPr>
          <p:cNvPr id="3" name="Rectangle 2"/>
          <p:cNvSpPr/>
          <p:nvPr/>
        </p:nvSpPr>
        <p:spPr>
          <a:xfrm>
            <a:off x="2690665" y="3426880"/>
            <a:ext cx="6096000" cy="707886"/>
          </a:xfrm>
          <a:prstGeom prst="rect">
            <a:avLst/>
          </a:prstGeom>
        </p:spPr>
        <p:txBody>
          <a:bodyPr wrap="square">
            <a:spAutoFit/>
          </a:bodyPr>
          <a:lstStyle/>
          <a:p>
            <a:pPr marL="447675" marR="0" lvl="0" indent="-35560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034EA2"/>
                </a:solidFill>
                <a:effectLst/>
                <a:uLnTx/>
                <a:uFillTx/>
                <a:latin typeface="Arial"/>
                <a:ea typeface="+mn-ea"/>
                <a:cs typeface="+mn-cs"/>
              </a:rPr>
              <a:t>85% - Core network</a:t>
            </a:r>
            <a:endParaRPr kumimoji="0" lang="en-GB" sz="2000" b="1" i="0" u="none" strike="noStrike" kern="1200" cap="none" spc="0" normalizeH="0" baseline="0" noProof="0">
              <a:ln>
                <a:noFill/>
              </a:ln>
              <a:solidFill>
                <a:srgbClr val="034EA2"/>
              </a:solidFill>
              <a:effectLst/>
              <a:uLnTx/>
              <a:uFillTx/>
              <a:latin typeface="Arial"/>
              <a:ea typeface="+mn-ea"/>
              <a:cs typeface="+mn-cs"/>
            </a:endParaRPr>
          </a:p>
          <a:p>
            <a:pPr marL="447675" marR="0" lvl="0" indent="-35560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034EA2"/>
                </a:solidFill>
                <a:effectLst/>
                <a:uLnTx/>
                <a:uFillTx/>
                <a:latin typeface="Arial"/>
                <a:ea typeface="+mn-ea"/>
                <a:cs typeface="+mn-cs"/>
              </a:rPr>
              <a:t>15% - Comprehensive network specific sections</a:t>
            </a:r>
            <a:endParaRPr kumimoji="0" lang="en-GB" sz="2000" b="1" i="0" u="none" strike="noStrike" kern="1200" cap="none" spc="0" normalizeH="0" baseline="0" noProof="0">
              <a:ln>
                <a:noFill/>
              </a:ln>
              <a:solidFill>
                <a:srgbClr val="034EA2"/>
              </a:solidFill>
              <a:effectLst/>
              <a:uLnTx/>
              <a:uFillTx/>
              <a:latin typeface="Arial"/>
              <a:ea typeface="+mn-ea"/>
              <a:cs typeface="+mn-cs"/>
            </a:endParaRPr>
          </a:p>
        </p:txBody>
      </p:sp>
      <p:grpSp>
        <p:nvGrpSpPr>
          <p:cNvPr id="18" name="Group 17"/>
          <p:cNvGrpSpPr/>
          <p:nvPr/>
        </p:nvGrpSpPr>
        <p:grpSpPr>
          <a:xfrm>
            <a:off x="1465775" y="4407057"/>
            <a:ext cx="9577137" cy="614350"/>
            <a:chOff x="0" y="1921990"/>
            <a:chExt cx="8447856" cy="614350"/>
          </a:xfrm>
        </p:grpSpPr>
        <p:sp>
          <p:nvSpPr>
            <p:cNvPr id="19" name="Rounded Rectangle 18"/>
            <p:cNvSpPr/>
            <p:nvPr/>
          </p:nvSpPr>
          <p:spPr>
            <a:xfrm>
              <a:off x="0" y="1921990"/>
              <a:ext cx="8447856" cy="614350"/>
            </a:xfrm>
            <a:prstGeom prst="roundRect">
              <a:avLst/>
            </a:pr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0" name="Rounded Rectangle 4"/>
            <p:cNvSpPr txBox="1"/>
            <p:nvPr/>
          </p:nvSpPr>
          <p:spPr>
            <a:xfrm>
              <a:off x="29990" y="1951980"/>
              <a:ext cx="8387876" cy="5543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marL="0" marR="0" lvl="0" indent="0" algn="l" defTabSz="1111250" rtl="0" eaLnBrk="1" fontAlgn="auto" latinLnBrk="0" hangingPunct="1">
                <a:lnSpc>
                  <a:spcPct val="90000"/>
                </a:lnSpc>
                <a:spcBef>
                  <a:spcPct val="0"/>
                </a:spcBef>
                <a:spcAft>
                  <a:spcPct val="35000"/>
                </a:spcAft>
                <a:buClrTx/>
                <a:buSzTx/>
                <a:buFontTx/>
                <a:buNone/>
                <a:tabLst/>
                <a:defRPr/>
              </a:pPr>
              <a:r>
                <a:rPr kumimoji="0" lang="en-GB" sz="2500" b="1" i="0" u="none" strike="noStrike" kern="1200" cap="none" spc="0" normalizeH="0" baseline="0" noProof="0">
                  <a:ln>
                    <a:noFill/>
                  </a:ln>
                  <a:solidFill>
                    <a:srgbClr val="FFFFFF"/>
                  </a:solidFill>
                  <a:effectLst/>
                  <a:uLnTx/>
                  <a:uFillTx/>
                  <a:latin typeface="Arial"/>
                  <a:ea typeface="+mn-ea"/>
                  <a:cs typeface="+mn-cs"/>
                </a:rPr>
                <a:t>2. Modernisation of existing TEN-T network</a:t>
              </a:r>
            </a:p>
          </p:txBody>
        </p:sp>
      </p:grpSp>
      <p:grpSp>
        <p:nvGrpSpPr>
          <p:cNvPr id="21" name="Group 20"/>
          <p:cNvGrpSpPr/>
          <p:nvPr/>
        </p:nvGrpSpPr>
        <p:grpSpPr>
          <a:xfrm>
            <a:off x="6001563" y="5064200"/>
            <a:ext cx="5041349" cy="468000"/>
            <a:chOff x="0" y="1"/>
            <a:chExt cx="3841584" cy="468000"/>
          </a:xfrm>
          <a:scene3d>
            <a:camera prst="orthographicFront"/>
            <a:lightRig rig="flat" dir="t"/>
          </a:scene3d>
        </p:grpSpPr>
        <p:sp>
          <p:nvSpPr>
            <p:cNvPr id="22" name="Rounded Rectangle 21"/>
            <p:cNvSpPr/>
            <p:nvPr/>
          </p:nvSpPr>
          <p:spPr>
            <a:xfrm>
              <a:off x="0" y="1"/>
              <a:ext cx="3841584" cy="468000"/>
            </a:xfrm>
            <a:prstGeom prst="roundRect">
              <a:avLst/>
            </a:prstGeom>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23" name="Rounded Rectangle 4"/>
            <p:cNvSpPr txBox="1"/>
            <p:nvPr/>
          </p:nvSpPr>
          <p:spPr>
            <a:xfrm>
              <a:off x="19888" y="2482"/>
              <a:ext cx="3795892" cy="42230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marL="0" marR="0" lvl="0" indent="0" algn="l" defTabSz="889000" rtl="0" eaLnBrk="1" fontAlgn="auto" latinLnBrk="0" hangingPunct="1">
                <a:lnSpc>
                  <a:spcPct val="90000"/>
                </a:lnSpc>
                <a:spcBef>
                  <a:spcPct val="0"/>
                </a:spcBef>
                <a:spcAft>
                  <a:spcPct val="35000"/>
                </a:spcAft>
                <a:buClrTx/>
                <a:buSzTx/>
                <a:buFontTx/>
                <a:buNone/>
                <a:tabLst/>
                <a:defRPr/>
              </a:pPr>
              <a:r>
                <a:rPr kumimoji="0" lang="en-IE" sz="2000" b="1" i="0" u="none" strike="noStrike" kern="1200" cap="none" spc="0" normalizeH="0" baseline="0" noProof="0">
                  <a:ln>
                    <a:noFill/>
                  </a:ln>
                  <a:solidFill>
                    <a:srgbClr val="0F5494"/>
                  </a:solidFill>
                  <a:effectLst/>
                  <a:uLnTx/>
                  <a:uFillTx/>
                  <a:latin typeface="Arial"/>
                  <a:ea typeface="+mn-ea"/>
                  <a:cs typeface="+mn-cs"/>
                </a:rPr>
                <a:t>Cohesion</a:t>
              </a:r>
              <a:r>
                <a:rPr kumimoji="0" lang="fr-BE" sz="2000" b="1" i="0" u="none" strike="noStrike" kern="1200" cap="none" spc="0" normalizeH="0" baseline="0" noProof="0">
                  <a:ln>
                    <a:noFill/>
                  </a:ln>
                  <a:solidFill>
                    <a:srgbClr val="0F5494"/>
                  </a:solidFill>
                  <a:effectLst/>
                  <a:uLnTx/>
                  <a:uFillTx/>
                  <a:latin typeface="Arial"/>
                  <a:ea typeface="+mn-ea"/>
                  <a:cs typeface="+mn-cs"/>
                </a:rPr>
                <a:t> </a:t>
              </a:r>
              <a:r>
                <a:rPr kumimoji="0" lang="en-IE" sz="2000" b="1" i="0" u="none" strike="noStrike" kern="1200" cap="none" spc="0" normalizeH="0" baseline="0" noProof="0">
                  <a:ln>
                    <a:noFill/>
                  </a:ln>
                  <a:solidFill>
                    <a:srgbClr val="0F5494"/>
                  </a:solidFill>
                  <a:effectLst/>
                  <a:uLnTx/>
                  <a:uFillTx/>
                  <a:latin typeface="Arial"/>
                  <a:ea typeface="+mn-ea"/>
                  <a:cs typeface="+mn-cs"/>
                </a:rPr>
                <a:t>envelope</a:t>
              </a:r>
              <a:r>
                <a:rPr kumimoji="0" lang="fr-BE" sz="2000" b="1" i="0" u="none" strike="noStrike" kern="1200" cap="none" spc="0" normalizeH="0" baseline="0" noProof="0">
                  <a:ln>
                    <a:noFill/>
                  </a:ln>
                  <a:solidFill>
                    <a:srgbClr val="0F5494"/>
                  </a:solidFill>
                  <a:effectLst/>
                  <a:uLnTx/>
                  <a:uFillTx/>
                  <a:latin typeface="Arial"/>
                  <a:ea typeface="+mn-ea"/>
                  <a:cs typeface="+mn-cs"/>
                </a:rPr>
                <a:t> </a:t>
              </a:r>
              <a:r>
                <a:rPr kumimoji="0" lang="en-IE" sz="2000" b="1" i="0" u="none" strike="noStrike" kern="1200" cap="none" spc="0" normalizeH="0" baseline="0" noProof="0">
                  <a:ln>
                    <a:noFill/>
                  </a:ln>
                  <a:solidFill>
                    <a:srgbClr val="0F5494"/>
                  </a:solidFill>
                  <a:effectLst/>
                  <a:uLnTx/>
                  <a:uFillTx/>
                  <a:latin typeface="Arial"/>
                  <a:ea typeface="+mn-ea"/>
                  <a:cs typeface="+mn-cs"/>
                </a:rPr>
                <a:t>15</a:t>
              </a:r>
              <a:r>
                <a:rPr kumimoji="0" lang="fr-BE" sz="2000" b="1" i="0" u="none" strike="noStrike" kern="1200" cap="none" spc="0" normalizeH="0" baseline="0" noProof="0">
                  <a:ln>
                    <a:noFill/>
                  </a:ln>
                  <a:solidFill>
                    <a:srgbClr val="0F5494"/>
                  </a:solidFill>
                  <a:effectLst/>
                  <a:uLnTx/>
                  <a:uFillTx/>
                  <a:latin typeface="Arial"/>
                  <a:ea typeface="+mn-ea"/>
                  <a:cs typeface="+mn-cs"/>
                </a:rPr>
                <a:t>%</a:t>
              </a:r>
              <a:endParaRPr kumimoji="0" lang="en-IE" sz="2000" b="0" i="0" u="none" strike="noStrike" kern="1200" cap="none" spc="0" normalizeH="0" baseline="0" noProof="0">
                <a:ln>
                  <a:noFill/>
                </a:ln>
                <a:solidFill>
                  <a:srgbClr val="0F5494"/>
                </a:solidFill>
                <a:effectLst/>
                <a:uLnTx/>
                <a:uFillTx/>
                <a:latin typeface="Arial"/>
                <a:ea typeface="+mn-ea"/>
                <a:cs typeface="+mn-cs"/>
              </a:endParaRPr>
            </a:p>
          </p:txBody>
        </p:sp>
      </p:grpSp>
      <p:grpSp>
        <p:nvGrpSpPr>
          <p:cNvPr id="24" name="Group 23"/>
          <p:cNvGrpSpPr/>
          <p:nvPr/>
        </p:nvGrpSpPr>
        <p:grpSpPr>
          <a:xfrm>
            <a:off x="1469052" y="5074618"/>
            <a:ext cx="4501339" cy="468000"/>
            <a:chOff x="0" y="1"/>
            <a:chExt cx="3841584" cy="468000"/>
          </a:xfrm>
          <a:scene3d>
            <a:camera prst="orthographicFront"/>
            <a:lightRig rig="flat" dir="t"/>
          </a:scene3d>
        </p:grpSpPr>
        <p:sp>
          <p:nvSpPr>
            <p:cNvPr id="25" name="Rounded Rectangle 24"/>
            <p:cNvSpPr/>
            <p:nvPr/>
          </p:nvSpPr>
          <p:spPr>
            <a:xfrm>
              <a:off x="0" y="1"/>
              <a:ext cx="3841584" cy="468000"/>
            </a:xfrm>
            <a:prstGeom prst="roundRect">
              <a:avLst/>
            </a:prstGeom>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26" name="Rounded Rectangle 4"/>
            <p:cNvSpPr txBox="1"/>
            <p:nvPr/>
          </p:nvSpPr>
          <p:spPr>
            <a:xfrm>
              <a:off x="22847" y="22847"/>
              <a:ext cx="3795892" cy="42230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marL="0" marR="0" lvl="0" indent="0" algn="l" defTabSz="889000" rtl="0" eaLnBrk="1" fontAlgn="auto" latinLnBrk="0" hangingPunct="1">
                <a:lnSpc>
                  <a:spcPct val="90000"/>
                </a:lnSpc>
                <a:spcBef>
                  <a:spcPct val="0"/>
                </a:spcBef>
                <a:spcAft>
                  <a:spcPct val="35000"/>
                </a:spcAft>
                <a:buClrTx/>
                <a:buSzTx/>
                <a:buFontTx/>
                <a:buNone/>
                <a:tabLst/>
                <a:defRPr/>
              </a:pPr>
              <a:r>
                <a:rPr kumimoji="0" lang="en-IE" sz="2000" b="1" i="0" u="none" strike="noStrike" kern="1200" cap="none" spc="0" normalizeH="0" baseline="0" noProof="0">
                  <a:ln>
                    <a:noFill/>
                  </a:ln>
                  <a:solidFill>
                    <a:srgbClr val="0F5494"/>
                  </a:solidFill>
                  <a:effectLst/>
                  <a:uLnTx/>
                  <a:uFillTx/>
                  <a:latin typeface="Arial"/>
                  <a:ea typeface="+mn-ea"/>
                  <a:cs typeface="+mn-cs"/>
                </a:rPr>
                <a:t>General</a:t>
              </a:r>
              <a:r>
                <a:rPr kumimoji="0" lang="fr-BE" sz="2000" b="1" i="0" u="none" strike="noStrike" kern="1200" cap="none" spc="0" normalizeH="0" baseline="0" noProof="0">
                  <a:ln>
                    <a:noFill/>
                  </a:ln>
                  <a:solidFill>
                    <a:srgbClr val="0F5494"/>
                  </a:solidFill>
                  <a:effectLst/>
                  <a:uLnTx/>
                  <a:uFillTx/>
                  <a:latin typeface="Arial"/>
                  <a:ea typeface="+mn-ea"/>
                  <a:cs typeface="+mn-cs"/>
                </a:rPr>
                <a:t> </a:t>
              </a:r>
              <a:r>
                <a:rPr kumimoji="0" lang="en-IE" sz="2000" b="1" i="0" u="none" strike="noStrike" kern="1200" cap="none" spc="0" normalizeH="0" baseline="0" noProof="0">
                  <a:ln>
                    <a:noFill/>
                  </a:ln>
                  <a:solidFill>
                    <a:srgbClr val="0F5494"/>
                  </a:solidFill>
                  <a:effectLst/>
                  <a:uLnTx/>
                  <a:uFillTx/>
                  <a:latin typeface="Arial"/>
                  <a:ea typeface="+mn-ea"/>
                  <a:cs typeface="+mn-cs"/>
                </a:rPr>
                <a:t>envelope</a:t>
              </a:r>
              <a:r>
                <a:rPr kumimoji="0" lang="fr-BE" sz="2000" b="1" i="0" u="none" strike="noStrike" kern="1200" cap="none" spc="0" normalizeH="0" baseline="0" noProof="0">
                  <a:ln>
                    <a:noFill/>
                  </a:ln>
                  <a:solidFill>
                    <a:srgbClr val="0F5494"/>
                  </a:solidFill>
                  <a:effectLst/>
                  <a:uLnTx/>
                  <a:uFillTx/>
                  <a:latin typeface="Arial"/>
                  <a:ea typeface="+mn-ea"/>
                  <a:cs typeface="+mn-cs"/>
                </a:rPr>
                <a:t> </a:t>
              </a:r>
              <a:r>
                <a:rPr kumimoji="0" lang="en-IE" sz="2000" b="1" i="0" u="none" strike="noStrike" kern="1200" cap="none" spc="0" normalizeH="0" baseline="0" noProof="0">
                  <a:ln>
                    <a:noFill/>
                  </a:ln>
                  <a:solidFill>
                    <a:srgbClr val="0F5494"/>
                  </a:solidFill>
                  <a:effectLst/>
                  <a:uLnTx/>
                  <a:uFillTx/>
                  <a:latin typeface="Arial"/>
                  <a:ea typeface="+mn-ea"/>
                  <a:cs typeface="+mn-cs"/>
                </a:rPr>
                <a:t>40</a:t>
              </a:r>
              <a:r>
                <a:rPr kumimoji="0" lang="fr-BE" sz="2000" b="1" i="0" u="none" strike="noStrike" kern="1200" cap="none" spc="0" normalizeH="0" baseline="0" noProof="0">
                  <a:ln>
                    <a:noFill/>
                  </a:ln>
                  <a:solidFill>
                    <a:srgbClr val="0F5494"/>
                  </a:solidFill>
                  <a:effectLst/>
                  <a:uLnTx/>
                  <a:uFillTx/>
                  <a:latin typeface="Arial"/>
                  <a:ea typeface="+mn-ea"/>
                  <a:cs typeface="+mn-cs"/>
                </a:rPr>
                <a:t>%</a:t>
              </a:r>
              <a:endParaRPr kumimoji="0" lang="en-IE" sz="2000" b="0" i="0" u="none" strike="noStrike" kern="1200" cap="none" spc="0" normalizeH="0" baseline="0" noProof="0">
                <a:ln>
                  <a:noFill/>
                </a:ln>
                <a:solidFill>
                  <a:srgbClr val="0F5494"/>
                </a:solidFill>
                <a:effectLst/>
                <a:uLnTx/>
                <a:uFillTx/>
                <a:latin typeface="Arial"/>
                <a:ea typeface="+mn-ea"/>
                <a:cs typeface="+mn-cs"/>
              </a:endParaRPr>
            </a:p>
          </p:txBody>
        </p:sp>
      </p:grpSp>
      <p:sp>
        <p:nvSpPr>
          <p:cNvPr id="27" name="Rectangle 26"/>
          <p:cNvSpPr/>
          <p:nvPr/>
        </p:nvSpPr>
        <p:spPr>
          <a:xfrm>
            <a:off x="970735" y="4677492"/>
            <a:ext cx="9515002" cy="369332"/>
          </a:xfrm>
          <a:prstGeom prst="rect">
            <a:avLst/>
          </a:prstGeom>
        </p:spPr>
        <p:txBody>
          <a:bodyPr wrap="square">
            <a:spAutoFit/>
          </a:bodyPr>
          <a:lstStyle/>
          <a:p>
            <a:pPr marL="447675" marR="0" lvl="0" indent="-355600" algn="ctr" defTabSz="914400" rtl="0" eaLnBrk="1" fontAlgn="auto" latinLnBrk="0" hangingPunct="1">
              <a:lnSpc>
                <a:spcPct val="100000"/>
              </a:lnSpc>
              <a:spcBef>
                <a:spcPts val="1800"/>
              </a:spcBef>
              <a:spcAft>
                <a:spcPts val="600"/>
              </a:spcAft>
              <a:buClrTx/>
              <a:buSzTx/>
              <a:buFontTx/>
              <a:buNone/>
              <a:tabLst/>
              <a:defRPr/>
            </a:pPr>
            <a:r>
              <a:rPr kumimoji="0" lang="et-EE" sz="1800" b="1" i="0" u="none" strike="noStrike" kern="1200" cap="none" spc="0" normalizeH="0" baseline="0" noProof="0">
                <a:ln>
                  <a:noFill/>
                </a:ln>
                <a:solidFill>
                  <a:srgbClr val="034EA2"/>
                </a:solidFill>
                <a:effectLst/>
                <a:uLnTx/>
                <a:uFillTx/>
                <a:latin typeface="Arial"/>
                <a:ea typeface="+mn-ea"/>
                <a:cs typeface="+mn-cs"/>
              </a:rPr>
              <a:t>	</a:t>
            </a:r>
            <a:endParaRPr kumimoji="0" lang="en-GB" sz="1800" b="0" i="0" u="none" strike="noStrike" kern="1200" cap="none" spc="0" normalizeH="0" baseline="0" noProof="0">
              <a:ln>
                <a:noFill/>
              </a:ln>
              <a:solidFill>
                <a:srgbClr val="034EA2"/>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106055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10" y="571772"/>
            <a:ext cx="10571163" cy="1376658"/>
          </a:xfrm>
        </p:spPr>
        <p:txBody>
          <a:bodyPr/>
          <a:lstStyle/>
          <a:p>
            <a:br>
              <a:rPr lang="en-IE" sz="3400" b="1" dirty="0"/>
            </a:br>
            <a:r>
              <a:rPr lang="en-IE" sz="3400" b="1" dirty="0"/>
              <a:t>CEF work programme 2021-2027: state-of-play</a:t>
            </a:r>
            <a:br>
              <a:rPr lang="en-IE" sz="3400" dirty="0"/>
            </a:br>
            <a:endParaRPr lang="en-IE" sz="3400" dirty="0"/>
          </a:p>
        </p:txBody>
      </p:sp>
      <p:sp>
        <p:nvSpPr>
          <p:cNvPr id="4" name="Rectangle 3"/>
          <p:cNvSpPr/>
          <p:nvPr/>
        </p:nvSpPr>
        <p:spPr>
          <a:xfrm>
            <a:off x="5415955" y="1718924"/>
            <a:ext cx="6536237" cy="3785652"/>
          </a:xfrm>
          <a:prstGeom prst="rect">
            <a:avLst/>
          </a:prstGeom>
          <a:noFill/>
        </p:spPr>
        <p:txBody>
          <a:bodyPr wrap="square" lIns="91440" tIns="45720" rIns="91440" bIns="45720" anchor="t">
            <a:spAutoFit/>
          </a:bodyPr>
          <a:lstStyle/>
          <a:p>
            <a:pPr marL="445770" indent="-445770">
              <a:buFont typeface="Wingdings" panose="05000000000000000000" pitchFamily="2" charset="2"/>
              <a:buChar char="Ø"/>
            </a:pPr>
            <a:endParaRPr lang="en-IE" sz="2400">
              <a:solidFill>
                <a:schemeClr val="tx2"/>
              </a:solidFill>
              <a:latin typeface="Arial" panose="020B0604020202020204" pitchFamily="34" charset="0"/>
              <a:cs typeface="Arial" panose="020B0604020202020204" pitchFamily="34" charset="0"/>
            </a:endParaRPr>
          </a:p>
          <a:p>
            <a:pPr marL="445770" indent="-445770" algn="just">
              <a:buFont typeface="Wingdings" panose="05000000000000000000" pitchFamily="2" charset="2"/>
              <a:buChar char="Ø"/>
            </a:pPr>
            <a:r>
              <a:rPr lang="en-IE" sz="2400" b="1">
                <a:solidFill>
                  <a:schemeClr val="tx2"/>
                </a:solidFill>
                <a:latin typeface="Arial"/>
                <a:cs typeface="Arial"/>
              </a:rPr>
              <a:t>Standard calls for proposals </a:t>
            </a:r>
            <a:r>
              <a:rPr lang="en-IE" sz="2400">
                <a:solidFill>
                  <a:schemeClr val="tx2"/>
                </a:solidFill>
                <a:latin typeface="Arial"/>
                <a:cs typeface="Arial"/>
              </a:rPr>
              <a:t>2021 and  2022</a:t>
            </a:r>
          </a:p>
          <a:p>
            <a:pPr marL="445770" indent="-445770" algn="just">
              <a:buFont typeface="Wingdings" panose="05000000000000000000" pitchFamily="2" charset="2"/>
              <a:buChar char="Ø"/>
            </a:pPr>
            <a:endParaRPr lang="en-IE" sz="2400">
              <a:solidFill>
                <a:schemeClr val="tx2"/>
              </a:solidFill>
              <a:latin typeface="Arial" panose="020B0604020202020204" pitchFamily="34" charset="0"/>
              <a:cs typeface="Arial" panose="020B0604020202020204" pitchFamily="34" charset="0"/>
            </a:endParaRPr>
          </a:p>
          <a:p>
            <a:pPr marL="445770" indent="-445770" algn="just">
              <a:buFont typeface="Wingdings" panose="05000000000000000000" pitchFamily="2" charset="2"/>
              <a:buChar char="Ø"/>
            </a:pPr>
            <a:r>
              <a:rPr lang="en-IE" sz="2400" b="1" err="1">
                <a:solidFill>
                  <a:schemeClr val="tx2"/>
                </a:solidFill>
                <a:latin typeface="Arial"/>
                <a:cs typeface="Arial"/>
              </a:rPr>
              <a:t>MilMob</a:t>
            </a:r>
            <a:r>
              <a:rPr lang="en-IE" sz="2400" b="1">
                <a:solidFill>
                  <a:schemeClr val="tx2"/>
                </a:solidFill>
                <a:latin typeface="Arial"/>
                <a:cs typeface="Arial"/>
              </a:rPr>
              <a:t> calls </a:t>
            </a:r>
            <a:r>
              <a:rPr lang="en-IE" sz="2400">
                <a:solidFill>
                  <a:schemeClr val="tx2"/>
                </a:solidFill>
                <a:latin typeface="Arial"/>
                <a:cs typeface="Arial"/>
              </a:rPr>
              <a:t>2021 and 2022</a:t>
            </a:r>
          </a:p>
          <a:p>
            <a:pPr marL="445770" indent="-445770" algn="just">
              <a:buFont typeface="Wingdings" panose="05000000000000000000" pitchFamily="2" charset="2"/>
              <a:buChar char="Ø"/>
            </a:pPr>
            <a:endParaRPr lang="en-IE" sz="2400">
              <a:solidFill>
                <a:schemeClr val="tx2"/>
              </a:solidFill>
              <a:latin typeface="Arial"/>
              <a:cs typeface="Arial"/>
            </a:endParaRPr>
          </a:p>
          <a:p>
            <a:pPr marL="445770" indent="-445770" algn="just">
              <a:buFont typeface="Wingdings" panose="05000000000000000000" pitchFamily="2" charset="2"/>
              <a:buChar char="Ø"/>
            </a:pPr>
            <a:r>
              <a:rPr lang="en-IE" sz="2400" b="1">
                <a:solidFill>
                  <a:schemeClr val="tx2"/>
                </a:solidFill>
                <a:latin typeface="Arial"/>
                <a:cs typeface="Arial"/>
              </a:rPr>
              <a:t>Alternative Fuels Infrastructure Facility call 2021 </a:t>
            </a:r>
            <a:endParaRPr lang="en-IE" sz="2400">
              <a:solidFill>
                <a:schemeClr val="tx2"/>
              </a:solidFill>
              <a:latin typeface="Arial"/>
              <a:cs typeface="Arial"/>
            </a:endParaRPr>
          </a:p>
          <a:p>
            <a:pPr marL="445770" indent="-445770" algn="just">
              <a:buFont typeface="Wingdings" panose="05000000000000000000" pitchFamily="2" charset="2"/>
              <a:buChar char="Ø"/>
            </a:pPr>
            <a:endParaRPr lang="en-IE" sz="2400">
              <a:solidFill>
                <a:schemeClr val="tx2"/>
              </a:solidFill>
              <a:latin typeface="Arial" panose="020B0604020202020204" pitchFamily="34" charset="0"/>
              <a:cs typeface="Arial" panose="020B0604020202020204" pitchFamily="34" charset="0"/>
            </a:endParaRPr>
          </a:p>
          <a:p>
            <a:pPr marL="445770" indent="-445770" algn="just">
              <a:buFont typeface="Wingdings" panose="05000000000000000000" pitchFamily="2" charset="2"/>
              <a:buChar char="Ø"/>
            </a:pPr>
            <a:r>
              <a:rPr lang="en-IE" sz="2400" b="1">
                <a:solidFill>
                  <a:schemeClr val="tx2"/>
                </a:solidFill>
                <a:latin typeface="Arial"/>
                <a:cs typeface="Arial"/>
              </a:rPr>
              <a:t>Technical assistance actions</a:t>
            </a:r>
            <a:endParaRPr lang="en-IE" sz="2400">
              <a:solidFill>
                <a:schemeClr val="tx2"/>
              </a:solidFill>
              <a:latin typeface="Arial"/>
              <a:cs typeface="Arial"/>
            </a:endParaRPr>
          </a:p>
        </p:txBody>
      </p:sp>
      <p:sp>
        <p:nvSpPr>
          <p:cNvPr id="7" name="Rectangle 6"/>
          <p:cNvSpPr/>
          <p:nvPr/>
        </p:nvSpPr>
        <p:spPr>
          <a:xfrm>
            <a:off x="713051" y="2788836"/>
            <a:ext cx="4473934" cy="1200329"/>
          </a:xfrm>
          <a:prstGeom prst="rect">
            <a:avLst/>
          </a:prstGeom>
          <a:solidFill>
            <a:srgbClr val="1C8C84"/>
          </a:solidFill>
        </p:spPr>
        <p:txBody>
          <a:bodyPr lIns="91440" tIns="45720" rIns="91440" bIns="45720" anchor="t">
            <a:spAutoFit/>
          </a:bodyPr>
          <a:lstStyle/>
          <a:p>
            <a:pPr algn="ctr">
              <a:spcBef>
                <a:spcPts val="600"/>
              </a:spcBef>
              <a:spcAft>
                <a:spcPts val="600"/>
              </a:spcAft>
            </a:pPr>
            <a:r>
              <a:rPr lang="en-IE" sz="2400" b="1">
                <a:solidFill>
                  <a:schemeClr val="bg1"/>
                </a:solidFill>
                <a:latin typeface="Arial"/>
                <a:cs typeface="Arial"/>
              </a:rPr>
              <a:t>Over 50% of the budget  allocated in past calls </a:t>
            </a:r>
          </a:p>
        </p:txBody>
      </p:sp>
    </p:spTree>
    <p:extLst>
      <p:ext uri="{BB962C8B-B14F-4D97-AF65-F5344CB8AC3E}">
        <p14:creationId xmlns:p14="http://schemas.microsoft.com/office/powerpoint/2010/main" val="2686515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CE935-7A51-6C39-D370-0E6093DF8AA7}"/>
              </a:ext>
            </a:extLst>
          </p:cNvPr>
          <p:cNvSpPr>
            <a:spLocks noGrp="1"/>
          </p:cNvSpPr>
          <p:nvPr>
            <p:ph type="title"/>
          </p:nvPr>
        </p:nvSpPr>
        <p:spPr>
          <a:xfrm>
            <a:off x="835973" y="402866"/>
            <a:ext cx="11230493" cy="564543"/>
          </a:xfrm>
        </p:spPr>
        <p:txBody>
          <a:bodyPr/>
          <a:lstStyle/>
          <a:p>
            <a:r>
              <a:rPr lang="en-IE" sz="2800" b="1" dirty="0">
                <a:latin typeface="+mn-lt"/>
              </a:rPr>
              <a:t>Amended CEF-T work programme 2021-2027 </a:t>
            </a:r>
            <a:r>
              <a:rPr lang="en-US" sz="2800" b="1" dirty="0">
                <a:latin typeface="+mn-lt"/>
              </a:rPr>
              <a:t>of 25/7/2023</a:t>
            </a:r>
            <a:endParaRPr lang="en-IE" sz="2800" b="1" dirty="0">
              <a:latin typeface="+mn-lt"/>
            </a:endParaRPr>
          </a:p>
        </p:txBody>
      </p:sp>
      <p:sp>
        <p:nvSpPr>
          <p:cNvPr id="3" name="Content Placeholder 2">
            <a:extLst>
              <a:ext uri="{FF2B5EF4-FFF2-40B4-BE49-F238E27FC236}">
                <a16:creationId xmlns:a16="http://schemas.microsoft.com/office/drawing/2014/main" id="{DE35EE88-0ABA-EEA6-5307-F687C2A49CE3}"/>
              </a:ext>
            </a:extLst>
          </p:cNvPr>
          <p:cNvSpPr>
            <a:spLocks noGrp="1"/>
          </p:cNvSpPr>
          <p:nvPr>
            <p:ph idx="1"/>
          </p:nvPr>
        </p:nvSpPr>
        <p:spPr>
          <a:xfrm>
            <a:off x="337208" y="1280161"/>
            <a:ext cx="11729258" cy="5029199"/>
          </a:xfrm>
        </p:spPr>
        <p:txBody>
          <a:bodyPr vert="horz" lIns="91440" tIns="45720" rIns="91440" bIns="45720" rtlCol="0" anchor="t">
            <a:normAutofit fontScale="25000" lnSpcReduction="20000"/>
          </a:bodyPr>
          <a:lstStyle/>
          <a:p>
            <a:pPr marL="445770" indent="-445770" algn="just">
              <a:buFont typeface="Wingdings" panose="05000000000000000000" pitchFamily="2" charset="2"/>
              <a:buChar char="Ø"/>
            </a:pPr>
            <a:r>
              <a:rPr lang="en-IE" sz="8800" b="1" dirty="0">
                <a:latin typeface="Arial"/>
                <a:cs typeface="Arial"/>
              </a:rPr>
              <a:t>Clarifications of eligibility in certain funding priorities</a:t>
            </a:r>
            <a:r>
              <a:rPr lang="en-IE" sz="8800" dirty="0">
                <a:latin typeface="Arial"/>
                <a:cs typeface="Arial"/>
              </a:rPr>
              <a:t> </a:t>
            </a:r>
            <a:r>
              <a:rPr lang="en-IE" sz="8800" b="0" dirty="0">
                <a:latin typeface="Arial"/>
                <a:cs typeface="Arial"/>
              </a:rPr>
              <a:t>based on lessons-learned from calls 2021 / 2022</a:t>
            </a:r>
            <a:endParaRPr lang="en-IE" sz="8800" b="0" dirty="0">
              <a:cs typeface="Arial" panose="020B0604020202020204" pitchFamily="34" charset="0"/>
            </a:endParaRPr>
          </a:p>
          <a:p>
            <a:pPr marL="445770" indent="-445770" algn="just">
              <a:buFont typeface="Wingdings" panose="05000000000000000000" pitchFamily="2" charset="2"/>
              <a:buChar char="Ø"/>
            </a:pPr>
            <a:r>
              <a:rPr lang="en-IE" sz="8800" b="1" dirty="0">
                <a:latin typeface="Arial"/>
                <a:cs typeface="Arial"/>
              </a:rPr>
              <a:t>Budget frontloading</a:t>
            </a:r>
            <a:r>
              <a:rPr lang="en-IE" sz="8800" b="0" dirty="0">
                <a:latin typeface="Arial"/>
                <a:cs typeface="Arial"/>
              </a:rPr>
              <a:t>: total CEF budget for calls exhausted in 2024 (possible reflow calls later in the MFF )</a:t>
            </a:r>
            <a:endParaRPr lang="en-IE" sz="8800" b="0" dirty="0"/>
          </a:p>
          <a:p>
            <a:pPr marL="445770" indent="-445770" algn="just">
              <a:buFont typeface="Wingdings" panose="05000000000000000000" pitchFamily="2" charset="2"/>
              <a:buChar char="Ø"/>
            </a:pPr>
            <a:r>
              <a:rPr lang="en-IE" sz="8800" b="1" dirty="0">
                <a:latin typeface="Arial"/>
                <a:cs typeface="Arial"/>
              </a:rPr>
              <a:t>2 additional standard calls for proposals </a:t>
            </a:r>
            <a:r>
              <a:rPr lang="en-IE" sz="8800" b="0" dirty="0">
                <a:latin typeface="Arial"/>
                <a:cs typeface="Arial"/>
              </a:rPr>
              <a:t>(General and Cohesion envelopes) in 2023 and 2024:</a:t>
            </a:r>
            <a:endParaRPr lang="en-IE" sz="8800" b="0" dirty="0"/>
          </a:p>
          <a:p>
            <a:pPr marL="902970" lvl="1" indent="-445770" algn="just">
              <a:buFont typeface="Wingdings" panose="05000000000000000000" pitchFamily="2" charset="2"/>
              <a:buChar char="Ø"/>
            </a:pPr>
            <a:r>
              <a:rPr lang="en-IE" sz="8800" i="1" dirty="0">
                <a:latin typeface="Arial"/>
                <a:cs typeface="Arial"/>
              </a:rPr>
              <a:t>Call 2023: EUR 7 billion</a:t>
            </a:r>
            <a:endParaRPr lang="en-IE" sz="8800" i="1" dirty="0">
              <a:cs typeface="Arial" panose="020B0604020202020204" pitchFamily="34" charset="0"/>
            </a:endParaRPr>
          </a:p>
          <a:p>
            <a:pPr marL="902970" lvl="1" indent="-445770" algn="just">
              <a:buFont typeface="Wingdings" panose="05000000000000000000" pitchFamily="2" charset="2"/>
              <a:buChar char="Ø"/>
            </a:pPr>
            <a:r>
              <a:rPr lang="en-IE" sz="8800" i="1" dirty="0">
                <a:latin typeface="Arial"/>
                <a:cs typeface="Arial"/>
              </a:rPr>
              <a:t>Call 2024: EUR 2,55 billion (no budget for ‘Completion of the TEN-T’ under General envelope)</a:t>
            </a:r>
            <a:endParaRPr lang="en-IE" sz="8800" b="1" dirty="0"/>
          </a:p>
          <a:p>
            <a:pPr marL="445770" indent="-445770" algn="just">
              <a:buFont typeface="Wingdings" panose="05000000000000000000" pitchFamily="2" charset="2"/>
              <a:buChar char="Ø"/>
            </a:pPr>
            <a:r>
              <a:rPr lang="en-IE" sz="8800" b="1" dirty="0">
                <a:latin typeface="Arial"/>
                <a:cs typeface="Arial"/>
              </a:rPr>
              <a:t>Call for proposals Military Mobility 2023 </a:t>
            </a:r>
            <a:r>
              <a:rPr lang="en-IE" sz="8800" b="0" dirty="0">
                <a:latin typeface="Arial"/>
                <a:cs typeface="Arial"/>
              </a:rPr>
              <a:t>using remaining budget (EUR 790 million): evaluation ongoing</a:t>
            </a:r>
            <a:endParaRPr lang="en-IE" sz="8800" b="0" dirty="0"/>
          </a:p>
          <a:p>
            <a:pPr marL="445770" indent="-445770" algn="just">
              <a:buFont typeface="Wingdings" panose="05000000000000000000" pitchFamily="2" charset="2"/>
              <a:buChar char="Ø"/>
            </a:pPr>
            <a:r>
              <a:rPr lang="en-IE" sz="8800" b="1" dirty="0">
                <a:latin typeface="Arial"/>
                <a:cs typeface="Arial"/>
              </a:rPr>
              <a:t>Alternative Fuels Infrastructure Facility</a:t>
            </a:r>
            <a:r>
              <a:rPr lang="en-IE" sz="8800" b="0" dirty="0">
                <a:latin typeface="Arial"/>
                <a:cs typeface="Arial"/>
              </a:rPr>
              <a:t>: 5</a:t>
            </a:r>
            <a:r>
              <a:rPr lang="en-IE" sz="8800" b="0" baseline="30000" dirty="0">
                <a:latin typeface="Arial"/>
                <a:cs typeface="Arial"/>
              </a:rPr>
              <a:t>th</a:t>
            </a:r>
            <a:r>
              <a:rPr lang="en-IE" sz="8800" b="0" dirty="0">
                <a:latin typeface="Arial"/>
                <a:cs typeface="Arial"/>
              </a:rPr>
              <a:t> cut-off on 7/11/2023 (EUR 640 million remaining), plus follow-up in 2024 to be determined</a:t>
            </a:r>
            <a:endParaRPr lang="en-IE" sz="8800" b="0" dirty="0"/>
          </a:p>
          <a:p>
            <a:pPr marL="445770" indent="-445770" algn="just">
              <a:buFont typeface="Wingdings" panose="05000000000000000000" pitchFamily="2" charset="2"/>
              <a:buChar char="Ø"/>
            </a:pPr>
            <a:r>
              <a:rPr lang="en-IE" sz="8800" dirty="0">
                <a:latin typeface="Arial"/>
                <a:cs typeface="Arial"/>
              </a:rPr>
              <a:t>Additional EUR 390 million </a:t>
            </a:r>
            <a:r>
              <a:rPr lang="en-IE" sz="8800" b="0" dirty="0">
                <a:latin typeface="Arial"/>
                <a:cs typeface="Arial"/>
              </a:rPr>
              <a:t>for </a:t>
            </a:r>
            <a:r>
              <a:rPr lang="en-IE" sz="8800" b="1" dirty="0">
                <a:latin typeface="Arial"/>
                <a:cs typeface="Arial"/>
              </a:rPr>
              <a:t>technical assistance actions</a:t>
            </a:r>
          </a:p>
          <a:p>
            <a:endParaRPr lang="en-IE" dirty="0"/>
          </a:p>
        </p:txBody>
      </p:sp>
    </p:spTree>
    <p:extLst>
      <p:ext uri="{BB962C8B-B14F-4D97-AF65-F5344CB8AC3E}">
        <p14:creationId xmlns:p14="http://schemas.microsoft.com/office/powerpoint/2010/main" val="3573193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6544" y="1305017"/>
            <a:ext cx="10839634" cy="1740023"/>
          </a:xfrm>
        </p:spPr>
        <p:txBody>
          <a:bodyPr/>
          <a:lstStyle/>
          <a:p>
            <a:pPr lvl="0"/>
            <a:r>
              <a:rPr lang="en-GB" sz="4000" b="1"/>
              <a:t>CEF – Transport calls 2023 (General and Cohesion envelopes): new features</a:t>
            </a:r>
            <a:endParaRPr lang="en-IE" sz="3200"/>
          </a:p>
        </p:txBody>
      </p:sp>
    </p:spTree>
    <p:extLst>
      <p:ext uri="{BB962C8B-B14F-4D97-AF65-F5344CB8AC3E}">
        <p14:creationId xmlns:p14="http://schemas.microsoft.com/office/powerpoint/2010/main" val="1139124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541" y="1213658"/>
            <a:ext cx="11540358" cy="5289618"/>
          </a:xfrm>
        </p:spPr>
        <p:txBody>
          <a:bodyPr vert="horz" lIns="91440" tIns="45720" rIns="91440" bIns="45720" rtlCol="0" anchor="t">
            <a:normAutofit fontScale="92500" lnSpcReduction="10000"/>
          </a:bodyPr>
          <a:lstStyle/>
          <a:p>
            <a:r>
              <a:rPr lang="en-US" sz="2600" b="0" dirty="0">
                <a:latin typeface="Arial"/>
                <a:cs typeface="Arial"/>
              </a:rPr>
              <a:t>The calls are based on the </a:t>
            </a:r>
            <a:r>
              <a:rPr lang="en-US" sz="2600" dirty="0">
                <a:latin typeface="Arial"/>
                <a:cs typeface="Arial"/>
              </a:rPr>
              <a:t>amended CEF-T Work </a:t>
            </a:r>
            <a:r>
              <a:rPr lang="en-US" sz="2600" dirty="0" err="1">
                <a:latin typeface="Arial"/>
                <a:cs typeface="Arial"/>
              </a:rPr>
              <a:t>Programme</a:t>
            </a:r>
            <a:r>
              <a:rPr lang="en-US" sz="2600" dirty="0">
                <a:latin typeface="Arial"/>
                <a:cs typeface="Arial"/>
              </a:rPr>
              <a:t> </a:t>
            </a:r>
            <a:r>
              <a:rPr lang="en-US" b="0" dirty="0">
                <a:latin typeface="Arial"/>
                <a:cs typeface="Arial"/>
              </a:rPr>
              <a:t>(Commission Implementing Decision C(2023)4886 of 25.7.2023)</a:t>
            </a:r>
            <a:r>
              <a:rPr lang="en-US" sz="2600" b="0" dirty="0">
                <a:latin typeface="Arial"/>
                <a:cs typeface="Arial"/>
              </a:rPr>
              <a:t> </a:t>
            </a:r>
            <a:endParaRPr lang="en-US" sz="2600" b="0" dirty="0"/>
          </a:p>
          <a:p>
            <a:r>
              <a:rPr lang="en-US" sz="2600" dirty="0">
                <a:latin typeface="Arial"/>
                <a:cs typeface="Arial"/>
              </a:rPr>
              <a:t>ERTMS</a:t>
            </a:r>
            <a:r>
              <a:rPr lang="en-US" sz="2600" b="0" dirty="0">
                <a:latin typeface="Arial"/>
                <a:cs typeface="Arial"/>
              </a:rPr>
              <a:t>: previous funding limitations under General envelope now apply also to Cohesion envelope: </a:t>
            </a:r>
            <a:endParaRPr lang="en-US" sz="2600" b="0" dirty="0"/>
          </a:p>
          <a:p>
            <a:pPr lvl="1"/>
            <a:r>
              <a:rPr lang="en-US" dirty="0">
                <a:latin typeface="Arial"/>
                <a:cs typeface="Arial"/>
              </a:rPr>
              <a:t>No support for fitment of new rolling stock</a:t>
            </a:r>
          </a:p>
          <a:p>
            <a:pPr lvl="1"/>
            <a:r>
              <a:rPr lang="en-US" dirty="0">
                <a:latin typeface="Arial"/>
                <a:cs typeface="Arial"/>
              </a:rPr>
              <a:t>Support for retrofitting limited to locomotives which have been put into operation before 31/12/2020</a:t>
            </a:r>
          </a:p>
          <a:p>
            <a:r>
              <a:rPr lang="en-US" dirty="0">
                <a:latin typeface="Arial"/>
                <a:cs typeface="Arial"/>
              </a:rPr>
              <a:t>Rail freight noise </a:t>
            </a:r>
            <a:r>
              <a:rPr lang="en-US" b="0" dirty="0">
                <a:latin typeface="Arial"/>
                <a:cs typeface="Arial"/>
              </a:rPr>
              <a:t>is not included in these calls</a:t>
            </a:r>
          </a:p>
          <a:p>
            <a:r>
              <a:rPr lang="en-US" sz="2600" dirty="0">
                <a:latin typeface="Arial"/>
                <a:cs typeface="Arial"/>
              </a:rPr>
              <a:t>SESAR</a:t>
            </a:r>
            <a:r>
              <a:rPr lang="en-US" sz="2600" b="0" dirty="0">
                <a:latin typeface="Arial"/>
                <a:cs typeface="Arial"/>
              </a:rPr>
              <a:t>: focus on (1) Digital Sky Demonstrators (works) (2) Common project one implementation projects (works), and (3) Other ATMS projects (works and mixed)</a:t>
            </a:r>
          </a:p>
          <a:p>
            <a:r>
              <a:rPr lang="en-US" sz="2600" dirty="0">
                <a:latin typeface="Arial"/>
                <a:cs typeface="Arial"/>
              </a:rPr>
              <a:t>Projects removing (railway) interoperability barriers (technical specifications for interoperability) </a:t>
            </a:r>
            <a:r>
              <a:rPr lang="en-US" sz="2600" b="0" dirty="0">
                <a:latin typeface="Arial"/>
                <a:cs typeface="Arial"/>
              </a:rPr>
              <a:t>now only under General envelope</a:t>
            </a:r>
          </a:p>
        </p:txBody>
      </p:sp>
      <p:sp>
        <p:nvSpPr>
          <p:cNvPr id="3" name="Title 2"/>
          <p:cNvSpPr>
            <a:spLocks noGrp="1"/>
          </p:cNvSpPr>
          <p:nvPr>
            <p:ph type="title"/>
          </p:nvPr>
        </p:nvSpPr>
        <p:spPr>
          <a:xfrm>
            <a:off x="855794" y="13252"/>
            <a:ext cx="11540358" cy="785386"/>
          </a:xfrm>
        </p:spPr>
        <p:txBody>
          <a:bodyPr/>
          <a:lstStyle/>
          <a:p>
            <a:r>
              <a:rPr lang="en-GB" sz="3000" b="1" dirty="0"/>
              <a:t>CEF-T calls 2023: new features (1)</a:t>
            </a:r>
          </a:p>
        </p:txBody>
      </p:sp>
    </p:spTree>
    <p:extLst>
      <p:ext uri="{BB962C8B-B14F-4D97-AF65-F5344CB8AC3E}">
        <p14:creationId xmlns:p14="http://schemas.microsoft.com/office/powerpoint/2010/main" val="1591250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2756" y="1371600"/>
            <a:ext cx="11511143" cy="4650828"/>
          </a:xfrm>
        </p:spPr>
        <p:txBody>
          <a:bodyPr vert="horz" lIns="91440" tIns="45720" rIns="91440" bIns="45720" rtlCol="0" anchor="t">
            <a:noAutofit/>
          </a:bodyPr>
          <a:lstStyle/>
          <a:p>
            <a:r>
              <a:rPr lang="en-US" b="0" dirty="0">
                <a:latin typeface="Arial"/>
                <a:cs typeface="Arial"/>
              </a:rPr>
              <a:t>Projects adapting transport infrastructure for </a:t>
            </a:r>
            <a:r>
              <a:rPr lang="en-US" dirty="0">
                <a:latin typeface="Arial"/>
                <a:cs typeface="Arial"/>
              </a:rPr>
              <a:t>Union </a:t>
            </a:r>
            <a:r>
              <a:rPr lang="en-US" b="1" dirty="0">
                <a:latin typeface="Arial"/>
                <a:cs typeface="Arial"/>
              </a:rPr>
              <a:t>external border checks </a:t>
            </a:r>
            <a:r>
              <a:rPr lang="en-US" b="0" dirty="0">
                <a:latin typeface="Arial"/>
                <a:cs typeface="Arial"/>
              </a:rPr>
              <a:t>now only under General envelope</a:t>
            </a:r>
          </a:p>
          <a:p>
            <a:r>
              <a:rPr lang="en-US" b="0" dirty="0">
                <a:latin typeface="Arial"/>
                <a:cs typeface="Arial"/>
              </a:rPr>
              <a:t>Call texts mention that ancillary elements related to </a:t>
            </a:r>
            <a:r>
              <a:rPr lang="en-US" b="1" dirty="0">
                <a:latin typeface="Arial"/>
                <a:cs typeface="Arial"/>
              </a:rPr>
              <a:t>enhancing transport infrastructure resilience</a:t>
            </a:r>
            <a:r>
              <a:rPr lang="en-US" dirty="0">
                <a:latin typeface="Arial"/>
                <a:cs typeface="Arial"/>
              </a:rPr>
              <a:t> </a:t>
            </a:r>
            <a:r>
              <a:rPr lang="en-US" b="0" dirty="0">
                <a:latin typeface="Arial"/>
                <a:cs typeface="Arial"/>
              </a:rPr>
              <a:t>may be part of any project proposal</a:t>
            </a:r>
          </a:p>
          <a:p>
            <a:r>
              <a:rPr lang="en-US" b="0" dirty="0">
                <a:latin typeface="Arial"/>
                <a:cs typeface="Arial"/>
              </a:rPr>
              <a:t>Call texts state that </a:t>
            </a:r>
            <a:r>
              <a:rPr lang="en-US" b="1" dirty="0">
                <a:latin typeface="Arial"/>
                <a:cs typeface="Arial"/>
              </a:rPr>
              <a:t>synergetic elements should not exceed 20% </a:t>
            </a:r>
            <a:r>
              <a:rPr lang="en-US" b="0" dirty="0">
                <a:latin typeface="Arial"/>
                <a:cs typeface="Arial"/>
              </a:rPr>
              <a:t>of the total eligible costs of the project under the applicable calls (COREGEN, CORECOEN, COMPGEN and COMPCOEN)</a:t>
            </a:r>
          </a:p>
          <a:p>
            <a:r>
              <a:rPr lang="en-US" b="0" dirty="0">
                <a:latin typeface="Arial"/>
                <a:cs typeface="Arial"/>
              </a:rPr>
              <a:t>Call texts include requirement to consider the </a:t>
            </a:r>
            <a:r>
              <a:rPr lang="en-US" b="1" dirty="0">
                <a:latin typeface="Arial"/>
                <a:cs typeface="Arial"/>
              </a:rPr>
              <a:t>Guidance on Climate Proofing of Infrastructure </a:t>
            </a:r>
            <a:endParaRPr lang="en-US" b="1" dirty="0"/>
          </a:p>
          <a:p>
            <a:r>
              <a:rPr lang="en-US" b="1" dirty="0">
                <a:latin typeface="Arial"/>
                <a:cs typeface="Arial"/>
              </a:rPr>
              <a:t>Maximum project duration </a:t>
            </a:r>
            <a:r>
              <a:rPr lang="en-US" dirty="0">
                <a:latin typeface="Arial"/>
                <a:cs typeface="Arial"/>
              </a:rPr>
              <a:t>extended to 31 December 2028 </a:t>
            </a:r>
            <a:r>
              <a:rPr lang="en-US" b="0" dirty="0">
                <a:latin typeface="Arial"/>
                <a:cs typeface="Arial"/>
              </a:rPr>
              <a:t>(studies: 2-3 years max; works: 4-5 years max)</a:t>
            </a:r>
          </a:p>
        </p:txBody>
      </p:sp>
      <p:sp>
        <p:nvSpPr>
          <p:cNvPr id="3" name="Title 2"/>
          <p:cNvSpPr>
            <a:spLocks noGrp="1"/>
          </p:cNvSpPr>
          <p:nvPr>
            <p:ph type="title"/>
          </p:nvPr>
        </p:nvSpPr>
        <p:spPr>
          <a:xfrm>
            <a:off x="908616" y="432022"/>
            <a:ext cx="8176137" cy="575143"/>
          </a:xfrm>
        </p:spPr>
        <p:txBody>
          <a:bodyPr/>
          <a:lstStyle/>
          <a:p>
            <a:r>
              <a:rPr lang="en-US" sz="3000" b="1" dirty="0"/>
              <a:t>CEF-T calls 2023: new features (2)</a:t>
            </a:r>
            <a:endParaRPr lang="en-GB" sz="3000" b="1" dirty="0"/>
          </a:p>
        </p:txBody>
      </p:sp>
    </p:spTree>
    <p:extLst>
      <p:ext uri="{BB962C8B-B14F-4D97-AF65-F5344CB8AC3E}">
        <p14:creationId xmlns:p14="http://schemas.microsoft.com/office/powerpoint/2010/main" val="127355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6544" y="1305017"/>
            <a:ext cx="10839634" cy="1740023"/>
          </a:xfrm>
        </p:spPr>
        <p:txBody>
          <a:bodyPr/>
          <a:lstStyle/>
          <a:p>
            <a:pPr lvl="0"/>
            <a:r>
              <a:rPr lang="en-GB" sz="4000" b="1"/>
              <a:t>CEF – Transport </a:t>
            </a:r>
            <a:r>
              <a:rPr lang="en-US" sz="4000" b="1"/>
              <a:t>calls 2023 (General and Cohesion envelopes): call priorities</a:t>
            </a:r>
            <a:endParaRPr lang="en-IE" sz="3200"/>
          </a:p>
        </p:txBody>
      </p:sp>
    </p:spTree>
    <p:extLst>
      <p:ext uri="{BB962C8B-B14F-4D97-AF65-F5344CB8AC3E}">
        <p14:creationId xmlns:p14="http://schemas.microsoft.com/office/powerpoint/2010/main" val="2474857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43A97-FF4E-C8C1-C34F-B6D251C2DB48}"/>
              </a:ext>
            </a:extLst>
          </p:cNvPr>
          <p:cNvSpPr>
            <a:spLocks noGrp="1"/>
          </p:cNvSpPr>
          <p:nvPr>
            <p:ph type="ctrTitle"/>
          </p:nvPr>
        </p:nvSpPr>
        <p:spPr/>
        <p:txBody>
          <a:bodyPr/>
          <a:lstStyle/>
          <a:p>
            <a:r>
              <a:rPr lang="fr-BE"/>
              <a:t>Railway cluster</a:t>
            </a:r>
            <a:endParaRPr lang="en-IE"/>
          </a:p>
        </p:txBody>
      </p:sp>
      <p:sp>
        <p:nvSpPr>
          <p:cNvPr id="3" name="Subtitle 2">
            <a:extLst>
              <a:ext uri="{FF2B5EF4-FFF2-40B4-BE49-F238E27FC236}">
                <a16:creationId xmlns:a16="http://schemas.microsoft.com/office/drawing/2014/main" id="{AE7F54EA-E864-9344-77AC-8F8A87CAEF42}"/>
              </a:ext>
            </a:extLst>
          </p:cNvPr>
          <p:cNvSpPr>
            <a:spLocks noGrp="1"/>
          </p:cNvSpPr>
          <p:nvPr>
            <p:ph type="subTitle" idx="1"/>
          </p:nvPr>
        </p:nvSpPr>
        <p:spPr/>
        <p:txBody>
          <a:bodyPr/>
          <a:lstStyle/>
          <a:p>
            <a:endParaRPr lang="en-IE"/>
          </a:p>
        </p:txBody>
      </p:sp>
    </p:spTree>
    <p:extLst>
      <p:ext uri="{BB962C8B-B14F-4D97-AF65-F5344CB8AC3E}">
        <p14:creationId xmlns:p14="http://schemas.microsoft.com/office/powerpoint/2010/main" val="18638952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688" y="511473"/>
            <a:ext cx="7491719" cy="1277590"/>
          </a:xfrm>
        </p:spPr>
        <p:txBody>
          <a:bodyPr/>
          <a:lstStyle/>
          <a:p>
            <a:pPr>
              <a:spcAft>
                <a:spcPts val="1200"/>
              </a:spcAft>
            </a:pPr>
            <a:r>
              <a:rPr lang="en-GB" sz="2400"/>
              <a:t>Railway</a:t>
            </a:r>
            <a:r>
              <a:rPr lang="et-EE" sz="2400"/>
              <a:t> </a:t>
            </a:r>
            <a:r>
              <a:rPr lang="en-GB" sz="2400"/>
              <a:t>projects on the Core and Comprehensive Networks </a:t>
            </a:r>
            <a:br>
              <a:rPr lang="en-GB" sz="2000" b="0"/>
            </a:br>
            <a:r>
              <a:rPr lang="en-GB" sz="2000" i="1">
                <a:solidFill>
                  <a:schemeClr val="accent5"/>
                </a:solidFill>
              </a:rPr>
              <a:t>(CEF-T-2023-COREGEN, CEF-T-2023-CORECOEN, CEF-T-2023-COMPGEN, CEF-T-2023-COMPCOEN)</a:t>
            </a:r>
            <a:br>
              <a:rPr lang="et-EE" sz="2000" i="1">
                <a:solidFill>
                  <a:schemeClr val="accent5"/>
                </a:solidFill>
              </a:rPr>
            </a:br>
            <a:endParaRPr lang="en-IE" sz="2000"/>
          </a:p>
        </p:txBody>
      </p:sp>
      <p:sp>
        <p:nvSpPr>
          <p:cNvPr id="3" name="Content Placeholder 2"/>
          <p:cNvSpPr>
            <a:spLocks noGrp="1"/>
          </p:cNvSpPr>
          <p:nvPr>
            <p:ph idx="1"/>
          </p:nvPr>
        </p:nvSpPr>
        <p:spPr>
          <a:xfrm>
            <a:off x="281679" y="2252749"/>
            <a:ext cx="11676887" cy="3252859"/>
          </a:xfrm>
        </p:spPr>
        <p:txBody>
          <a:bodyPr vert="horz" lIns="91440" tIns="45720" rIns="91440" bIns="45720" rtlCol="0" anchor="t">
            <a:noAutofit/>
          </a:bodyPr>
          <a:lstStyle/>
          <a:p>
            <a:pPr marL="0" indent="0">
              <a:lnSpc>
                <a:spcPct val="100000"/>
              </a:lnSpc>
              <a:spcBef>
                <a:spcPts val="0"/>
              </a:spcBef>
              <a:spcAft>
                <a:spcPts val="600"/>
              </a:spcAft>
              <a:buNone/>
            </a:pPr>
            <a:r>
              <a:rPr lang="fr-BE" sz="2000" b="0" dirty="0" err="1">
                <a:latin typeface="Arial"/>
                <a:cs typeface="Arial"/>
              </a:rPr>
              <a:t>Projects</a:t>
            </a:r>
            <a:r>
              <a:rPr lang="fr-BE" sz="2000" b="0" dirty="0">
                <a:latin typeface="Arial"/>
                <a:cs typeface="Arial"/>
              </a:rPr>
              <a:t> to </a:t>
            </a:r>
            <a:r>
              <a:rPr lang="en-IE" sz="2000" b="0" dirty="0">
                <a:latin typeface="Arial"/>
                <a:cs typeface="Arial"/>
              </a:rPr>
              <a:t>be supported:</a:t>
            </a:r>
          </a:p>
          <a:p>
            <a:pPr marL="892175" lvl="1" indent="-434975">
              <a:lnSpc>
                <a:spcPct val="100000"/>
              </a:lnSpc>
              <a:spcBef>
                <a:spcPts val="0"/>
              </a:spcBef>
              <a:spcAft>
                <a:spcPts val="600"/>
              </a:spcAft>
              <a:buClr>
                <a:schemeClr val="tx2"/>
              </a:buClr>
              <a:buFont typeface="Wingdings" panose="05000000000000000000" pitchFamily="2" charset="2"/>
              <a:buChar char="Ø"/>
            </a:pPr>
            <a:r>
              <a:rPr lang="et-EE" sz="2000" dirty="0">
                <a:latin typeface="Arial"/>
                <a:cs typeface="Arial"/>
              </a:rPr>
              <a:t> </a:t>
            </a:r>
            <a:r>
              <a:rPr lang="en-IE" sz="2000" b="0" dirty="0">
                <a:latin typeface="Arial"/>
                <a:cs typeface="Arial"/>
              </a:rPr>
              <a:t>construction</a:t>
            </a:r>
            <a:r>
              <a:rPr lang="et-EE" sz="2000" b="0" dirty="0">
                <a:latin typeface="Arial"/>
                <a:cs typeface="Arial"/>
              </a:rPr>
              <a:t> and</a:t>
            </a:r>
            <a:r>
              <a:rPr lang="en-IE" sz="2000" b="0" dirty="0">
                <a:latin typeface="Arial"/>
                <a:cs typeface="Arial"/>
              </a:rPr>
              <a:t> upgrade </a:t>
            </a:r>
            <a:r>
              <a:rPr lang="et-EE" sz="2000" b="0" dirty="0">
                <a:latin typeface="Arial"/>
                <a:cs typeface="Arial"/>
              </a:rPr>
              <a:t>of </a:t>
            </a:r>
            <a:r>
              <a:rPr lang="en-IE" sz="2000" b="0" dirty="0">
                <a:latin typeface="Arial"/>
                <a:cs typeface="Arial"/>
              </a:rPr>
              <a:t>cross-border and missing links</a:t>
            </a:r>
            <a:endParaRPr lang="en-IE" sz="2000" dirty="0">
              <a:latin typeface="Arial"/>
              <a:cs typeface="Arial"/>
            </a:endParaRPr>
          </a:p>
          <a:p>
            <a:pPr marL="892175" lvl="1" indent="-434975">
              <a:lnSpc>
                <a:spcPct val="100000"/>
              </a:lnSpc>
              <a:spcBef>
                <a:spcPts val="0"/>
              </a:spcBef>
              <a:spcAft>
                <a:spcPts val="600"/>
              </a:spcAft>
              <a:buClr>
                <a:schemeClr val="tx2"/>
              </a:buClr>
              <a:buFont typeface="Wingdings" panose="05000000000000000000" pitchFamily="2" charset="2"/>
              <a:buChar char="Ø"/>
            </a:pPr>
            <a:r>
              <a:rPr lang="et-EE" sz="2000" dirty="0">
                <a:latin typeface="Arial"/>
                <a:cs typeface="Arial"/>
              </a:rPr>
              <a:t> </a:t>
            </a:r>
            <a:r>
              <a:rPr lang="en-IE" sz="2000" b="0" dirty="0">
                <a:latin typeface="Arial"/>
                <a:cs typeface="Arial"/>
              </a:rPr>
              <a:t>capacity and performance upgrade of existing lines</a:t>
            </a:r>
            <a:endParaRPr lang="en-IE" sz="2000" dirty="0">
              <a:latin typeface="Arial"/>
              <a:cs typeface="Arial"/>
            </a:endParaRPr>
          </a:p>
          <a:p>
            <a:pPr marL="892175" lvl="1" indent="-434975">
              <a:lnSpc>
                <a:spcPct val="100000"/>
              </a:lnSpc>
              <a:spcBef>
                <a:spcPts val="0"/>
              </a:spcBef>
              <a:spcAft>
                <a:spcPts val="600"/>
              </a:spcAft>
              <a:buClr>
                <a:schemeClr val="tx2"/>
              </a:buClr>
              <a:buFont typeface="Wingdings" panose="05000000000000000000" pitchFamily="2" charset="2"/>
              <a:buChar char="Ø"/>
            </a:pPr>
            <a:r>
              <a:rPr lang="et-EE" sz="2000" dirty="0">
                <a:latin typeface="Arial"/>
                <a:cs typeface="Arial"/>
              </a:rPr>
              <a:t> </a:t>
            </a:r>
            <a:r>
              <a:rPr lang="en-IE" sz="2000" b="0" dirty="0">
                <a:latin typeface="Arial"/>
                <a:cs typeface="Arial"/>
              </a:rPr>
              <a:t>capacity increase in nodes</a:t>
            </a:r>
            <a:endParaRPr lang="et-EE" sz="2000" dirty="0">
              <a:latin typeface="Arial"/>
              <a:cs typeface="Arial"/>
            </a:endParaRPr>
          </a:p>
          <a:p>
            <a:pPr marL="892175" lvl="1" indent="-434975">
              <a:lnSpc>
                <a:spcPct val="100000"/>
              </a:lnSpc>
              <a:spcBef>
                <a:spcPts val="0"/>
              </a:spcBef>
              <a:spcAft>
                <a:spcPts val="600"/>
              </a:spcAft>
              <a:buClr>
                <a:schemeClr val="tx2"/>
              </a:buClr>
              <a:buFont typeface="Wingdings" panose="05000000000000000000" pitchFamily="2" charset="2"/>
              <a:buChar char="Ø"/>
            </a:pPr>
            <a:r>
              <a:rPr lang="et-EE" sz="2000" dirty="0">
                <a:latin typeface="Arial"/>
                <a:cs typeface="Arial"/>
              </a:rPr>
              <a:t> </a:t>
            </a:r>
            <a:r>
              <a:rPr lang="en-IE" sz="2000" b="0" dirty="0">
                <a:latin typeface="Arial"/>
                <a:cs typeface="Arial"/>
              </a:rPr>
              <a:t>interconnections with other transport modes</a:t>
            </a:r>
            <a:endParaRPr lang="en-IE" sz="2000" dirty="0">
              <a:latin typeface="Arial"/>
              <a:cs typeface="Arial"/>
            </a:endParaRPr>
          </a:p>
          <a:p>
            <a:pPr marL="892175" lvl="1" indent="-434975">
              <a:lnSpc>
                <a:spcPct val="100000"/>
              </a:lnSpc>
              <a:spcBef>
                <a:spcPts val="0"/>
              </a:spcBef>
              <a:spcAft>
                <a:spcPts val="600"/>
              </a:spcAft>
              <a:buClr>
                <a:schemeClr val="tx2"/>
              </a:buClr>
              <a:buFont typeface="Wingdings" panose="05000000000000000000" pitchFamily="2" charset="2"/>
              <a:buChar char="Ø"/>
            </a:pPr>
            <a:r>
              <a:rPr lang="et-EE" sz="2000" dirty="0">
                <a:latin typeface="Arial"/>
                <a:cs typeface="Arial"/>
              </a:rPr>
              <a:t> </a:t>
            </a:r>
            <a:r>
              <a:rPr lang="en-IE" sz="2000" b="0" dirty="0">
                <a:latin typeface="Arial"/>
                <a:cs typeface="Arial"/>
              </a:rPr>
              <a:t>connections of freight terminals to the TEN-T</a:t>
            </a:r>
            <a:endParaRPr lang="en-IE" sz="2000" dirty="0">
              <a:latin typeface="Arial"/>
              <a:cs typeface="Arial"/>
            </a:endParaRPr>
          </a:p>
          <a:p>
            <a:pPr marL="892175" lvl="1" indent="-434975">
              <a:lnSpc>
                <a:spcPct val="100000"/>
              </a:lnSpc>
              <a:spcBef>
                <a:spcPts val="0"/>
              </a:spcBef>
              <a:spcAft>
                <a:spcPts val="600"/>
              </a:spcAft>
              <a:buClr>
                <a:schemeClr val="tx2"/>
              </a:buClr>
              <a:buFont typeface="Wingdings" panose="05000000000000000000" pitchFamily="2" charset="2"/>
              <a:buChar char="Ø"/>
            </a:pPr>
            <a:r>
              <a:rPr lang="et-EE" sz="2000" dirty="0">
                <a:latin typeface="Arial"/>
                <a:cs typeface="Arial"/>
              </a:rPr>
              <a:t> </a:t>
            </a:r>
            <a:r>
              <a:rPr lang="en-IE" sz="2000" b="0" dirty="0">
                <a:latin typeface="Arial"/>
                <a:cs typeface="Arial"/>
              </a:rPr>
              <a:t>electrification of railways</a:t>
            </a:r>
            <a:r>
              <a:rPr lang="en-IE" sz="2000" dirty="0">
                <a:latin typeface="Arial"/>
                <a:cs typeface="Arial"/>
              </a:rPr>
              <a:t>      </a:t>
            </a:r>
            <a:endParaRPr lang="fr-BE" sz="2000" dirty="0"/>
          </a:p>
        </p:txBody>
      </p:sp>
      <p:sp>
        <p:nvSpPr>
          <p:cNvPr id="5" name="Rounded Rectangle 4"/>
          <p:cNvSpPr/>
          <p:nvPr/>
        </p:nvSpPr>
        <p:spPr bwMode="auto">
          <a:xfrm>
            <a:off x="9412941" y="1419651"/>
            <a:ext cx="2545625" cy="66985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4D4D4D"/>
                </a:solidFill>
                <a:effectLst/>
                <a:uLnTx/>
                <a:uFillTx/>
                <a:latin typeface="Arial"/>
                <a:ea typeface="+mn-ea"/>
                <a:cs typeface="+mn-cs"/>
              </a:rPr>
              <a:t>Works / Studies / Mixed</a:t>
            </a:r>
          </a:p>
        </p:txBody>
      </p:sp>
      <p:sp>
        <p:nvSpPr>
          <p:cNvPr id="6" name="Content Placeholder 2"/>
          <p:cNvSpPr txBox="1">
            <a:spLocks/>
          </p:cNvSpPr>
          <p:nvPr/>
        </p:nvSpPr>
        <p:spPr bwMode="gray">
          <a:xfrm>
            <a:off x="301752" y="6007947"/>
            <a:ext cx="5615676" cy="662833"/>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30% / 50%</a:t>
            </a:r>
            <a:endParaRPr kumimoji="0" lang="fr-BE"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Content Placeholder 2"/>
          <p:cNvSpPr txBox="1">
            <a:spLocks/>
          </p:cNvSpPr>
          <p:nvPr/>
        </p:nvSpPr>
        <p:spPr bwMode="gray">
          <a:xfrm>
            <a:off x="5988261" y="6007946"/>
            <a:ext cx="5990378" cy="662834"/>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ts val="1200"/>
              </a:spcAft>
              <a:buClr>
                <a:prstClr val="white"/>
              </a:buClr>
              <a:buSzTx/>
              <a:buFontTx/>
              <a:buNone/>
              <a:tabLst/>
              <a:defRPr/>
            </a:pP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Cohesion envelope: 85%</a:t>
            </a:r>
            <a:endParaRPr kumimoji="0" lang="fr-BE" sz="18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0" name="TextBox 9"/>
          <p:cNvSpPr txBox="1"/>
          <p:nvPr/>
        </p:nvSpPr>
        <p:spPr>
          <a:xfrm>
            <a:off x="301752" y="5566145"/>
            <a:ext cx="404944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 rates: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16" y="891745"/>
            <a:ext cx="489872" cy="489872"/>
          </a:xfrm>
          <a:prstGeom prst="rect">
            <a:avLst/>
          </a:prstGeom>
        </p:spPr>
      </p:pic>
      <p:sp>
        <p:nvSpPr>
          <p:cNvPr id="4" name="TextBox 3"/>
          <p:cNvSpPr txBox="1"/>
          <p:nvPr/>
        </p:nvSpPr>
        <p:spPr>
          <a:xfrm>
            <a:off x="8552329" y="2886634"/>
            <a:ext cx="2913530" cy="2862322"/>
          </a:xfrm>
          <a:prstGeom prst="rect">
            <a:avLst/>
          </a:prstGeom>
          <a:noFill/>
          <a:ln w="12700">
            <a:solidFill>
              <a:srgbClr val="379993"/>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0"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Specific</a:t>
            </a:r>
            <a:r>
              <a:rPr kumimoji="0" lang="fr-BE" sz="2000" b="0"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case: </a:t>
            </a:r>
            <a:r>
              <a:rPr kumimoji="0" lang="fr-BE" sz="2000" b="1"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completion</a:t>
            </a:r>
            <a:r>
              <a:rPr kumimoji="0" lang="fr-BE" sz="2000" b="1"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of </a:t>
            </a:r>
            <a:r>
              <a:rPr kumimoji="0" lang="fr-BE" sz="2000" b="1"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missing</a:t>
            </a:r>
            <a:r>
              <a:rPr kumimoji="0" lang="fr-BE" sz="2000" b="1"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major </a:t>
            </a:r>
            <a:r>
              <a:rPr kumimoji="0" lang="fr-BE" sz="2000" b="1"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railway</a:t>
            </a:r>
            <a:r>
              <a:rPr kumimoji="0" lang="fr-BE" sz="2000" b="1"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cross-border </a:t>
            </a:r>
            <a:r>
              <a:rPr kumimoji="0" lang="fr-BE" sz="2000" b="1"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projects</a:t>
            </a:r>
            <a:r>
              <a:rPr kumimoji="0" lang="fr-BE" sz="2000" b="1"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a:t>
            </a:r>
            <a:r>
              <a:rPr kumimoji="0" lang="fr-BE" sz="2000" b="1"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between</a:t>
            </a:r>
            <a:r>
              <a:rPr kumimoji="0" lang="fr-BE" sz="2000" b="1"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a:t>
            </a:r>
            <a:r>
              <a:rPr kumimoji="0" lang="fr-BE" sz="2000" b="1"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Cohesion</a:t>
            </a:r>
            <a:r>
              <a:rPr kumimoji="0" lang="fr-BE" sz="2000" b="1"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MS</a:t>
            </a:r>
            <a:r>
              <a:rPr kumimoji="0" lang="fr-BE" sz="2000" b="0"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a:t>
            </a:r>
            <a:r>
              <a:rPr kumimoji="0" lang="fr-BE" sz="2000" b="0"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can</a:t>
            </a:r>
            <a:r>
              <a:rPr kumimoji="0" lang="fr-BE" sz="2000" b="0"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a:t>
            </a:r>
            <a:r>
              <a:rPr kumimoji="0" lang="fr-BE" sz="2000" b="0"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be</a:t>
            </a:r>
            <a:r>
              <a:rPr kumimoji="0" lang="fr-BE" sz="2000" b="0"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a:t>
            </a:r>
            <a:r>
              <a:rPr kumimoji="0" lang="fr-BE" sz="2000" b="0"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supported</a:t>
            </a:r>
            <a:r>
              <a:rPr kumimoji="0" lang="fr-BE" sz="2000" b="0"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a:t>
            </a:r>
            <a:r>
              <a:rPr kumimoji="0" lang="fr-BE" sz="2000" b="0"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under</a:t>
            </a:r>
            <a:r>
              <a:rPr kumimoji="0" lang="fr-BE" sz="2000" b="0"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the </a:t>
            </a:r>
            <a:r>
              <a:rPr kumimoji="0" lang="fr-BE" sz="2000" b="0"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general</a:t>
            </a:r>
            <a:r>
              <a:rPr kumimoji="0" lang="fr-BE" sz="2000" b="0"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a:t>
            </a:r>
            <a:r>
              <a:rPr kumimoji="0" lang="fr-BE" sz="2000" b="0"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envelope</a:t>
            </a:r>
            <a:r>
              <a:rPr kumimoji="0" lang="fr-BE" sz="2000" b="0"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at a maximum </a:t>
            </a:r>
            <a:r>
              <a:rPr kumimoji="0" lang="fr-BE" sz="2000" b="0" i="0" u="none" strike="noStrike" kern="1200" cap="none" spc="0" normalizeH="0" baseline="0" noProof="0" err="1">
                <a:ln>
                  <a:noFill/>
                </a:ln>
                <a:solidFill>
                  <a:srgbClr val="002A7F"/>
                </a:solidFill>
                <a:effectLst/>
                <a:uLnTx/>
                <a:uFillTx/>
                <a:latin typeface="Arial" panose="020B0604020202020204" pitchFamily="34" charset="0"/>
                <a:ea typeface="+mn-ea"/>
                <a:cs typeface="Arial" panose="020B0604020202020204" pitchFamily="34" charset="0"/>
              </a:rPr>
              <a:t>co-funding</a:t>
            </a:r>
            <a:r>
              <a:rPr kumimoji="0" lang="fr-BE" sz="2000" b="0"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rPr>
              <a:t> rate of 85%</a:t>
            </a:r>
            <a:endParaRPr kumimoji="0" lang="en-GB" sz="2000" b="0" i="0" u="none" strike="noStrike" kern="1200" cap="none" spc="0" normalizeH="0" baseline="0" noProof="0">
              <a:ln>
                <a:noFill/>
              </a:ln>
              <a:solidFill>
                <a:srgbClr val="002A7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1927247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479" y="437253"/>
            <a:ext cx="9282292" cy="1216618"/>
          </a:xfrm>
        </p:spPr>
        <p:txBody>
          <a:bodyPr/>
          <a:lstStyle/>
          <a:p>
            <a:br>
              <a:rPr lang="en-IE" sz="3300"/>
            </a:br>
            <a:br>
              <a:rPr lang="en-IE" sz="3300"/>
            </a:br>
            <a:br>
              <a:rPr lang="en-IE" sz="3300"/>
            </a:br>
            <a:r>
              <a:rPr lang="en-US" sz="2400"/>
              <a:t>European Rail Traffic Management Systems </a:t>
            </a:r>
            <a:br>
              <a:rPr lang="en-US" sz="2400"/>
            </a:br>
            <a:r>
              <a:rPr lang="en-US" sz="2400"/>
              <a:t>(ERTMS) </a:t>
            </a:r>
            <a:br>
              <a:rPr lang="en-US" sz="2400"/>
            </a:br>
            <a:r>
              <a:rPr lang="en-US" sz="2400" i="1">
                <a:solidFill>
                  <a:schemeClr val="accent5"/>
                </a:solidFill>
              </a:rPr>
              <a:t>(CEF-T-2023-SIMOBGEN, CEF-T-2023-SIMOBCOEN)</a:t>
            </a:r>
            <a:br>
              <a:rPr lang="en-US" sz="2400" i="1">
                <a:solidFill>
                  <a:schemeClr val="accent5"/>
                </a:solidFill>
              </a:rPr>
            </a:br>
            <a:br>
              <a:rPr lang="en-US" sz="2400" i="1">
                <a:solidFill>
                  <a:schemeClr val="accent5"/>
                </a:solidFill>
              </a:rPr>
            </a:br>
            <a:br>
              <a:rPr lang="en-IE" sz="3300"/>
            </a:br>
            <a:endParaRPr lang="en-IE" sz="3300"/>
          </a:p>
        </p:txBody>
      </p:sp>
      <p:sp>
        <p:nvSpPr>
          <p:cNvPr id="3" name="Content Placeholder 2"/>
          <p:cNvSpPr>
            <a:spLocks noGrp="1"/>
          </p:cNvSpPr>
          <p:nvPr>
            <p:ph idx="1"/>
          </p:nvPr>
        </p:nvSpPr>
        <p:spPr>
          <a:xfrm>
            <a:off x="136634" y="2001470"/>
            <a:ext cx="12055366" cy="3663973"/>
          </a:xfrm>
        </p:spPr>
        <p:txBody>
          <a:bodyPr vert="horz" lIns="91440" tIns="45720" rIns="91440" bIns="45720" rtlCol="0" anchor="t">
            <a:noAutofit/>
          </a:bodyPr>
          <a:lstStyle/>
          <a:p>
            <a:pPr marL="0" indent="0">
              <a:lnSpc>
                <a:spcPct val="100000"/>
              </a:lnSpc>
              <a:spcBef>
                <a:spcPts val="0"/>
              </a:spcBef>
              <a:spcAft>
                <a:spcPts val="1800"/>
              </a:spcAft>
              <a:buNone/>
            </a:pPr>
            <a:r>
              <a:rPr lang="en-US" sz="2200" b="0">
                <a:latin typeface="Arial"/>
                <a:cs typeface="Arial"/>
              </a:rPr>
              <a:t>ERTMS deployment </a:t>
            </a:r>
            <a:r>
              <a:rPr lang="en-US" sz="2200">
                <a:latin typeface="Arial"/>
                <a:cs typeface="Arial"/>
              </a:rPr>
              <a:t>on-board</a:t>
            </a:r>
            <a:r>
              <a:rPr lang="en-US" sz="2200" b="0">
                <a:latin typeface="Arial"/>
                <a:cs typeface="Arial"/>
              </a:rPr>
              <a:t> and </a:t>
            </a:r>
            <a:r>
              <a:rPr lang="en-US" sz="2200">
                <a:latin typeface="Arial"/>
                <a:cs typeface="Arial"/>
              </a:rPr>
              <a:t>track-side</a:t>
            </a:r>
            <a:r>
              <a:rPr lang="en-US" sz="2200" b="0">
                <a:latin typeface="Arial"/>
                <a:cs typeface="Arial"/>
              </a:rPr>
              <a:t> (incl. GSM-R, digital Interlocking) compliant with:</a:t>
            </a:r>
            <a:endParaRPr lang="en-US" sz="2200" b="0"/>
          </a:p>
          <a:p>
            <a:pPr marL="814070" lvl="1" indent="-356870">
              <a:lnSpc>
                <a:spcPct val="100000"/>
              </a:lnSpc>
              <a:spcBef>
                <a:spcPts val="0"/>
              </a:spcBef>
              <a:spcAft>
                <a:spcPts val="1800"/>
              </a:spcAft>
              <a:buFont typeface="Wingdings" panose="05000000000000000000" pitchFamily="2" charset="2"/>
              <a:buChar char="Ø"/>
            </a:pPr>
            <a:r>
              <a:rPr lang="en-US" sz="2200">
                <a:latin typeface="Arial"/>
                <a:cs typeface="Arial"/>
              </a:rPr>
              <a:t>applicable </a:t>
            </a:r>
            <a:r>
              <a:rPr lang="en-US" sz="2200" b="1">
                <a:latin typeface="Arial"/>
                <a:cs typeface="Arial"/>
              </a:rPr>
              <a:t>EU legislation </a:t>
            </a:r>
            <a:r>
              <a:rPr lang="en-US" sz="2200">
                <a:latin typeface="Arial"/>
                <a:cs typeface="Arial"/>
              </a:rPr>
              <a:t>(incl. Commission Regulation (EU) No 2023/1695 </a:t>
            </a:r>
            <a:r>
              <a:rPr lang="en-US" sz="2200" b="1">
                <a:latin typeface="Arial"/>
                <a:cs typeface="Arial"/>
              </a:rPr>
              <a:t>NEW!</a:t>
            </a:r>
            <a:r>
              <a:rPr lang="en-US" sz="2200">
                <a:latin typeface="Arial"/>
                <a:cs typeface="Arial"/>
              </a:rPr>
              <a:t>)</a:t>
            </a:r>
          </a:p>
          <a:p>
            <a:pPr marL="814070" lvl="1" indent="-356870">
              <a:lnSpc>
                <a:spcPct val="100000"/>
              </a:lnSpc>
              <a:spcBef>
                <a:spcPts val="0"/>
              </a:spcBef>
              <a:spcAft>
                <a:spcPts val="1800"/>
              </a:spcAft>
              <a:buFont typeface="Wingdings" panose="05000000000000000000" pitchFamily="2" charset="2"/>
              <a:buChar char="Ø"/>
            </a:pPr>
            <a:r>
              <a:rPr lang="en-US" sz="2200" b="1">
                <a:latin typeface="Arial"/>
                <a:cs typeface="Arial"/>
              </a:rPr>
              <a:t>Baseline 3 </a:t>
            </a:r>
            <a:r>
              <a:rPr lang="en-US" sz="2200">
                <a:latin typeface="Arial"/>
                <a:cs typeface="Arial"/>
              </a:rPr>
              <a:t>(Baseline 4 optional)</a:t>
            </a:r>
            <a:endParaRPr lang="en-US" sz="2200"/>
          </a:p>
          <a:p>
            <a:pPr marL="0" lvl="1" indent="0">
              <a:lnSpc>
                <a:spcPct val="100000"/>
              </a:lnSpc>
              <a:spcBef>
                <a:spcPts val="0"/>
              </a:spcBef>
              <a:spcAft>
                <a:spcPts val="1800"/>
              </a:spcAft>
              <a:buNone/>
            </a:pPr>
            <a:r>
              <a:rPr lang="en-US" sz="2200">
                <a:latin typeface="Arial"/>
                <a:cs typeface="Arial"/>
              </a:rPr>
              <a:t>Recommendation: </a:t>
            </a:r>
            <a:r>
              <a:rPr lang="en-US" sz="2200" b="1">
                <a:latin typeface="Arial"/>
                <a:cs typeface="Arial"/>
              </a:rPr>
              <a:t>modularity</a:t>
            </a:r>
            <a:r>
              <a:rPr lang="en-US" sz="2200">
                <a:latin typeface="Arial"/>
                <a:cs typeface="Arial"/>
              </a:rPr>
              <a:t> and </a:t>
            </a:r>
            <a:r>
              <a:rPr lang="en-US" sz="2200" b="1">
                <a:latin typeface="Arial"/>
                <a:cs typeface="Arial"/>
              </a:rPr>
              <a:t>error corrections </a:t>
            </a:r>
            <a:r>
              <a:rPr lang="en-US" sz="2200">
                <a:latin typeface="Arial"/>
                <a:cs typeface="Arial"/>
              </a:rPr>
              <a:t>included in the contracts</a:t>
            </a:r>
            <a:endParaRPr lang="fr-BE" sz="2200">
              <a:latin typeface="Arial"/>
              <a:cs typeface="Arial"/>
            </a:endParaRPr>
          </a:p>
          <a:p>
            <a:pPr marL="0" indent="0">
              <a:lnSpc>
                <a:spcPct val="100000"/>
              </a:lnSpc>
              <a:spcBef>
                <a:spcPts val="0"/>
              </a:spcBef>
              <a:spcAft>
                <a:spcPts val="1800"/>
              </a:spcAft>
              <a:buNone/>
            </a:pPr>
            <a:r>
              <a:rPr lang="fr-BE" sz="2200">
                <a:latin typeface="Arial"/>
                <a:cs typeface="Arial"/>
              </a:rPr>
              <a:t>N</a:t>
            </a:r>
            <a:r>
              <a:rPr lang="en-US" sz="2200">
                <a:latin typeface="Arial"/>
                <a:cs typeface="Arial"/>
              </a:rPr>
              <a:t>o support </a:t>
            </a:r>
            <a:r>
              <a:rPr lang="en-US" sz="2200" b="0">
                <a:latin typeface="Arial"/>
                <a:cs typeface="Arial"/>
              </a:rPr>
              <a:t>for </a:t>
            </a:r>
            <a:r>
              <a:rPr lang="en-US" sz="2200" b="0" err="1">
                <a:latin typeface="Arial"/>
                <a:cs typeface="Arial"/>
              </a:rPr>
              <a:t>i</a:t>
            </a:r>
            <a:r>
              <a:rPr lang="en-US" sz="2200" b="0">
                <a:latin typeface="Arial"/>
                <a:cs typeface="Arial"/>
              </a:rPr>
              <a:t>) </a:t>
            </a:r>
            <a:r>
              <a:rPr lang="en-US" sz="2200">
                <a:latin typeface="Arial"/>
                <a:cs typeface="Arial"/>
              </a:rPr>
              <a:t>fitment</a:t>
            </a:r>
            <a:r>
              <a:rPr lang="en-US" sz="2200" b="0">
                <a:latin typeface="Arial"/>
                <a:cs typeface="Arial"/>
              </a:rPr>
              <a:t> and ii) </a:t>
            </a:r>
            <a:r>
              <a:rPr lang="en-US" sz="2200">
                <a:latin typeface="Arial"/>
                <a:cs typeface="Arial"/>
              </a:rPr>
              <a:t>retrofitting</a:t>
            </a:r>
            <a:r>
              <a:rPr lang="en-US" sz="2200" b="0">
                <a:latin typeface="Arial"/>
                <a:cs typeface="Arial"/>
              </a:rPr>
              <a:t> of vehicles put into operation </a:t>
            </a:r>
            <a:r>
              <a:rPr lang="en-US" sz="2200">
                <a:latin typeface="Arial"/>
                <a:cs typeface="Arial"/>
              </a:rPr>
              <a:t>after 31/12/2020</a:t>
            </a:r>
          </a:p>
          <a:p>
            <a:pPr marL="0" indent="0">
              <a:lnSpc>
                <a:spcPct val="100000"/>
              </a:lnSpc>
              <a:spcBef>
                <a:spcPts val="0"/>
              </a:spcBef>
              <a:spcAft>
                <a:spcPts val="1800"/>
              </a:spcAft>
              <a:buNone/>
            </a:pPr>
            <a:r>
              <a:rPr lang="en-IE" sz="2200">
                <a:latin typeface="Arial"/>
                <a:cs typeface="Arial"/>
              </a:rPr>
              <a:t>Deliverables</a:t>
            </a:r>
            <a:r>
              <a:rPr lang="en-IE" sz="2200" b="0">
                <a:latin typeface="Arial"/>
                <a:cs typeface="Arial"/>
              </a:rPr>
              <a:t>: demonstration of </a:t>
            </a:r>
            <a:r>
              <a:rPr lang="en-IE" sz="2200">
                <a:latin typeface="Arial"/>
                <a:cs typeface="Arial"/>
              </a:rPr>
              <a:t>TSI-compliance</a:t>
            </a:r>
            <a:r>
              <a:rPr lang="en-IE" sz="2200" b="0">
                <a:latin typeface="Arial"/>
                <a:cs typeface="Arial"/>
              </a:rPr>
              <a:t> and </a:t>
            </a:r>
            <a:r>
              <a:rPr lang="en-IE" sz="2200">
                <a:latin typeface="Arial"/>
                <a:cs typeface="Arial"/>
              </a:rPr>
              <a:t>traceability</a:t>
            </a:r>
            <a:r>
              <a:rPr lang="en-IE" sz="2200" b="0">
                <a:latin typeface="Arial"/>
                <a:cs typeface="Arial"/>
              </a:rPr>
              <a:t>, e.g. </a:t>
            </a:r>
            <a:r>
              <a:rPr lang="en-IE" sz="2200" b="0" err="1">
                <a:latin typeface="Arial"/>
                <a:cs typeface="Arial"/>
              </a:rPr>
              <a:t>i</a:t>
            </a:r>
            <a:r>
              <a:rPr lang="en-IE" sz="2200" b="0">
                <a:latin typeface="Arial"/>
                <a:cs typeface="Arial"/>
              </a:rPr>
              <a:t>) EC Decl./Cert. of the sub-system verification and ii) application for authorisation</a:t>
            </a:r>
            <a:endParaRPr lang="et-EE" sz="2200" b="0">
              <a:latin typeface="Arial"/>
              <a:cs typeface="Arial"/>
            </a:endParaRPr>
          </a:p>
        </p:txBody>
      </p:sp>
      <p:sp>
        <p:nvSpPr>
          <p:cNvPr id="5" name="Rounded Rectangle 4"/>
          <p:cNvSpPr/>
          <p:nvPr/>
        </p:nvSpPr>
        <p:spPr bwMode="auto">
          <a:xfrm>
            <a:off x="9793317" y="978010"/>
            <a:ext cx="2105246" cy="67586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4D4D4D"/>
                </a:solidFill>
                <a:effectLst/>
                <a:uLnTx/>
                <a:uFillTx/>
                <a:latin typeface="Arial"/>
                <a:ea typeface="+mn-ea"/>
                <a:cs typeface="+mn-cs"/>
              </a:rPr>
              <a:t>Works</a:t>
            </a:r>
          </a:p>
        </p:txBody>
      </p:sp>
      <p:sp>
        <p:nvSpPr>
          <p:cNvPr id="6" name="Content Placeholder 2"/>
          <p:cNvSpPr txBox="1">
            <a:spLocks/>
          </p:cNvSpPr>
          <p:nvPr/>
        </p:nvSpPr>
        <p:spPr bwMode="gray">
          <a:xfrm>
            <a:off x="351719" y="6041189"/>
            <a:ext cx="5615676" cy="570888"/>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2000" b="1" i="0" u="sng" strike="noStrike" kern="1200" cap="none" spc="0" normalizeH="0" baseline="0" noProof="0" dirty="0">
                <a:ln>
                  <a:noFill/>
                </a:ln>
                <a:solidFill>
                  <a:prstClr val="white"/>
                </a:solidFill>
                <a:effectLst/>
                <a:uLnTx/>
                <a:uFillTx/>
                <a:latin typeface="Verdana"/>
                <a:ea typeface="Verdana"/>
                <a:cs typeface="+mn-cs"/>
              </a:rPr>
              <a:t>Gen</a:t>
            </a:r>
            <a:r>
              <a:rPr kumimoji="0" lang="en-US" sz="1800" b="1" i="0" u="sng" strike="noStrike" kern="1200" cap="none" spc="0" normalizeH="0" baseline="0" noProof="0" dirty="0">
                <a:ln>
                  <a:noFill/>
                </a:ln>
                <a:solidFill>
                  <a:prstClr val="white"/>
                </a:solidFill>
                <a:effectLst/>
                <a:uLnTx/>
                <a:uFillTx/>
                <a:latin typeface="Verdana"/>
                <a:ea typeface="Verdana"/>
                <a:cs typeface="+mn-cs"/>
              </a:rPr>
              <a:t>eral envelope: </a:t>
            </a:r>
            <a:r>
              <a:rPr kumimoji="0" lang="en-IE" sz="1800" b="1" i="0" u="sng" strike="noStrike" kern="1200" cap="none" spc="0" normalizeH="0" baseline="0" noProof="0" dirty="0">
                <a:ln>
                  <a:noFill/>
                </a:ln>
                <a:solidFill>
                  <a:prstClr val="white"/>
                </a:solidFill>
                <a:effectLst/>
                <a:uLnTx/>
                <a:uFillTx/>
                <a:latin typeface="Verdana"/>
                <a:ea typeface="Verdana"/>
                <a:cs typeface="+mn-cs"/>
              </a:rPr>
              <a:t>unit</a:t>
            </a:r>
            <a:r>
              <a:rPr kumimoji="0" lang="et-EE" sz="1800" b="1" i="0" u="sng" strike="noStrike" kern="1200" cap="none" spc="0" normalizeH="0" baseline="0" noProof="0" dirty="0">
                <a:ln>
                  <a:noFill/>
                </a:ln>
                <a:solidFill>
                  <a:prstClr val="white"/>
                </a:solidFill>
                <a:effectLst/>
                <a:uLnTx/>
                <a:uFillTx/>
                <a:latin typeface="Verdana"/>
                <a:ea typeface="Verdana"/>
                <a:cs typeface="+mn-cs"/>
              </a:rPr>
              <a:t> </a:t>
            </a:r>
            <a:r>
              <a:rPr kumimoji="0" lang="en-IE" sz="1800" b="1" i="0" u="sng" strike="noStrike" kern="1200" cap="none" spc="0" normalizeH="0" baseline="0" noProof="0" dirty="0" err="1">
                <a:ln>
                  <a:noFill/>
                </a:ln>
                <a:solidFill>
                  <a:prstClr val="white"/>
                </a:solidFill>
                <a:effectLst/>
                <a:uLnTx/>
                <a:uFillTx/>
                <a:latin typeface="Verdana"/>
                <a:ea typeface="Verdana"/>
                <a:cs typeface="+mn-cs"/>
              </a:rPr>
              <a:t>contributio</a:t>
            </a:r>
            <a:r>
              <a:rPr kumimoji="0" lang="et-EE" sz="1800" b="1" i="0" u="sng" strike="noStrike" kern="1200" cap="none" spc="0" normalizeH="0" baseline="0" noProof="0" dirty="0">
                <a:ln>
                  <a:noFill/>
                </a:ln>
                <a:solidFill>
                  <a:prstClr val="white"/>
                </a:solidFill>
                <a:effectLst/>
                <a:uLnTx/>
                <a:uFillTx/>
                <a:latin typeface="Verdana"/>
                <a:ea typeface="Verdana"/>
                <a:cs typeface="+mn-cs"/>
              </a:rPr>
              <a:t>n</a:t>
            </a:r>
            <a:endParaRPr kumimoji="0" lang="fr-BE" sz="1400" b="0" i="0" u="none" strike="noStrike" kern="1200" cap="none" spc="0" normalizeH="0" baseline="0" noProof="0" dirty="0">
              <a:ln>
                <a:noFill/>
              </a:ln>
              <a:solidFill>
                <a:prstClr val="white"/>
              </a:solidFill>
              <a:effectLst/>
              <a:uLnTx/>
              <a:uFillTx/>
              <a:latin typeface="Verdana"/>
              <a:ea typeface="Verdana"/>
              <a:cs typeface="+mn-cs"/>
            </a:endParaRPr>
          </a:p>
        </p:txBody>
      </p:sp>
      <p:sp>
        <p:nvSpPr>
          <p:cNvPr id="7" name="Content Placeholder 2"/>
          <p:cNvSpPr txBox="1">
            <a:spLocks/>
          </p:cNvSpPr>
          <p:nvPr/>
        </p:nvSpPr>
        <p:spPr bwMode="gray">
          <a:xfrm>
            <a:off x="5988261" y="6050943"/>
            <a:ext cx="5990378" cy="558884"/>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ts val="1200"/>
              </a:spcAft>
              <a:buClr>
                <a:prstClr val="white"/>
              </a:buClr>
              <a:buSzTx/>
              <a:buFontTx/>
              <a:buNone/>
              <a:tabLst/>
              <a:defRPr/>
            </a:pPr>
            <a:r>
              <a:rPr kumimoji="0" lang="en-US" sz="2000" b="1" i="0" u="sng" strike="noStrike" kern="1200" cap="none" spc="0" normalizeH="0" baseline="0" noProof="0" dirty="0">
                <a:ln>
                  <a:noFill/>
                </a:ln>
                <a:solidFill>
                  <a:prstClr val="white"/>
                </a:solidFill>
                <a:effectLst/>
                <a:uLnTx/>
                <a:uFillTx/>
                <a:latin typeface="Verdana"/>
                <a:ea typeface="Verdana"/>
                <a:cs typeface="+mn-cs"/>
              </a:rPr>
              <a:t>Coh</a:t>
            </a:r>
            <a:r>
              <a:rPr kumimoji="0" lang="en-US" sz="1800" b="1" i="0" u="sng" strike="noStrike" kern="1200" cap="none" spc="0" normalizeH="0" baseline="0" noProof="0" dirty="0">
                <a:ln>
                  <a:noFill/>
                </a:ln>
                <a:solidFill>
                  <a:prstClr val="white"/>
                </a:solidFill>
                <a:effectLst/>
                <a:uLnTx/>
                <a:uFillTx/>
                <a:latin typeface="Verdana"/>
                <a:ea typeface="Verdana"/>
                <a:cs typeface="+mn-cs"/>
              </a:rPr>
              <a:t>esion envelope: </a:t>
            </a:r>
            <a:r>
              <a:rPr kumimoji="0" lang="en-IE" sz="1800" b="1" i="0" u="sng" strike="noStrike" kern="1200" cap="none" spc="0" normalizeH="0" baseline="0" noProof="0" dirty="0">
                <a:ln>
                  <a:noFill/>
                </a:ln>
                <a:solidFill>
                  <a:prstClr val="white"/>
                </a:solidFill>
                <a:effectLst/>
                <a:uLnTx/>
                <a:uFillTx/>
                <a:latin typeface="Verdana"/>
                <a:ea typeface="Verdana"/>
                <a:cs typeface="+mn-cs"/>
              </a:rPr>
              <a:t>unit</a:t>
            </a:r>
            <a:r>
              <a:rPr kumimoji="0" lang="et-EE" sz="1800" b="1" i="0" u="sng" strike="noStrike" kern="1200" cap="none" spc="0" normalizeH="0" baseline="0" noProof="0" dirty="0">
                <a:ln>
                  <a:noFill/>
                </a:ln>
                <a:solidFill>
                  <a:prstClr val="white"/>
                </a:solidFill>
                <a:effectLst/>
                <a:uLnTx/>
                <a:uFillTx/>
                <a:latin typeface="Verdana"/>
                <a:ea typeface="Verdana"/>
                <a:cs typeface="+mn-cs"/>
              </a:rPr>
              <a:t> </a:t>
            </a:r>
            <a:r>
              <a:rPr kumimoji="0" lang="en-IE" sz="1800" b="1" i="0" u="sng" strike="noStrike" kern="1200" cap="none" spc="0" normalizeH="0" baseline="0" noProof="0" dirty="0" err="1">
                <a:ln>
                  <a:noFill/>
                </a:ln>
                <a:solidFill>
                  <a:prstClr val="white"/>
                </a:solidFill>
                <a:effectLst/>
                <a:uLnTx/>
                <a:uFillTx/>
                <a:latin typeface="Verdana"/>
                <a:ea typeface="Verdana"/>
                <a:cs typeface="+mn-cs"/>
              </a:rPr>
              <a:t>contributio</a:t>
            </a:r>
            <a:r>
              <a:rPr kumimoji="0" lang="et-EE" sz="1800" b="1" i="0" u="sng" strike="noStrike" kern="1200" cap="none" spc="0" normalizeH="0" baseline="0" noProof="0" dirty="0">
                <a:ln>
                  <a:noFill/>
                </a:ln>
                <a:solidFill>
                  <a:prstClr val="white"/>
                </a:solidFill>
                <a:effectLst/>
                <a:uLnTx/>
                <a:uFillTx/>
                <a:latin typeface="Verdana"/>
                <a:ea typeface="Verdana"/>
                <a:cs typeface="+mn-cs"/>
              </a:rPr>
              <a:t>n</a:t>
            </a:r>
            <a:endParaRPr kumimoji="0" lang="fr-BE" sz="1800" b="0" i="0" u="none" strike="noStrike" kern="1200" cap="none" spc="0" normalizeH="0" baseline="0" noProof="0" dirty="0">
              <a:ln>
                <a:noFill/>
              </a:ln>
              <a:solidFill>
                <a:prstClr val="white"/>
              </a:solidFill>
              <a:effectLst/>
              <a:uLnTx/>
              <a:uFillTx/>
              <a:latin typeface="Verdana"/>
              <a:ea typeface="Verdana"/>
              <a:cs typeface="+mn-cs"/>
            </a:endParaRPr>
          </a:p>
        </p:txBody>
      </p:sp>
      <p:sp>
        <p:nvSpPr>
          <p:cNvPr id="8" name="TextBox 7"/>
          <p:cNvSpPr txBox="1"/>
          <p:nvPr/>
        </p:nvSpPr>
        <p:spPr>
          <a:xfrm>
            <a:off x="390292" y="5684394"/>
            <a:ext cx="396090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 rates: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977" y="753524"/>
            <a:ext cx="489845" cy="484093"/>
          </a:xfrm>
          <a:prstGeom prst="rect">
            <a:avLst/>
          </a:prstGeom>
        </p:spPr>
      </p:pic>
    </p:spTree>
    <p:extLst>
      <p:ext uri="{BB962C8B-B14F-4D97-AF65-F5344CB8AC3E}">
        <p14:creationId xmlns:p14="http://schemas.microsoft.com/office/powerpoint/2010/main" val="4162302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722" y="483555"/>
            <a:ext cx="9720724" cy="782357"/>
          </a:xfrm>
        </p:spPr>
        <p:txBody>
          <a:bodyPr>
            <a:normAutofit/>
          </a:bodyPr>
          <a:lstStyle/>
          <a:p>
            <a:r>
              <a:rPr lang="fr-BE" sz="4000" dirty="0">
                <a:solidFill>
                  <a:schemeClr val="accent5"/>
                </a:solidFill>
                <a:latin typeface="Arial" panose="020B0604020202020204" pitchFamily="34" charset="0"/>
                <a:cs typeface="Arial" panose="020B0604020202020204" pitchFamily="34" charset="0"/>
              </a:rPr>
              <a:t>CINEA in a </a:t>
            </a:r>
            <a:r>
              <a:rPr lang="fr-BE" sz="4000" dirty="0" err="1">
                <a:solidFill>
                  <a:schemeClr val="accent5"/>
                </a:solidFill>
                <a:latin typeface="Arial" panose="020B0604020202020204" pitchFamily="34" charset="0"/>
                <a:cs typeface="Arial" panose="020B0604020202020204" pitchFamily="34" charset="0"/>
              </a:rPr>
              <a:t>nutshell</a:t>
            </a:r>
            <a:endParaRPr lang="fr-BE" sz="4000" dirty="0">
              <a:solidFill>
                <a:schemeClr val="accent5"/>
              </a:solidFill>
              <a:latin typeface="Arial" panose="020B0604020202020204" pitchFamily="34" charset="0"/>
              <a:cs typeface="Arial" panose="020B0604020202020204" pitchFamily="34" charset="0"/>
            </a:endParaRPr>
          </a:p>
        </p:txBody>
      </p:sp>
      <p:sp>
        <p:nvSpPr>
          <p:cNvPr id="4" name="Rectangle 3"/>
          <p:cNvSpPr/>
          <p:nvPr/>
        </p:nvSpPr>
        <p:spPr>
          <a:xfrm>
            <a:off x="6293758" y="1884997"/>
            <a:ext cx="5261784" cy="3508653"/>
          </a:xfrm>
          <a:prstGeom prst="rect">
            <a:avLst/>
          </a:prstGeom>
          <a:solidFill>
            <a:schemeClr val="accent2">
              <a:lumMod val="20000"/>
              <a:lumOff val="80000"/>
            </a:schemeClr>
          </a:solidFill>
        </p:spPr>
        <p:txBody>
          <a:bodyPr wrap="square">
            <a:spAutoFit/>
          </a:bodyPr>
          <a:lstStyle/>
          <a:p>
            <a:pPr marL="457200" indent="-342900">
              <a:spcAft>
                <a:spcPts val="1800"/>
              </a:spcAft>
              <a:buFont typeface="Arial" panose="020B0604020202020204" pitchFamily="34" charset="0"/>
              <a:buChar char="•"/>
            </a:pPr>
            <a:r>
              <a:rPr lang="en-GB" sz="2400" b="1" dirty="0">
                <a:solidFill>
                  <a:schemeClr val="accent5"/>
                </a:solidFill>
              </a:rPr>
              <a:t>Policy feedback </a:t>
            </a:r>
            <a:r>
              <a:rPr lang="en-GB" sz="2400" dirty="0"/>
              <a:t>as an essential part of funding activities</a:t>
            </a:r>
          </a:p>
          <a:p>
            <a:pPr marL="457200" indent="-457200">
              <a:spcAft>
                <a:spcPts val="1800"/>
              </a:spcAft>
              <a:buFont typeface="Arial" panose="020B0604020202020204" pitchFamily="34" charset="0"/>
              <a:buChar char="•"/>
            </a:pPr>
            <a:r>
              <a:rPr lang="en-GB" sz="2400" b="1" dirty="0">
                <a:solidFill>
                  <a:schemeClr val="accent5"/>
                </a:solidFill>
              </a:rPr>
              <a:t>Expertise</a:t>
            </a:r>
            <a:r>
              <a:rPr lang="en-GB" sz="2400" b="1" dirty="0"/>
              <a:t> </a:t>
            </a:r>
            <a:r>
              <a:rPr lang="en-GB" sz="2400" dirty="0"/>
              <a:t>at the service of </a:t>
            </a:r>
            <a:r>
              <a:rPr lang="en-GB" sz="2400" b="1" dirty="0"/>
              <a:t>beneficiaries </a:t>
            </a:r>
            <a:r>
              <a:rPr lang="en-GB" sz="2400" dirty="0"/>
              <a:t>in managing the complete lifecycle of projects</a:t>
            </a:r>
          </a:p>
          <a:p>
            <a:pPr marL="457200" indent="-457200">
              <a:spcAft>
                <a:spcPts val="1800"/>
              </a:spcAft>
              <a:buFont typeface="Arial" panose="020B0604020202020204" pitchFamily="34" charset="0"/>
              <a:buChar char="•"/>
            </a:pPr>
            <a:r>
              <a:rPr lang="en-GB" sz="2400" dirty="0"/>
              <a:t>Exploitation</a:t>
            </a:r>
            <a:r>
              <a:rPr lang="en-GB" sz="2400" b="1" dirty="0">
                <a:solidFill>
                  <a:schemeClr val="accent5"/>
                </a:solidFill>
              </a:rPr>
              <a:t> </a:t>
            </a:r>
            <a:r>
              <a:rPr lang="en-GB" sz="2400" dirty="0"/>
              <a:t>of </a:t>
            </a:r>
            <a:r>
              <a:rPr lang="en-GB" sz="2400" b="1" dirty="0">
                <a:solidFill>
                  <a:schemeClr val="accent5"/>
                </a:solidFill>
              </a:rPr>
              <a:t>synergies </a:t>
            </a:r>
            <a:r>
              <a:rPr lang="en-GB" sz="2400" dirty="0"/>
              <a:t>and dynamic ways to work </a:t>
            </a:r>
            <a:r>
              <a:rPr lang="en-GB" sz="2400" b="1" dirty="0"/>
              <a:t>across programmes</a:t>
            </a:r>
            <a:endParaRPr kumimoji="0" lang="en-US" sz="2400" b="1" i="0" u="none" strike="noStrike" kern="1200" cap="none" spc="0" normalizeH="0" baseline="0" noProof="0" dirty="0">
              <a:ln>
                <a:noFill/>
              </a:ln>
              <a:solidFill>
                <a:srgbClr val="4D4D4D"/>
              </a:solidFill>
              <a:effectLst/>
              <a:uLnTx/>
              <a:uFillTx/>
              <a:latin typeface="Arial"/>
            </a:endParaRP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pic>
        <p:nvPicPr>
          <p:cNvPr id="10" name="Picture 9"/>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15630" y="1995994"/>
            <a:ext cx="798288" cy="7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5555" y="3231686"/>
            <a:ext cx="898439" cy="7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88964" y="4467378"/>
            <a:ext cx="651620" cy="720000"/>
          </a:xfrm>
          <a:prstGeom prst="rect">
            <a:avLst/>
          </a:prstGeom>
        </p:spPr>
      </p:pic>
      <p:sp>
        <p:nvSpPr>
          <p:cNvPr id="13" name="Rectangle 12"/>
          <p:cNvSpPr/>
          <p:nvPr/>
        </p:nvSpPr>
        <p:spPr>
          <a:xfrm>
            <a:off x="2231402" y="4124788"/>
            <a:ext cx="4062356" cy="830997"/>
          </a:xfrm>
          <a:prstGeom prst="rect">
            <a:avLst/>
          </a:prstGeom>
        </p:spPr>
        <p:txBody>
          <a:bodyPr wrap="square">
            <a:spAutoFit/>
          </a:bodyPr>
          <a:lstStyle/>
          <a:p>
            <a:pPr lvl="0">
              <a:defRPr/>
            </a:pPr>
            <a:r>
              <a:rPr lang="fr-BE" sz="2400" b="1" dirty="0">
                <a:solidFill>
                  <a:srgbClr val="FFC000"/>
                </a:solidFill>
                <a:latin typeface="Arial"/>
              </a:rPr>
              <a:t>6000+ </a:t>
            </a:r>
            <a:r>
              <a:rPr lang="fr-BE" sz="2400" b="1" dirty="0" err="1">
                <a:solidFill>
                  <a:srgbClr val="4D4D4D"/>
                </a:solidFill>
              </a:rPr>
              <a:t>projects</a:t>
            </a:r>
            <a:r>
              <a:rPr lang="fr-BE" sz="2400" b="1" dirty="0">
                <a:solidFill>
                  <a:srgbClr val="4D4D4D"/>
                </a:solidFill>
              </a:rPr>
              <a:t> </a:t>
            </a:r>
            <a:r>
              <a:rPr lang="fr-BE" sz="2400" b="1" dirty="0" err="1">
                <a:solidFill>
                  <a:srgbClr val="4D4D4D"/>
                </a:solidFill>
              </a:rPr>
              <a:t>currently</a:t>
            </a:r>
            <a:r>
              <a:rPr lang="fr-BE" sz="2400" b="1" dirty="0">
                <a:solidFill>
                  <a:srgbClr val="4D4D4D"/>
                </a:solidFill>
              </a:rPr>
              <a:t> </a:t>
            </a:r>
            <a:r>
              <a:rPr lang="fr-BE" sz="2400" b="1" dirty="0" err="1">
                <a:solidFill>
                  <a:srgbClr val="4D4D4D"/>
                </a:solidFill>
              </a:rPr>
              <a:t>managed</a:t>
            </a:r>
            <a:r>
              <a:rPr lang="fr-BE" sz="2400" b="1" dirty="0">
                <a:solidFill>
                  <a:srgbClr val="4D4D4D"/>
                </a:solidFill>
              </a:rPr>
              <a:t> by the Agency </a:t>
            </a:r>
            <a:endParaRPr lang="en-GB" sz="2400" b="1" dirty="0">
              <a:solidFill>
                <a:srgbClr val="4D4D4D"/>
              </a:solidFill>
            </a:endParaRPr>
          </a:p>
        </p:txBody>
      </p:sp>
      <p:sp>
        <p:nvSpPr>
          <p:cNvPr id="11" name="TextBox 10"/>
          <p:cNvSpPr txBox="1"/>
          <p:nvPr/>
        </p:nvSpPr>
        <p:spPr>
          <a:xfrm>
            <a:off x="2231402" y="1884997"/>
            <a:ext cx="2987535"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400" b="1" i="0" u="none" strike="noStrike" kern="1200" cap="none" spc="0" normalizeH="0" baseline="0" noProof="0" dirty="0">
                <a:ln>
                  <a:noFill/>
                </a:ln>
                <a:solidFill>
                  <a:srgbClr val="FFC000"/>
                </a:solidFill>
                <a:effectLst/>
                <a:uLnTx/>
                <a:uFillTx/>
                <a:latin typeface="Arial"/>
                <a:ea typeface="+mn-ea"/>
                <a:cs typeface="+mn-cs"/>
              </a:rPr>
              <a:t>~ 58 billion </a:t>
            </a:r>
            <a:r>
              <a:rPr kumimoji="0" lang="fr-BE" sz="2400" b="1" i="0" u="none" strike="noStrike" kern="1200" cap="none" spc="0" normalizeH="0" baseline="0" noProof="0" dirty="0">
                <a:ln>
                  <a:noFill/>
                </a:ln>
                <a:solidFill>
                  <a:srgbClr val="4D4D4D"/>
                </a:solidFill>
                <a:effectLst/>
                <a:uLnTx/>
                <a:uFillTx/>
                <a:latin typeface="Arial"/>
                <a:ea typeface="+mn-ea"/>
                <a:cs typeface="+mn-cs"/>
              </a:rPr>
              <a:t>for the </a:t>
            </a:r>
            <a:r>
              <a:rPr kumimoji="0" lang="fr-BE" sz="2400" b="1" i="0" u="none" strike="noStrike" kern="1200" cap="none" spc="0" normalizeH="0" baseline="0" noProof="0" dirty="0" err="1">
                <a:ln>
                  <a:noFill/>
                </a:ln>
                <a:solidFill>
                  <a:srgbClr val="4D4D4D"/>
                </a:solidFill>
                <a:effectLst/>
                <a:uLnTx/>
                <a:uFillTx/>
                <a:latin typeface="Arial"/>
                <a:ea typeface="+mn-ea"/>
                <a:cs typeface="+mn-cs"/>
              </a:rPr>
              <a:t>period</a:t>
            </a:r>
            <a:r>
              <a:rPr kumimoji="0" lang="fr-BE" sz="2400" b="1" i="0" u="none" strike="noStrike" kern="1200" cap="none" spc="0" normalizeH="0" baseline="0" noProof="0" dirty="0">
                <a:ln>
                  <a:noFill/>
                </a:ln>
                <a:solidFill>
                  <a:srgbClr val="4D4D4D"/>
                </a:solidFill>
                <a:effectLst/>
                <a:uLnTx/>
                <a:uFillTx/>
                <a:latin typeface="Arial"/>
                <a:ea typeface="+mn-ea"/>
                <a:cs typeface="+mn-cs"/>
              </a:rPr>
              <a:t> 2021-2027</a:t>
            </a:r>
            <a:endParaRPr kumimoji="0" lang="en-GB" sz="2400" b="1" i="0" u="none" strike="noStrike" kern="1200" cap="none" spc="0" normalizeH="0" baseline="0" noProof="0" dirty="0">
              <a:ln>
                <a:noFill/>
              </a:ln>
              <a:solidFill>
                <a:srgbClr val="4D4D4D"/>
              </a:solidFill>
              <a:effectLst/>
              <a:uLnTx/>
              <a:uFillTx/>
              <a:latin typeface="Arial"/>
              <a:ea typeface="+mn-ea"/>
              <a:cs typeface="+mn-cs"/>
            </a:endParaRPr>
          </a:p>
        </p:txBody>
      </p:sp>
      <p:sp>
        <p:nvSpPr>
          <p:cNvPr id="14" name="Rectangle 13"/>
          <p:cNvSpPr/>
          <p:nvPr/>
        </p:nvSpPr>
        <p:spPr>
          <a:xfrm>
            <a:off x="2231402" y="3258428"/>
            <a:ext cx="2987535"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400" b="1" i="0" u="none" strike="noStrike" kern="1200" cap="none" spc="0" normalizeH="0" baseline="0" noProof="0" dirty="0">
                <a:ln>
                  <a:noFill/>
                </a:ln>
                <a:solidFill>
                  <a:srgbClr val="FFC000"/>
                </a:solidFill>
                <a:effectLst/>
                <a:uLnTx/>
                <a:uFillTx/>
                <a:latin typeface="Arial"/>
              </a:rPr>
              <a:t>&gt; 500 staff </a:t>
            </a:r>
            <a:r>
              <a:rPr lang="fr-BE" sz="2400" b="1" dirty="0">
                <a:solidFill>
                  <a:srgbClr val="4D4D4D"/>
                </a:solidFill>
                <a:latin typeface="Arial"/>
              </a:rPr>
              <a:t>by</a:t>
            </a:r>
            <a:r>
              <a:rPr kumimoji="0" lang="fr-BE" sz="2400" b="1" i="0" u="none" strike="noStrike" kern="1200" cap="none" spc="0" normalizeH="0" baseline="0" noProof="0" dirty="0">
                <a:ln>
                  <a:noFill/>
                </a:ln>
                <a:solidFill>
                  <a:srgbClr val="4D4D4D"/>
                </a:solidFill>
                <a:effectLst/>
                <a:uLnTx/>
                <a:uFillTx/>
                <a:latin typeface="Arial"/>
              </a:rPr>
              <a:t> 2027 </a:t>
            </a:r>
            <a:endParaRPr kumimoji="0" lang="en-GB" sz="2400" b="1" i="0" u="none" strike="noStrike" kern="1200" cap="none" spc="0" normalizeH="0" baseline="0" noProof="0" dirty="0">
              <a:ln>
                <a:noFill/>
              </a:ln>
              <a:solidFill>
                <a:srgbClr val="4D4D4D"/>
              </a:solidFill>
              <a:effectLst/>
              <a:uLnTx/>
              <a:uFillTx/>
              <a:latin typeface="Arial"/>
            </a:endParaRPr>
          </a:p>
        </p:txBody>
      </p:sp>
    </p:spTree>
    <p:extLst>
      <p:ext uri="{BB962C8B-B14F-4D97-AF65-F5344CB8AC3E}">
        <p14:creationId xmlns:p14="http://schemas.microsoft.com/office/powerpoint/2010/main" val="2363518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112" y="340823"/>
            <a:ext cx="8838570" cy="765651"/>
          </a:xfrm>
        </p:spPr>
        <p:txBody>
          <a:bodyPr/>
          <a:lstStyle/>
          <a:p>
            <a:pPr>
              <a:lnSpc>
                <a:spcPct val="120000"/>
              </a:lnSpc>
              <a:spcBef>
                <a:spcPts val="0"/>
              </a:spcBef>
              <a:spcAft>
                <a:spcPts val="600"/>
              </a:spcAft>
            </a:pPr>
            <a:br>
              <a:rPr lang="en-IE" sz="2400"/>
            </a:br>
            <a:br>
              <a:rPr lang="en-IE" sz="2400"/>
            </a:br>
            <a:r>
              <a:rPr lang="en-IE" sz="2400"/>
              <a:t>Actions removing interoperability barriers (TSIs)</a:t>
            </a:r>
            <a:br>
              <a:rPr lang="en-IE" sz="2400"/>
            </a:br>
            <a:r>
              <a:rPr lang="en-IE" sz="2000" i="1">
                <a:solidFill>
                  <a:schemeClr val="accent5"/>
                </a:solidFill>
              </a:rPr>
              <a:t>(CEF-T-2023-SIMOBGEN)</a:t>
            </a:r>
            <a:br>
              <a:rPr lang="en-IE" sz="2000" i="1">
                <a:solidFill>
                  <a:schemeClr val="accent5"/>
                </a:solidFill>
              </a:rPr>
            </a:br>
            <a:endParaRPr lang="en-IE" sz="2000"/>
          </a:p>
        </p:txBody>
      </p:sp>
      <p:sp>
        <p:nvSpPr>
          <p:cNvPr id="3" name="Content Placeholder 2"/>
          <p:cNvSpPr>
            <a:spLocks noGrp="1"/>
          </p:cNvSpPr>
          <p:nvPr>
            <p:ph idx="1"/>
          </p:nvPr>
        </p:nvSpPr>
        <p:spPr>
          <a:xfrm>
            <a:off x="301752" y="1720735"/>
            <a:ext cx="11561216" cy="4030791"/>
          </a:xfrm>
        </p:spPr>
        <p:txBody>
          <a:bodyPr vert="horz" lIns="91440" tIns="45720" rIns="91440" bIns="45720" rtlCol="0" anchor="t">
            <a:normAutofit fontScale="25000" lnSpcReduction="20000"/>
          </a:bodyPr>
          <a:lstStyle/>
          <a:p>
            <a:pPr marL="0" indent="0">
              <a:lnSpc>
                <a:spcPct val="120000"/>
              </a:lnSpc>
              <a:spcBef>
                <a:spcPts val="0"/>
              </a:spcBef>
              <a:spcAft>
                <a:spcPts val="600"/>
              </a:spcAft>
              <a:buNone/>
            </a:pPr>
            <a:r>
              <a:rPr lang="en-IE" sz="8000" b="0" dirty="0">
                <a:latin typeface="Arial"/>
                <a:cs typeface="Arial"/>
              </a:rPr>
              <a:t>Projects to be supported:</a:t>
            </a:r>
            <a:endParaRPr lang="en-US" dirty="0"/>
          </a:p>
          <a:p>
            <a:pPr marL="356870" indent="-356870">
              <a:lnSpc>
                <a:spcPct val="120000"/>
              </a:lnSpc>
              <a:spcBef>
                <a:spcPts val="0"/>
              </a:spcBef>
              <a:spcAft>
                <a:spcPts val="600"/>
              </a:spcAft>
              <a:buFont typeface="Wingdings" panose="05000000000000000000" pitchFamily="2" charset="2"/>
              <a:buChar char="Ø"/>
            </a:pPr>
            <a:r>
              <a:rPr lang="en-IE" sz="8000" b="0" dirty="0">
                <a:latin typeface="Arial"/>
                <a:cs typeface="Arial"/>
              </a:rPr>
              <a:t>Projects </a:t>
            </a:r>
            <a:r>
              <a:rPr lang="en-IE" sz="8000" dirty="0">
                <a:latin typeface="Arial"/>
                <a:cs typeface="Arial"/>
              </a:rPr>
              <a:t>seeking compliance with Directive 2016/797 on the interoperability of the rail system</a:t>
            </a:r>
            <a:r>
              <a:rPr lang="en-IE" sz="8000" b="0" dirty="0">
                <a:latin typeface="Arial"/>
                <a:cs typeface="Arial"/>
              </a:rPr>
              <a:t>. They will aim at:</a:t>
            </a:r>
          </a:p>
          <a:p>
            <a:pPr marL="892175" lvl="1" indent="-434975">
              <a:lnSpc>
                <a:spcPct val="120000"/>
              </a:lnSpc>
              <a:spcBef>
                <a:spcPts val="0"/>
              </a:spcBef>
              <a:spcAft>
                <a:spcPts val="600"/>
              </a:spcAft>
              <a:buFont typeface="Courier New" panose="02070309020205020404" pitchFamily="49" charset="0"/>
              <a:buChar char="o"/>
            </a:pPr>
            <a:r>
              <a:rPr lang="en-IE" sz="7200" dirty="0">
                <a:latin typeface="Arial"/>
                <a:cs typeface="Arial"/>
              </a:rPr>
              <a:t>supporting Railway Undertakings, Infrastructure Managers and Wagon keepers to implement and ensure compliance of the rail system and its subsystems with the </a:t>
            </a:r>
            <a:r>
              <a:rPr lang="en-IE" sz="7200" b="1" dirty="0">
                <a:latin typeface="Arial"/>
                <a:cs typeface="Arial"/>
              </a:rPr>
              <a:t>technical specifications for interoperability</a:t>
            </a:r>
            <a:r>
              <a:rPr lang="en-IE" sz="7200" dirty="0">
                <a:latin typeface="Arial"/>
                <a:cs typeface="Arial"/>
              </a:rPr>
              <a:t> (TAF/TAP TSI and other relevant TSIs) </a:t>
            </a:r>
          </a:p>
          <a:p>
            <a:pPr marL="356870" indent="-356870">
              <a:lnSpc>
                <a:spcPct val="120000"/>
              </a:lnSpc>
              <a:spcBef>
                <a:spcPts val="0"/>
              </a:spcBef>
              <a:spcAft>
                <a:spcPts val="600"/>
              </a:spcAft>
              <a:buFont typeface="Wingdings" panose="05000000000000000000" pitchFamily="2" charset="2"/>
              <a:buChar char="Ø"/>
            </a:pPr>
            <a:r>
              <a:rPr lang="en-US" sz="8000" dirty="0">
                <a:latin typeface="Arial"/>
                <a:cs typeface="Arial"/>
              </a:rPr>
              <a:t>Automatic gauge-change facilities </a:t>
            </a:r>
            <a:r>
              <a:rPr lang="en-US" sz="8000" b="0" dirty="0">
                <a:latin typeface="Arial"/>
                <a:cs typeface="Arial"/>
              </a:rPr>
              <a:t>in rail freight traffic in accordance with Article 9(2)(b)(v) of the CEF Regulation, as well as </a:t>
            </a:r>
            <a:r>
              <a:rPr lang="en-US" sz="8000" dirty="0">
                <a:latin typeface="Arial"/>
                <a:cs typeface="Arial"/>
              </a:rPr>
              <a:t>terminals and their equipment necessary for the transfer between different track gauges</a:t>
            </a:r>
            <a:endParaRPr lang="en-IE" dirty="0">
              <a:latin typeface="Arial"/>
              <a:cs typeface="Arial"/>
            </a:endParaRPr>
          </a:p>
        </p:txBody>
      </p:sp>
      <p:sp>
        <p:nvSpPr>
          <p:cNvPr id="5" name="Rounded Rectangle 4"/>
          <p:cNvSpPr/>
          <p:nvPr/>
        </p:nvSpPr>
        <p:spPr bwMode="auto">
          <a:xfrm>
            <a:off x="9273746" y="1142347"/>
            <a:ext cx="2589222" cy="66985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1" i="0" u="none" strike="noStrike" kern="0" cap="none" spc="0" normalizeH="0" baseline="0" noProof="0">
                <a:ln>
                  <a:noFill/>
                </a:ln>
                <a:solidFill>
                  <a:srgbClr val="4D4D4D"/>
                </a:solidFill>
                <a:effectLst/>
                <a:uLnTx/>
                <a:uFillTx/>
                <a:latin typeface="Arial"/>
                <a:ea typeface="+mn-ea"/>
                <a:cs typeface="+mn-cs"/>
              </a:rPr>
              <a:t>Works/Studies/Mixed</a:t>
            </a:r>
          </a:p>
        </p:txBody>
      </p:sp>
      <p:sp>
        <p:nvSpPr>
          <p:cNvPr id="6" name="Content Placeholder 2"/>
          <p:cNvSpPr txBox="1">
            <a:spLocks/>
          </p:cNvSpPr>
          <p:nvPr/>
        </p:nvSpPr>
        <p:spPr bwMode="gray">
          <a:xfrm>
            <a:off x="301752" y="6151636"/>
            <a:ext cx="4049448" cy="536035"/>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IE" sz="1800" b="1" i="0" u="sng" strike="noStrike" kern="1200" cap="none" spc="0" normalizeH="0" baseline="0" noProof="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General envelope: 50%  </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240" y="652475"/>
            <a:ext cx="489872" cy="489872"/>
          </a:xfrm>
          <a:prstGeom prst="rect">
            <a:avLst/>
          </a:prstGeom>
        </p:spPr>
      </p:pic>
      <p:sp>
        <p:nvSpPr>
          <p:cNvPr id="8" name="TextBox 7"/>
          <p:cNvSpPr txBox="1"/>
          <p:nvPr/>
        </p:nvSpPr>
        <p:spPr>
          <a:xfrm>
            <a:off x="301752" y="5751526"/>
            <a:ext cx="404944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2000" b="1" i="0" u="none" strike="noStrike" kern="1200" cap="none" spc="0" normalizeH="0" baseline="0" noProof="0">
                <a:ln>
                  <a:noFill/>
                </a:ln>
                <a:solidFill>
                  <a:srgbClr val="7CCA62"/>
                </a:solidFill>
                <a:effectLst/>
                <a:uLnTx/>
                <a:uFillTx/>
                <a:latin typeface="Calibri" panose="020F0502020204030204"/>
                <a:ea typeface="+mn-ea"/>
                <a:cs typeface="+mn-cs"/>
              </a:rPr>
              <a:t>Maximum co-funding rates:</a:t>
            </a:r>
          </a:p>
        </p:txBody>
      </p:sp>
    </p:spTree>
    <p:extLst>
      <p:ext uri="{BB962C8B-B14F-4D97-AF65-F5344CB8AC3E}">
        <p14:creationId xmlns:p14="http://schemas.microsoft.com/office/powerpoint/2010/main" val="4141935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43A97-FF4E-C8C1-C34F-B6D251C2DB48}"/>
              </a:ext>
            </a:extLst>
          </p:cNvPr>
          <p:cNvSpPr>
            <a:spLocks noGrp="1"/>
          </p:cNvSpPr>
          <p:nvPr>
            <p:ph type="ctrTitle"/>
          </p:nvPr>
        </p:nvSpPr>
        <p:spPr/>
        <p:txBody>
          <a:bodyPr/>
          <a:lstStyle/>
          <a:p>
            <a:r>
              <a:rPr lang="fr-BE"/>
              <a:t>Maritime and </a:t>
            </a:r>
            <a:r>
              <a:rPr lang="fr-BE" err="1"/>
              <a:t>inland</a:t>
            </a:r>
            <a:r>
              <a:rPr lang="fr-BE"/>
              <a:t> </a:t>
            </a:r>
            <a:r>
              <a:rPr lang="fr-BE" err="1"/>
              <a:t>waterway</a:t>
            </a:r>
            <a:r>
              <a:rPr lang="fr-BE"/>
              <a:t> cluster</a:t>
            </a:r>
            <a:endParaRPr lang="en-IE"/>
          </a:p>
        </p:txBody>
      </p:sp>
      <p:sp>
        <p:nvSpPr>
          <p:cNvPr id="3" name="Subtitle 2">
            <a:extLst>
              <a:ext uri="{FF2B5EF4-FFF2-40B4-BE49-F238E27FC236}">
                <a16:creationId xmlns:a16="http://schemas.microsoft.com/office/drawing/2014/main" id="{AE7F54EA-E864-9344-77AC-8F8A87CAEF42}"/>
              </a:ext>
            </a:extLst>
          </p:cNvPr>
          <p:cNvSpPr>
            <a:spLocks noGrp="1"/>
          </p:cNvSpPr>
          <p:nvPr>
            <p:ph type="subTitle" idx="1"/>
          </p:nvPr>
        </p:nvSpPr>
        <p:spPr/>
        <p:txBody>
          <a:bodyPr/>
          <a:lstStyle/>
          <a:p>
            <a:endParaRPr lang="en-IE"/>
          </a:p>
        </p:txBody>
      </p:sp>
    </p:spTree>
    <p:extLst>
      <p:ext uri="{BB962C8B-B14F-4D97-AF65-F5344CB8AC3E}">
        <p14:creationId xmlns:p14="http://schemas.microsoft.com/office/powerpoint/2010/main" val="13019571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832" y="179295"/>
            <a:ext cx="10008523" cy="734991"/>
          </a:xfrm>
          <a:solidFill>
            <a:schemeClr val="bg1"/>
          </a:solidFill>
        </p:spPr>
        <p:txBody>
          <a:bodyPr/>
          <a:lstStyle/>
          <a:p>
            <a:br>
              <a:rPr lang="en-GB" sz="2000"/>
            </a:br>
            <a:br>
              <a:rPr lang="en-GB" sz="2000"/>
            </a:br>
            <a:r>
              <a:rPr lang="en-GB" sz="2000">
                <a:latin typeface="Arial"/>
                <a:cs typeface="Arial"/>
              </a:rPr>
              <a:t>Inland waterways and inland ports projects on the Core and Comprehensive* Networks</a:t>
            </a:r>
            <a:r>
              <a:rPr lang="et-EE" sz="2000">
                <a:latin typeface="Arial"/>
                <a:cs typeface="Arial"/>
              </a:rPr>
              <a:t> (1/3) </a:t>
            </a:r>
            <a:r>
              <a:rPr lang="en-GB" sz="2000" i="1">
                <a:solidFill>
                  <a:schemeClr val="accent5"/>
                </a:solidFill>
                <a:latin typeface="Arial"/>
                <a:cs typeface="Arial"/>
              </a:rPr>
              <a:t>(</a:t>
            </a:r>
            <a:r>
              <a:rPr lang="en-GB" sz="1800" i="1">
                <a:solidFill>
                  <a:schemeClr val="accent5"/>
                </a:solidFill>
                <a:latin typeface="Arial"/>
                <a:cs typeface="Arial"/>
              </a:rPr>
              <a:t>CEF-T-2023-COREGEN, CEF-T-2023-CORECOEN, CEF-T-2023-COMPGEN, CEF-T-2023-COMPCOEN)</a:t>
            </a:r>
            <a:br>
              <a:rPr lang="et-EE" sz="1800" i="1"/>
            </a:br>
            <a:endParaRPr lang="en-IE" sz="1800"/>
          </a:p>
        </p:txBody>
      </p:sp>
      <p:sp>
        <p:nvSpPr>
          <p:cNvPr id="3" name="Content Placeholder 2"/>
          <p:cNvSpPr>
            <a:spLocks noGrp="1"/>
          </p:cNvSpPr>
          <p:nvPr>
            <p:ph idx="1"/>
          </p:nvPr>
        </p:nvSpPr>
        <p:spPr>
          <a:xfrm>
            <a:off x="299821" y="1143223"/>
            <a:ext cx="11770294" cy="4969428"/>
          </a:xfrm>
        </p:spPr>
        <p:txBody>
          <a:bodyPr vert="horz" lIns="91440" tIns="45720" rIns="91440" bIns="45720" rtlCol="0" anchor="t">
            <a:noAutofit/>
          </a:bodyPr>
          <a:lstStyle/>
          <a:p>
            <a:pPr marL="0" indent="0">
              <a:lnSpc>
                <a:spcPct val="100000"/>
              </a:lnSpc>
              <a:spcBef>
                <a:spcPts val="0"/>
              </a:spcBef>
              <a:spcAft>
                <a:spcPts val="600"/>
              </a:spcAft>
              <a:buNone/>
            </a:pPr>
            <a:r>
              <a:rPr lang="et-EE" sz="1500" dirty="0">
                <a:latin typeface="Arial"/>
                <a:cs typeface="Arial"/>
              </a:rPr>
              <a:t>(*</a:t>
            </a:r>
            <a:r>
              <a:rPr lang="en-GB" sz="1500" dirty="0">
                <a:latin typeface="Arial"/>
                <a:cs typeface="Arial"/>
              </a:rPr>
              <a:t>Comprehensive network concerns only inland ports</a:t>
            </a:r>
            <a:r>
              <a:rPr lang="et-EE" sz="1500" dirty="0">
                <a:latin typeface="Arial"/>
                <a:cs typeface="Arial"/>
              </a:rPr>
              <a:t>)</a:t>
            </a:r>
            <a:endParaRPr lang="en-US" dirty="0"/>
          </a:p>
          <a:p>
            <a:pPr marL="0" indent="0">
              <a:lnSpc>
                <a:spcPct val="100000"/>
              </a:lnSpc>
              <a:spcBef>
                <a:spcPts val="0"/>
              </a:spcBef>
              <a:spcAft>
                <a:spcPts val="600"/>
              </a:spcAft>
              <a:buNone/>
            </a:pPr>
            <a:r>
              <a:rPr lang="fr-BE" sz="1800" b="0" dirty="0" err="1">
                <a:latin typeface="Arial"/>
                <a:cs typeface="Arial"/>
              </a:rPr>
              <a:t>Projects</a:t>
            </a:r>
            <a:r>
              <a:rPr lang="fr-BE" sz="1800" b="0" dirty="0">
                <a:latin typeface="Arial"/>
                <a:cs typeface="Arial"/>
              </a:rPr>
              <a:t> to </a:t>
            </a:r>
            <a:r>
              <a:rPr lang="en-IE" sz="1800" b="0" dirty="0">
                <a:latin typeface="Arial"/>
                <a:cs typeface="Arial"/>
              </a:rPr>
              <a:t>be supported more specifically on the TEN-T waterways (core network)</a:t>
            </a:r>
            <a:r>
              <a:rPr lang="fr-BE" sz="1800" b="0" dirty="0">
                <a:latin typeface="Arial"/>
                <a:cs typeface="Arial"/>
              </a:rPr>
              <a:t>:</a:t>
            </a:r>
          </a:p>
          <a:p>
            <a:pPr marL="356870" indent="-356870">
              <a:lnSpc>
                <a:spcPct val="100000"/>
              </a:lnSpc>
              <a:spcBef>
                <a:spcPts val="0"/>
              </a:spcBef>
              <a:spcAft>
                <a:spcPts val="600"/>
              </a:spcAft>
              <a:buClr>
                <a:srgbClr val="95C959"/>
              </a:buClr>
              <a:buFont typeface="Wingdings" panose="05000000000000000000" pitchFamily="2" charset="2"/>
              <a:buChar char="Ø"/>
            </a:pPr>
            <a:r>
              <a:rPr lang="en-IE" sz="1800" b="0" dirty="0">
                <a:latin typeface="Arial"/>
                <a:cs typeface="Arial"/>
              </a:rPr>
              <a:t>Upgrade of existing and creation of new TEN-T waterways;</a:t>
            </a:r>
          </a:p>
          <a:p>
            <a:pPr marL="356870" indent="-356870">
              <a:lnSpc>
                <a:spcPct val="100000"/>
              </a:lnSpc>
              <a:spcBef>
                <a:spcPts val="0"/>
              </a:spcBef>
              <a:spcAft>
                <a:spcPts val="600"/>
              </a:spcAft>
              <a:buClr>
                <a:srgbClr val="95C959"/>
              </a:buClr>
              <a:buFont typeface="Wingdings" panose="05000000000000000000" pitchFamily="2" charset="2"/>
              <a:buChar char="Ø"/>
            </a:pPr>
            <a:endParaRPr lang="en-IE" sz="1800" b="0">
              <a:latin typeface="Arial"/>
              <a:cs typeface="Arial"/>
            </a:endParaRPr>
          </a:p>
          <a:p>
            <a:pPr marL="356870" indent="-356870">
              <a:lnSpc>
                <a:spcPct val="100000"/>
              </a:lnSpc>
              <a:spcBef>
                <a:spcPts val="0"/>
              </a:spcBef>
              <a:spcAft>
                <a:spcPts val="600"/>
              </a:spcAft>
              <a:buClr>
                <a:srgbClr val="95C959"/>
              </a:buClr>
              <a:buFont typeface="Wingdings" panose="05000000000000000000" pitchFamily="2" charset="2"/>
              <a:buChar char="Ø"/>
            </a:pPr>
            <a:r>
              <a:rPr lang="en-IE" sz="1800" b="0" dirty="0">
                <a:latin typeface="Arial"/>
                <a:cs typeface="Arial"/>
              </a:rPr>
              <a:t>Construction or upgrading of locks, dams and </a:t>
            </a:r>
            <a:r>
              <a:rPr lang="et-EE" sz="1800" b="0" dirty="0">
                <a:latin typeface="Arial"/>
                <a:cs typeface="Arial"/>
              </a:rPr>
              <a:t>(</a:t>
            </a:r>
            <a:r>
              <a:rPr lang="en-IE" sz="1800" b="0" dirty="0">
                <a:latin typeface="Arial"/>
                <a:cs typeface="Arial"/>
              </a:rPr>
              <a:t>movable</a:t>
            </a:r>
            <a:r>
              <a:rPr lang="et-EE" sz="1800" b="0" dirty="0">
                <a:latin typeface="Arial"/>
                <a:cs typeface="Arial"/>
              </a:rPr>
              <a:t>)</a:t>
            </a:r>
            <a:r>
              <a:rPr lang="en-IE" sz="1800" b="0" dirty="0">
                <a:latin typeface="Arial"/>
                <a:cs typeface="Arial"/>
              </a:rPr>
              <a:t> bridges or other objects on the waterway to improve navigation conditions;</a:t>
            </a:r>
          </a:p>
          <a:p>
            <a:pPr marL="356870" indent="-356870">
              <a:lnSpc>
                <a:spcPct val="100000"/>
              </a:lnSpc>
              <a:spcBef>
                <a:spcPts val="0"/>
              </a:spcBef>
              <a:spcAft>
                <a:spcPts val="600"/>
              </a:spcAft>
              <a:buClr>
                <a:srgbClr val="95C959"/>
              </a:buClr>
              <a:buFont typeface="Wingdings" panose="05000000000000000000" pitchFamily="2" charset="2"/>
              <a:buChar char="Ø"/>
            </a:pPr>
            <a:endParaRPr lang="en-IE" sz="1800" b="0">
              <a:latin typeface="Arial"/>
              <a:cs typeface="Arial"/>
            </a:endParaRPr>
          </a:p>
          <a:p>
            <a:pPr marL="356870" indent="-356870">
              <a:lnSpc>
                <a:spcPct val="100000"/>
              </a:lnSpc>
              <a:spcBef>
                <a:spcPts val="0"/>
              </a:spcBef>
              <a:spcAft>
                <a:spcPts val="600"/>
              </a:spcAft>
              <a:buClr>
                <a:srgbClr val="95C959"/>
              </a:buClr>
              <a:buFont typeface="Wingdings" panose="05000000000000000000" pitchFamily="2" charset="2"/>
              <a:buChar char="Ø"/>
            </a:pPr>
            <a:r>
              <a:rPr lang="en-IE" sz="1800" b="0" dirty="0">
                <a:latin typeface="Arial"/>
                <a:cs typeface="Arial"/>
              </a:rPr>
              <a:t>Automation of waterway infrastructure (including if necessary the creation of remote control centres);</a:t>
            </a:r>
          </a:p>
          <a:p>
            <a:pPr marL="356870" indent="-356870">
              <a:lnSpc>
                <a:spcPct val="100000"/>
              </a:lnSpc>
              <a:spcBef>
                <a:spcPts val="0"/>
              </a:spcBef>
              <a:spcAft>
                <a:spcPts val="600"/>
              </a:spcAft>
              <a:buClr>
                <a:srgbClr val="95C959"/>
              </a:buClr>
              <a:buFont typeface="Wingdings" panose="05000000000000000000" pitchFamily="2" charset="2"/>
              <a:buChar char="Ø"/>
            </a:pPr>
            <a:endParaRPr lang="en-IE" sz="1800" b="0">
              <a:latin typeface="Arial"/>
              <a:cs typeface="Arial"/>
            </a:endParaRPr>
          </a:p>
          <a:p>
            <a:pPr marL="356870" indent="-356870">
              <a:lnSpc>
                <a:spcPct val="100000"/>
              </a:lnSpc>
              <a:spcBef>
                <a:spcPts val="0"/>
              </a:spcBef>
              <a:spcAft>
                <a:spcPts val="600"/>
              </a:spcAft>
              <a:buClr>
                <a:srgbClr val="95C959"/>
              </a:buClr>
              <a:buFont typeface="Wingdings" panose="05000000000000000000" pitchFamily="2" charset="2"/>
              <a:buChar char="Ø"/>
            </a:pPr>
            <a:r>
              <a:rPr lang="en-IE" sz="1800" b="0" dirty="0">
                <a:latin typeface="Arial"/>
                <a:cs typeface="Arial"/>
              </a:rPr>
              <a:t>Interconnections between inland waterways and maritime transport;</a:t>
            </a:r>
          </a:p>
          <a:p>
            <a:pPr marL="356870" indent="-356870">
              <a:lnSpc>
                <a:spcPct val="100000"/>
              </a:lnSpc>
              <a:spcBef>
                <a:spcPts val="0"/>
              </a:spcBef>
              <a:spcAft>
                <a:spcPts val="600"/>
              </a:spcAft>
              <a:buClr>
                <a:srgbClr val="95C959"/>
              </a:buClr>
              <a:buFont typeface="Wingdings" panose="05000000000000000000" pitchFamily="2" charset="2"/>
              <a:buChar char="Ø"/>
            </a:pPr>
            <a:endParaRPr lang="en-IE" sz="1800" b="0">
              <a:latin typeface="Arial"/>
              <a:cs typeface="Arial"/>
            </a:endParaRPr>
          </a:p>
          <a:p>
            <a:pPr marL="356870" indent="-356870">
              <a:lnSpc>
                <a:spcPct val="100000"/>
              </a:lnSpc>
              <a:spcBef>
                <a:spcPts val="0"/>
              </a:spcBef>
              <a:spcAft>
                <a:spcPts val="600"/>
              </a:spcAft>
              <a:buFont typeface="Wingdings,Sans-Serif" panose="05000000000000000000" pitchFamily="2" charset="2"/>
              <a:buChar char="Ø"/>
            </a:pPr>
            <a:r>
              <a:rPr lang="en-US" sz="1800" b="0" dirty="0">
                <a:latin typeface="Arial"/>
                <a:cs typeface="Arial"/>
              </a:rPr>
              <a:t>Waterside infrastructure including the creation and/or upgrade of infrastructure for mooring and waterborne operations (including OPS) along a TEN-T waterway at sites which are not included in the Annex II.2 of the TEN-T Regulation n°1315/2013). This must benefit greening and development of inland waterway transport.</a:t>
            </a:r>
          </a:p>
          <a:p>
            <a:pPr marL="356870" indent="-356870">
              <a:lnSpc>
                <a:spcPct val="100000"/>
              </a:lnSpc>
              <a:spcBef>
                <a:spcPts val="0"/>
              </a:spcBef>
              <a:spcAft>
                <a:spcPts val="600"/>
              </a:spcAft>
              <a:buClr>
                <a:srgbClr val="95C959"/>
              </a:buClr>
              <a:buFont typeface="Wingdings" panose="05000000000000000000" pitchFamily="2" charset="2"/>
              <a:buChar char="Ø"/>
            </a:pPr>
            <a:endParaRPr lang="en-IE" sz="1800" b="0">
              <a:latin typeface="Arial"/>
              <a:cs typeface="Arial"/>
            </a:endParaRPr>
          </a:p>
          <a:p>
            <a:pPr marL="356870" indent="-356870">
              <a:lnSpc>
                <a:spcPct val="100000"/>
              </a:lnSpc>
              <a:spcBef>
                <a:spcPts val="0"/>
              </a:spcBef>
              <a:spcAft>
                <a:spcPts val="600"/>
              </a:spcAft>
              <a:buClr>
                <a:srgbClr val="95C959"/>
              </a:buClr>
              <a:buFont typeface="Wingdings" panose="05000000000000000000" pitchFamily="2" charset="2"/>
              <a:buChar char="Ø"/>
            </a:pPr>
            <a:endParaRPr lang="en-IE" sz="2000" b="0">
              <a:latin typeface="Arial"/>
              <a:cs typeface="Arial"/>
            </a:endParaRPr>
          </a:p>
          <a:p>
            <a:pPr marL="356870" indent="-356870">
              <a:lnSpc>
                <a:spcPct val="100000"/>
              </a:lnSpc>
              <a:spcBef>
                <a:spcPts val="0"/>
              </a:spcBef>
              <a:spcAft>
                <a:spcPts val="600"/>
              </a:spcAft>
              <a:buClr>
                <a:srgbClr val="95C959"/>
              </a:buClr>
              <a:buFont typeface="Wingdings" panose="05000000000000000000" pitchFamily="2" charset="2"/>
              <a:buChar char="Ø"/>
            </a:pPr>
            <a:endParaRPr lang="en-IE" sz="2000" b="0">
              <a:latin typeface="Arial"/>
              <a:cs typeface="Arial"/>
            </a:endParaRPr>
          </a:p>
        </p:txBody>
      </p:sp>
      <p:sp>
        <p:nvSpPr>
          <p:cNvPr id="5" name="Rounded Rectangle 4"/>
          <p:cNvSpPr/>
          <p:nvPr/>
        </p:nvSpPr>
        <p:spPr bwMode="auto">
          <a:xfrm>
            <a:off x="9063319" y="1205346"/>
            <a:ext cx="2913528" cy="665018"/>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4D4D4D"/>
                </a:solidFill>
                <a:effectLst/>
                <a:uLnTx/>
                <a:uFillTx/>
                <a:latin typeface="Arial"/>
                <a:ea typeface="+mn-ea"/>
                <a:cs typeface="+mn-cs"/>
              </a:rPr>
              <a:t>Works / Studies / Mixed</a:t>
            </a:r>
          </a:p>
        </p:txBody>
      </p:sp>
      <p:sp>
        <p:nvSpPr>
          <p:cNvPr id="6" name="Content Placeholder 2"/>
          <p:cNvSpPr txBox="1">
            <a:spLocks/>
          </p:cNvSpPr>
          <p:nvPr/>
        </p:nvSpPr>
        <p:spPr bwMode="gray">
          <a:xfrm>
            <a:off x="301752" y="6266328"/>
            <a:ext cx="5615676" cy="466165"/>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50%</a:t>
            </a:r>
            <a:endParaRPr kumimoji="0" lang="fr-BE"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Content Placeholder 2"/>
          <p:cNvSpPr txBox="1">
            <a:spLocks/>
          </p:cNvSpPr>
          <p:nvPr/>
        </p:nvSpPr>
        <p:spPr bwMode="gray">
          <a:xfrm>
            <a:off x="6219075" y="6266328"/>
            <a:ext cx="5766373" cy="466165"/>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IE"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Cohesion</a:t>
            </a: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 envelope: </a:t>
            </a:r>
            <a:r>
              <a:rPr kumimoji="0" lang="et-EE"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85%</a:t>
            </a:r>
            <a:endParaRPr kumimoji="0" lang="fr-BE"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p:cNvSpPr txBox="1"/>
          <p:nvPr/>
        </p:nvSpPr>
        <p:spPr>
          <a:xfrm>
            <a:off x="301752" y="5916706"/>
            <a:ext cx="4324036"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 rates: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552" y="125507"/>
            <a:ext cx="457928" cy="600635"/>
          </a:xfrm>
          <a:prstGeom prst="rect">
            <a:avLst/>
          </a:prstGeom>
        </p:spPr>
      </p:pic>
    </p:spTree>
    <p:extLst>
      <p:ext uri="{BB962C8B-B14F-4D97-AF65-F5344CB8AC3E}">
        <p14:creationId xmlns:p14="http://schemas.microsoft.com/office/powerpoint/2010/main" val="14826935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CC9FB-36A3-ACE8-335C-1FA361384914}"/>
              </a:ext>
            </a:extLst>
          </p:cNvPr>
          <p:cNvSpPr>
            <a:spLocks noGrp="1"/>
          </p:cNvSpPr>
          <p:nvPr>
            <p:ph type="title"/>
          </p:nvPr>
        </p:nvSpPr>
        <p:spPr>
          <a:xfrm>
            <a:off x="768626" y="699852"/>
            <a:ext cx="10426187" cy="1314452"/>
          </a:xfrm>
        </p:spPr>
        <p:txBody>
          <a:bodyPr/>
          <a:lstStyle/>
          <a:p>
            <a:r>
              <a:rPr lang="en-GB" sz="2000">
                <a:latin typeface="Arial"/>
                <a:cs typeface="Arial"/>
              </a:rPr>
              <a:t>Inland waterways and inland ports projects on the Core and Comprehensive* Networks</a:t>
            </a:r>
            <a:r>
              <a:rPr lang="et-EE" sz="2000">
                <a:latin typeface="Arial"/>
                <a:cs typeface="Arial"/>
              </a:rPr>
              <a:t> (2/3) </a:t>
            </a:r>
            <a:br>
              <a:rPr lang="et-EE" sz="2000">
                <a:latin typeface="Arial"/>
                <a:cs typeface="Arial"/>
              </a:rPr>
            </a:br>
            <a:r>
              <a:rPr lang="en-GB" sz="2000" i="1">
                <a:solidFill>
                  <a:schemeClr val="accent5"/>
                </a:solidFill>
                <a:latin typeface="Arial"/>
                <a:cs typeface="Arial"/>
              </a:rPr>
              <a:t>(</a:t>
            </a:r>
            <a:r>
              <a:rPr lang="en-GB" sz="1800" i="1">
                <a:solidFill>
                  <a:schemeClr val="accent5"/>
                </a:solidFill>
                <a:latin typeface="Arial"/>
                <a:cs typeface="Arial"/>
              </a:rPr>
              <a:t>CEF-T-2023-COREGEN, CEF-T-2023-CORECOEN, CEF-T-2023-COMPGEN, CEF-T-2023-COMPCOEN)</a:t>
            </a:r>
            <a:br>
              <a:rPr lang="en-GB" sz="1800" i="1">
                <a:latin typeface="Arial"/>
                <a:cs typeface="Arial"/>
              </a:rPr>
            </a:br>
            <a:br>
              <a:rPr lang="en-GB" sz="1800" i="1">
                <a:latin typeface="Arial"/>
                <a:cs typeface="Arial"/>
              </a:rPr>
            </a:br>
            <a:r>
              <a:rPr lang="en-GB" sz="1800" i="1">
                <a:solidFill>
                  <a:schemeClr val="accent5"/>
                </a:solidFill>
                <a:latin typeface="Arial"/>
                <a:cs typeface="Arial"/>
              </a:rPr>
              <a:t> </a:t>
            </a:r>
            <a:endParaRPr lang="et-EE" sz="1600">
              <a:solidFill>
                <a:schemeClr val="accent5"/>
              </a:solidFill>
              <a:latin typeface="Arial"/>
              <a:cs typeface="Arial"/>
            </a:endParaRPr>
          </a:p>
        </p:txBody>
      </p:sp>
      <p:sp>
        <p:nvSpPr>
          <p:cNvPr id="3" name="Content Placeholder 2">
            <a:extLst>
              <a:ext uri="{FF2B5EF4-FFF2-40B4-BE49-F238E27FC236}">
                <a16:creationId xmlns:a16="http://schemas.microsoft.com/office/drawing/2014/main" id="{0EBB2957-F8CE-B4A7-22AE-A4CF20F84FF9}"/>
              </a:ext>
            </a:extLst>
          </p:cNvPr>
          <p:cNvSpPr>
            <a:spLocks noGrp="1"/>
          </p:cNvSpPr>
          <p:nvPr>
            <p:ph idx="1"/>
          </p:nvPr>
        </p:nvSpPr>
        <p:spPr>
          <a:xfrm>
            <a:off x="768626" y="1675753"/>
            <a:ext cx="10515600" cy="4680597"/>
          </a:xfrm>
        </p:spPr>
        <p:txBody>
          <a:bodyPr vert="horz" lIns="91440" tIns="45720" rIns="91440" bIns="45720" rtlCol="0" anchor="t">
            <a:normAutofit/>
          </a:bodyPr>
          <a:lstStyle/>
          <a:p>
            <a:pPr marL="0" indent="0">
              <a:spcBef>
                <a:spcPct val="0"/>
              </a:spcBef>
              <a:buNone/>
            </a:pPr>
            <a:r>
              <a:rPr lang="et-EE" sz="1600" dirty="0">
                <a:latin typeface="Arial"/>
                <a:cs typeface="Arial"/>
              </a:rPr>
              <a:t>(*</a:t>
            </a:r>
            <a:r>
              <a:rPr lang="en-GB" sz="1600" dirty="0">
                <a:latin typeface="Arial"/>
                <a:cs typeface="Arial"/>
              </a:rPr>
              <a:t>Comprehensive network concerns only inland ports</a:t>
            </a:r>
            <a:r>
              <a:rPr lang="et-EE" sz="1600" dirty="0">
                <a:latin typeface="Arial"/>
                <a:cs typeface="Arial"/>
              </a:rPr>
              <a:t>)</a:t>
            </a:r>
            <a:br>
              <a:rPr lang="et-EE" sz="1600" dirty="0">
                <a:latin typeface="Arial"/>
                <a:cs typeface="Arial"/>
              </a:rPr>
            </a:br>
            <a:endParaRPr lang="en-GB" sz="1500" b="0">
              <a:latin typeface="Arial"/>
              <a:cs typeface="Arial"/>
            </a:endParaRPr>
          </a:p>
          <a:p>
            <a:pPr marL="0" indent="0">
              <a:spcBef>
                <a:spcPct val="0"/>
              </a:spcBef>
              <a:buNone/>
            </a:pPr>
            <a:endParaRPr lang="fr-BE" sz="1800" b="0">
              <a:latin typeface="Arial"/>
              <a:cs typeface="Arial"/>
            </a:endParaRPr>
          </a:p>
          <a:p>
            <a:pPr marL="0" indent="0">
              <a:spcBef>
                <a:spcPct val="0"/>
              </a:spcBef>
              <a:buNone/>
            </a:pPr>
            <a:r>
              <a:rPr lang="fr-BE" sz="1800" b="0" dirty="0" err="1">
                <a:latin typeface="Arial"/>
                <a:cs typeface="Arial"/>
              </a:rPr>
              <a:t>Projects</a:t>
            </a:r>
            <a:r>
              <a:rPr lang="fr-BE" sz="1800" b="0" dirty="0">
                <a:latin typeface="Arial"/>
                <a:cs typeface="Arial"/>
              </a:rPr>
              <a:t> to </a:t>
            </a:r>
            <a:r>
              <a:rPr lang="en-IE" sz="1800" b="0" dirty="0">
                <a:latin typeface="Arial"/>
                <a:cs typeface="Arial"/>
              </a:rPr>
              <a:t>be supported more specifically in TEN-T inland ports (core and comprehensive):</a:t>
            </a:r>
          </a:p>
          <a:p>
            <a:pPr marL="0" indent="0">
              <a:spcBef>
                <a:spcPct val="0"/>
              </a:spcBef>
              <a:buNone/>
            </a:pPr>
            <a:endParaRPr lang="en-IE" sz="1800" b="0">
              <a:latin typeface="Arial"/>
              <a:cs typeface="Arial"/>
            </a:endParaRPr>
          </a:p>
          <a:p>
            <a:pPr>
              <a:spcBef>
                <a:spcPct val="0"/>
              </a:spcBef>
              <a:buFont typeface="Wingdings" panose="020B0604020202020204" pitchFamily="34" charset="0"/>
              <a:buChar char="Ø"/>
            </a:pPr>
            <a:r>
              <a:rPr lang="en-IE" sz="1800" b="0" dirty="0">
                <a:latin typeface="Arial"/>
                <a:cs typeface="Arial"/>
              </a:rPr>
              <a:t>   Access</a:t>
            </a:r>
            <a:r>
              <a:rPr lang="et-EE" sz="1800" b="0" dirty="0">
                <a:latin typeface="Arial"/>
                <a:cs typeface="Arial"/>
              </a:rPr>
              <a:t> </a:t>
            </a:r>
            <a:r>
              <a:rPr lang="en-IE" sz="1800" b="0" dirty="0">
                <a:latin typeface="Arial"/>
                <a:cs typeface="Arial"/>
              </a:rPr>
              <a:t>of inland</a:t>
            </a:r>
            <a:r>
              <a:rPr lang="et-EE" sz="1800" b="0" dirty="0">
                <a:latin typeface="Arial"/>
                <a:cs typeface="Arial"/>
              </a:rPr>
              <a:t> </a:t>
            </a:r>
            <a:r>
              <a:rPr lang="en-IE" sz="1800" b="0" dirty="0">
                <a:latin typeface="Arial"/>
                <a:cs typeface="Arial"/>
              </a:rPr>
              <a:t>ports to inland waterways ;</a:t>
            </a:r>
            <a:endParaRPr lang="et-EE" sz="1800" b="0" dirty="0">
              <a:latin typeface="Arial"/>
              <a:cs typeface="Arial"/>
            </a:endParaRPr>
          </a:p>
          <a:p>
            <a:pPr marL="0" indent="0">
              <a:spcBef>
                <a:spcPct val="0"/>
              </a:spcBef>
              <a:buNone/>
            </a:pPr>
            <a:r>
              <a:rPr lang="et-EE" sz="1800" b="0" dirty="0">
                <a:latin typeface="Arial"/>
                <a:cs typeface="Arial"/>
              </a:rPr>
              <a:t> </a:t>
            </a:r>
            <a:r>
              <a:rPr lang="en-IE" sz="1800" b="0" dirty="0">
                <a:latin typeface="Arial"/>
                <a:cs typeface="Arial"/>
              </a:rPr>
              <a:t> </a:t>
            </a:r>
            <a:endParaRPr lang="et-EE" sz="1800" b="0" dirty="0">
              <a:latin typeface="Arial"/>
              <a:cs typeface="Arial"/>
            </a:endParaRPr>
          </a:p>
          <a:p>
            <a:pPr marL="356870" indent="-356870">
              <a:lnSpc>
                <a:spcPct val="100000"/>
              </a:lnSpc>
              <a:spcBef>
                <a:spcPts val="0"/>
              </a:spcBef>
              <a:spcAft>
                <a:spcPts val="600"/>
              </a:spcAft>
              <a:buFont typeface="Wingdings,Sans-Serif" panose="020B0604020202020204" pitchFamily="34" charset="0"/>
              <a:buChar char="Ø"/>
            </a:pPr>
            <a:r>
              <a:rPr lang="en-IE" sz="1800" b="0" dirty="0">
                <a:latin typeface="Arial"/>
                <a:cs typeface="Arial"/>
              </a:rPr>
              <a:t>Basic port infrastructure, shore-side electricity supply, port reception facilities for waste from ships;</a:t>
            </a:r>
          </a:p>
          <a:p>
            <a:pPr marL="356870" indent="-356870">
              <a:lnSpc>
                <a:spcPct val="100000"/>
              </a:lnSpc>
              <a:spcBef>
                <a:spcPts val="0"/>
              </a:spcBef>
              <a:spcAft>
                <a:spcPts val="600"/>
              </a:spcAft>
              <a:buFont typeface="Wingdings,Sans-Serif" panose="020B0604020202020204" pitchFamily="34" charset="0"/>
              <a:buChar char="Ø"/>
            </a:pPr>
            <a:endParaRPr lang="en-IE" sz="1800" b="0">
              <a:latin typeface="Arial"/>
              <a:cs typeface="Arial"/>
            </a:endParaRPr>
          </a:p>
          <a:p>
            <a:pPr marL="356870" indent="-356870">
              <a:lnSpc>
                <a:spcPct val="100000"/>
              </a:lnSpc>
              <a:spcBef>
                <a:spcPts val="0"/>
              </a:spcBef>
              <a:spcAft>
                <a:spcPts val="600"/>
              </a:spcAft>
              <a:buFont typeface="Wingdings,Sans-Serif" panose="020B0604020202020204" pitchFamily="34" charset="0"/>
              <a:buChar char="Ø"/>
            </a:pPr>
            <a:r>
              <a:rPr lang="en-IE" sz="1800" b="0" dirty="0">
                <a:latin typeface="Arial"/>
                <a:cs typeface="Arial"/>
              </a:rPr>
              <a:t>Ensuring year-round navigability </a:t>
            </a:r>
            <a:r>
              <a:rPr lang="en-IE" sz="1800" b="0" dirty="0" err="1">
                <a:latin typeface="Arial"/>
                <a:cs typeface="Arial"/>
              </a:rPr>
              <a:t>eg.</a:t>
            </a:r>
            <a:r>
              <a:rPr lang="en-IE" sz="1800" b="0" dirty="0">
                <a:latin typeface="Arial"/>
                <a:cs typeface="Arial"/>
              </a:rPr>
              <a:t> through capital dredging, ice-breaking facilities (if justified), or </a:t>
            </a:r>
            <a:r>
              <a:rPr lang="en-US" sz="1800" b="0" dirty="0">
                <a:latin typeface="Arial"/>
                <a:cs typeface="Arial"/>
              </a:rPr>
              <a:t>cross-disciplinary digital information and operation systems for water and waterway management, and actions supporting prediction of low- and medium water levels (for inland navigation purposes));</a:t>
            </a:r>
            <a:endParaRPr lang="et-EE" sz="1800" b="0" dirty="0">
              <a:latin typeface="Arial"/>
              <a:cs typeface="Arial"/>
            </a:endParaRPr>
          </a:p>
          <a:p>
            <a:pPr marL="356870" indent="-356870">
              <a:lnSpc>
                <a:spcPct val="100000"/>
              </a:lnSpc>
              <a:spcBef>
                <a:spcPts val="0"/>
              </a:spcBef>
              <a:spcAft>
                <a:spcPts val="600"/>
              </a:spcAft>
              <a:buFont typeface="Wingdings,Sans-Serif" panose="020B0604020202020204" pitchFamily="34" charset="0"/>
              <a:buChar char="Ø"/>
            </a:pPr>
            <a:endParaRPr lang="en-US" sz="1800" b="0">
              <a:latin typeface="Arial"/>
              <a:cs typeface="Arial"/>
            </a:endParaRPr>
          </a:p>
          <a:p>
            <a:pPr marL="356870" indent="-356870">
              <a:lnSpc>
                <a:spcPct val="100000"/>
              </a:lnSpc>
              <a:spcBef>
                <a:spcPts val="0"/>
              </a:spcBef>
              <a:spcAft>
                <a:spcPts val="600"/>
              </a:spcAft>
              <a:buFont typeface="Wingdings,Sans-Serif" panose="020B0604020202020204" pitchFamily="34" charset="0"/>
              <a:buChar char="Ø"/>
            </a:pPr>
            <a:r>
              <a:rPr lang="en-IE" sz="1800" b="0" dirty="0">
                <a:latin typeface="Arial"/>
                <a:cs typeface="Arial"/>
              </a:rPr>
              <a:t>Rail/road connections within the</a:t>
            </a:r>
            <a:r>
              <a:rPr lang="et-EE" sz="1800" b="0" dirty="0">
                <a:latin typeface="Arial"/>
                <a:cs typeface="Arial"/>
              </a:rPr>
              <a:t> </a:t>
            </a:r>
            <a:r>
              <a:rPr lang="en-IE" sz="1800" b="0" dirty="0">
                <a:latin typeface="Arial"/>
                <a:cs typeface="Arial"/>
              </a:rPr>
              <a:t>port;</a:t>
            </a:r>
            <a:endParaRPr lang="en-US" sz="1800" b="0" dirty="0">
              <a:latin typeface="Arial"/>
              <a:cs typeface="Arial"/>
            </a:endParaRPr>
          </a:p>
          <a:p>
            <a:pPr marL="356870" indent="-356870">
              <a:lnSpc>
                <a:spcPct val="100000"/>
              </a:lnSpc>
              <a:spcBef>
                <a:spcPts val="0"/>
              </a:spcBef>
              <a:spcAft>
                <a:spcPts val="600"/>
              </a:spcAft>
              <a:buFont typeface="Wingdings,Sans-Serif" panose="020B0604020202020204" pitchFamily="34" charset="0"/>
              <a:buChar char="Ø"/>
            </a:pPr>
            <a:endParaRPr lang="en-US" sz="1800" b="0">
              <a:latin typeface="Arial"/>
              <a:cs typeface="Arial"/>
            </a:endParaRPr>
          </a:p>
          <a:p>
            <a:pPr marL="356870" indent="-356870">
              <a:lnSpc>
                <a:spcPct val="100000"/>
              </a:lnSpc>
              <a:spcBef>
                <a:spcPts val="0"/>
              </a:spcBef>
              <a:spcAft>
                <a:spcPts val="600"/>
              </a:spcAft>
              <a:buFont typeface="Wingdings,Sans-Serif" panose="020B0604020202020204" pitchFamily="34" charset="0"/>
              <a:buChar char="Ø"/>
            </a:pPr>
            <a:endParaRPr lang="en-US" sz="1800" b="0">
              <a:solidFill>
                <a:srgbClr val="FA8300"/>
              </a:solidFill>
              <a:latin typeface="Arial"/>
              <a:cs typeface="Arial"/>
            </a:endParaRPr>
          </a:p>
          <a:p>
            <a:pPr algn="just">
              <a:lnSpc>
                <a:spcPct val="120000"/>
              </a:lnSpc>
              <a:spcBef>
                <a:spcPts val="0"/>
              </a:spcBef>
              <a:spcAft>
                <a:spcPts val="400"/>
              </a:spcAft>
            </a:pPr>
            <a:endParaRPr lang="fr-BE" sz="1100" b="0"/>
          </a:p>
          <a:p>
            <a:endParaRPr lang="en-US"/>
          </a:p>
        </p:txBody>
      </p:sp>
    </p:spTree>
    <p:extLst>
      <p:ext uri="{BB962C8B-B14F-4D97-AF65-F5344CB8AC3E}">
        <p14:creationId xmlns:p14="http://schemas.microsoft.com/office/powerpoint/2010/main" val="2436501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CA89F-F309-5305-3482-9B397CC92C4D}"/>
              </a:ext>
            </a:extLst>
          </p:cNvPr>
          <p:cNvSpPr>
            <a:spLocks noGrp="1"/>
          </p:cNvSpPr>
          <p:nvPr>
            <p:ph type="title"/>
          </p:nvPr>
        </p:nvSpPr>
        <p:spPr>
          <a:xfrm>
            <a:off x="768626" y="991481"/>
            <a:ext cx="10520261" cy="1229786"/>
          </a:xfrm>
        </p:spPr>
        <p:txBody>
          <a:bodyPr/>
          <a:lstStyle/>
          <a:p>
            <a:r>
              <a:rPr lang="en-GB" sz="2000">
                <a:latin typeface="Arial"/>
                <a:cs typeface="Arial"/>
              </a:rPr>
              <a:t>Inland waterways and inland ports projects on the Core and Comprehensive* Networks</a:t>
            </a:r>
            <a:r>
              <a:rPr lang="et-EE" sz="2000">
                <a:latin typeface="Arial"/>
                <a:cs typeface="Arial"/>
              </a:rPr>
              <a:t> (3/3) </a:t>
            </a:r>
            <a:r>
              <a:rPr lang="en-GB" sz="2000" i="1">
                <a:solidFill>
                  <a:schemeClr val="accent5"/>
                </a:solidFill>
                <a:latin typeface="Arial"/>
                <a:cs typeface="Arial"/>
              </a:rPr>
              <a:t>(</a:t>
            </a:r>
            <a:r>
              <a:rPr lang="en-GB" sz="1800" i="1">
                <a:solidFill>
                  <a:schemeClr val="accent5"/>
                </a:solidFill>
                <a:latin typeface="Arial"/>
                <a:cs typeface="Arial"/>
              </a:rPr>
              <a:t>CEF-T-2023-COREGEN, CEF-T-2023-CORECOEN, CEF-T-2023-COMPGEN, CEF-T-2023-COMPCOEN)</a:t>
            </a:r>
            <a:br>
              <a:rPr lang="en-GB" sz="1800" i="1"/>
            </a:br>
            <a:endParaRPr lang="en-US" sz="1800" b="0">
              <a:solidFill>
                <a:srgbClr val="7CCA62"/>
              </a:solidFill>
            </a:endParaRPr>
          </a:p>
        </p:txBody>
      </p:sp>
      <p:sp>
        <p:nvSpPr>
          <p:cNvPr id="3" name="Content Placeholder 2">
            <a:extLst>
              <a:ext uri="{FF2B5EF4-FFF2-40B4-BE49-F238E27FC236}">
                <a16:creationId xmlns:a16="http://schemas.microsoft.com/office/drawing/2014/main" id="{2AFD18C1-6641-46F4-4FA0-2656C1EE4326}"/>
              </a:ext>
            </a:extLst>
          </p:cNvPr>
          <p:cNvSpPr>
            <a:spLocks noGrp="1"/>
          </p:cNvSpPr>
          <p:nvPr>
            <p:ph idx="1"/>
          </p:nvPr>
        </p:nvSpPr>
        <p:spPr/>
        <p:txBody>
          <a:bodyPr vert="horz" lIns="91440" tIns="45720" rIns="91440" bIns="45720" rtlCol="0" anchor="t">
            <a:normAutofit fontScale="92500" lnSpcReduction="10000"/>
          </a:bodyPr>
          <a:lstStyle/>
          <a:p>
            <a:endParaRPr lang="en-US"/>
          </a:p>
          <a:p>
            <a:pPr marL="0" indent="0">
              <a:lnSpc>
                <a:spcPct val="100000"/>
              </a:lnSpc>
              <a:spcBef>
                <a:spcPts val="0"/>
              </a:spcBef>
              <a:spcAft>
                <a:spcPts val="600"/>
              </a:spcAft>
              <a:buNone/>
            </a:pPr>
            <a:endParaRPr lang="en-US" sz="1700" b="0">
              <a:solidFill>
                <a:srgbClr val="FA8300"/>
              </a:solidFill>
              <a:latin typeface="Arial"/>
              <a:cs typeface="Arial"/>
            </a:endParaRPr>
          </a:p>
          <a:p>
            <a:pPr marL="0" indent="0">
              <a:lnSpc>
                <a:spcPct val="100000"/>
              </a:lnSpc>
              <a:spcBef>
                <a:spcPts val="0"/>
              </a:spcBef>
              <a:spcAft>
                <a:spcPts val="600"/>
              </a:spcAft>
              <a:buNone/>
            </a:pPr>
            <a:r>
              <a:rPr lang="en-US" sz="1700" b="0" dirty="0">
                <a:latin typeface="Arial"/>
                <a:cs typeface="Arial"/>
              </a:rPr>
              <a:t>-Apart from the deployment of cross-disciplinary digital information and operation systems for water and waterway management to ensure year-round navigability,  </a:t>
            </a:r>
            <a:r>
              <a:rPr lang="en-US" sz="1700" b="0" dirty="0" err="1">
                <a:latin typeface="Arial"/>
                <a:cs typeface="Arial"/>
              </a:rPr>
              <a:t>digitalisation</a:t>
            </a:r>
            <a:r>
              <a:rPr lang="en-US" sz="1700" b="0" dirty="0">
                <a:latin typeface="Arial"/>
                <a:cs typeface="Arial"/>
              </a:rPr>
              <a:t> works should be submitted under the SIMOBGEN/RIS topic (especially if they support implementation of River Information Services, inland port information or management systems, inland port community systems;</a:t>
            </a:r>
          </a:p>
          <a:p>
            <a:pPr marL="356870" indent="-356870">
              <a:lnSpc>
                <a:spcPct val="100000"/>
              </a:lnSpc>
              <a:spcBef>
                <a:spcPts val="0"/>
              </a:spcBef>
              <a:spcAft>
                <a:spcPts val="600"/>
              </a:spcAft>
              <a:buFont typeface="Wingdings,Sans-Serif" panose="020B0604020202020204" pitchFamily="34" charset="0"/>
              <a:buChar char="Ø"/>
            </a:pPr>
            <a:endParaRPr lang="en-US" sz="1700" b="0">
              <a:latin typeface="Arial"/>
              <a:cs typeface="Arial"/>
            </a:endParaRPr>
          </a:p>
          <a:p>
            <a:pPr marL="0" indent="0">
              <a:lnSpc>
                <a:spcPct val="100000"/>
              </a:lnSpc>
              <a:spcBef>
                <a:spcPts val="0"/>
              </a:spcBef>
              <a:spcAft>
                <a:spcPts val="600"/>
              </a:spcAft>
              <a:buNone/>
            </a:pPr>
            <a:r>
              <a:rPr lang="en-US" sz="1700" b="0" dirty="0">
                <a:latin typeface="Arial"/>
                <a:cs typeface="Arial"/>
              </a:rPr>
              <a:t>-Actions can include elements of storage and transshipment facilities and equipment (e.g. silos, warehouses, cranes, forklifts). However, these are only eligible if they are fully integrated in, and a minor part of an inland waterborne infrastructure project. This must benefit development of inland waterway transport;</a:t>
            </a:r>
          </a:p>
          <a:p>
            <a:pPr marL="0" indent="0">
              <a:lnSpc>
                <a:spcPct val="100000"/>
              </a:lnSpc>
              <a:spcBef>
                <a:spcPts val="0"/>
              </a:spcBef>
              <a:spcAft>
                <a:spcPts val="600"/>
              </a:spcAft>
              <a:buNone/>
            </a:pPr>
            <a:endParaRPr lang="en-US" sz="1700" b="0">
              <a:latin typeface="Arial"/>
              <a:cs typeface="Arial"/>
            </a:endParaRPr>
          </a:p>
          <a:p>
            <a:pPr marL="0" indent="0">
              <a:lnSpc>
                <a:spcPct val="100000"/>
              </a:lnSpc>
              <a:spcBef>
                <a:spcPts val="0"/>
              </a:spcBef>
              <a:spcAft>
                <a:spcPts val="600"/>
              </a:spcAft>
              <a:buNone/>
            </a:pPr>
            <a:r>
              <a:rPr lang="en-US" sz="1700" b="0" dirty="0">
                <a:latin typeface="Arial"/>
                <a:cs typeface="Arial"/>
              </a:rPr>
              <a:t>-Fencing and monitoring systems in inland ports are not supported;</a:t>
            </a:r>
          </a:p>
          <a:p>
            <a:pPr marL="0" indent="0">
              <a:lnSpc>
                <a:spcPct val="100000"/>
              </a:lnSpc>
              <a:spcBef>
                <a:spcPts val="0"/>
              </a:spcBef>
              <a:spcAft>
                <a:spcPts val="600"/>
              </a:spcAft>
              <a:buNone/>
            </a:pPr>
            <a:endParaRPr lang="en-US" sz="1700" b="0">
              <a:latin typeface="Arial"/>
              <a:cs typeface="Arial"/>
            </a:endParaRPr>
          </a:p>
          <a:p>
            <a:pPr marL="0" indent="0">
              <a:lnSpc>
                <a:spcPct val="100000"/>
              </a:lnSpc>
              <a:spcBef>
                <a:spcPts val="0"/>
              </a:spcBef>
              <a:spcAft>
                <a:spcPts val="600"/>
              </a:spcAft>
              <a:buNone/>
            </a:pPr>
            <a:r>
              <a:rPr lang="en-US" sz="1700" b="0" dirty="0">
                <a:latin typeface="Arial"/>
                <a:cs typeface="Arial"/>
              </a:rPr>
              <a:t>-On Shore Power Supply is only eligible for inland vessels (including cruise vessels), not for other modes of transport even if charging inside an inland port.</a:t>
            </a:r>
          </a:p>
          <a:p>
            <a:pPr marL="0" indent="0">
              <a:lnSpc>
                <a:spcPct val="100000"/>
              </a:lnSpc>
              <a:spcBef>
                <a:spcPts val="0"/>
              </a:spcBef>
              <a:spcAft>
                <a:spcPts val="600"/>
              </a:spcAft>
              <a:buNone/>
            </a:pPr>
            <a:endParaRPr lang="en-US" sz="1700" b="0">
              <a:solidFill>
                <a:srgbClr val="FA8300"/>
              </a:solidFill>
            </a:endParaRPr>
          </a:p>
          <a:p>
            <a:endParaRPr lang="en-US"/>
          </a:p>
        </p:txBody>
      </p:sp>
      <p:pic>
        <p:nvPicPr>
          <p:cNvPr id="5" name="Picture 4">
            <a:extLst>
              <a:ext uri="{FF2B5EF4-FFF2-40B4-BE49-F238E27FC236}">
                <a16:creationId xmlns:a16="http://schemas.microsoft.com/office/drawing/2014/main" id="{9F9D3A85-CADD-E824-3030-D567AC7F8F02}"/>
              </a:ext>
            </a:extLst>
          </p:cNvPr>
          <p:cNvPicPr>
            <a:picLocks noChangeAspect="1"/>
          </p:cNvPicPr>
          <p:nvPr/>
        </p:nvPicPr>
        <p:blipFill>
          <a:blip r:embed="rId2"/>
          <a:stretch>
            <a:fillRect/>
          </a:stretch>
        </p:blipFill>
        <p:spPr>
          <a:xfrm>
            <a:off x="5168899" y="1955500"/>
            <a:ext cx="528203" cy="475661"/>
          </a:xfrm>
          <a:prstGeom prst="rect">
            <a:avLst/>
          </a:prstGeom>
        </p:spPr>
      </p:pic>
    </p:spTree>
    <p:extLst>
      <p:ext uri="{BB962C8B-B14F-4D97-AF65-F5344CB8AC3E}">
        <p14:creationId xmlns:p14="http://schemas.microsoft.com/office/powerpoint/2010/main" val="26383692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054" y="497203"/>
            <a:ext cx="8580622" cy="669850"/>
          </a:xfrm>
          <a:solidFill>
            <a:schemeClr val="bg1"/>
          </a:solidFill>
        </p:spPr>
        <p:txBody>
          <a:bodyPr/>
          <a:lstStyle/>
          <a:p>
            <a:br>
              <a:rPr lang="en-IE" sz="2400"/>
            </a:br>
            <a:r>
              <a:rPr lang="en-IE" sz="2800"/>
              <a:t>River Information Services (RIS)</a:t>
            </a:r>
            <a:br>
              <a:rPr lang="en-IE" sz="2800"/>
            </a:br>
            <a:r>
              <a:rPr lang="en-IE" sz="2000" i="1">
                <a:solidFill>
                  <a:schemeClr val="accent5"/>
                </a:solidFill>
              </a:rPr>
              <a:t>(CEF-T-2023-SIMOBGEN)</a:t>
            </a:r>
            <a:br>
              <a:rPr lang="en-IE" sz="2000" i="1">
                <a:solidFill>
                  <a:schemeClr val="accent5"/>
                </a:solidFill>
              </a:rPr>
            </a:br>
            <a:endParaRPr lang="en-IE" sz="2000"/>
          </a:p>
        </p:txBody>
      </p:sp>
      <p:sp>
        <p:nvSpPr>
          <p:cNvPr id="3" name="Content Placeholder 2"/>
          <p:cNvSpPr>
            <a:spLocks noGrp="1"/>
          </p:cNvSpPr>
          <p:nvPr>
            <p:ph idx="1"/>
          </p:nvPr>
        </p:nvSpPr>
        <p:spPr>
          <a:xfrm>
            <a:off x="211873" y="1344805"/>
            <a:ext cx="11641874" cy="4598663"/>
          </a:xfrm>
        </p:spPr>
        <p:txBody>
          <a:bodyPr vert="horz" lIns="91440" tIns="45720" rIns="91440" bIns="45720" rtlCol="0" anchor="t">
            <a:normAutofit fontScale="25000" lnSpcReduction="20000"/>
          </a:bodyPr>
          <a:lstStyle/>
          <a:p>
            <a:pPr marL="0" indent="0" algn="just">
              <a:lnSpc>
                <a:spcPct val="120000"/>
              </a:lnSpc>
              <a:spcBef>
                <a:spcPts val="0"/>
              </a:spcBef>
              <a:spcAft>
                <a:spcPts val="600"/>
              </a:spcAft>
              <a:buNone/>
            </a:pPr>
            <a:r>
              <a:rPr lang="en-IE" sz="6400" b="0" dirty="0">
                <a:latin typeface="Arial"/>
                <a:cs typeface="Arial"/>
              </a:rPr>
              <a:t>Projects to be supported:</a:t>
            </a:r>
          </a:p>
          <a:p>
            <a:pPr marL="356870" indent="-356870" algn="just">
              <a:lnSpc>
                <a:spcPct val="120000"/>
              </a:lnSpc>
              <a:spcBef>
                <a:spcPts val="0"/>
              </a:spcBef>
              <a:spcAft>
                <a:spcPts val="600"/>
              </a:spcAft>
              <a:buFont typeface="Wingdings" panose="05000000000000000000" pitchFamily="2" charset="2"/>
              <a:buChar char="Ø"/>
            </a:pPr>
            <a:r>
              <a:rPr lang="en-IE" sz="6400" b="0" dirty="0">
                <a:latin typeface="Arial"/>
                <a:cs typeface="Arial"/>
              </a:rPr>
              <a:t>Deployment of smart on-board and land-based components of RIS, including appliances along the waterways or other related telematics applications that facilitate the digital transition and automation of the sector;</a:t>
            </a:r>
            <a:endParaRPr lang="en-IE" sz="6400" b="0" dirty="0"/>
          </a:p>
          <a:p>
            <a:pPr marL="356870" indent="-356870" algn="just">
              <a:lnSpc>
                <a:spcPct val="120000"/>
              </a:lnSpc>
              <a:spcBef>
                <a:spcPts val="0"/>
              </a:spcBef>
              <a:spcAft>
                <a:spcPts val="600"/>
              </a:spcAft>
              <a:buFont typeface="Wingdings" panose="05000000000000000000" pitchFamily="2" charset="2"/>
              <a:buChar char="Ø"/>
            </a:pPr>
            <a:r>
              <a:rPr lang="en-IE" sz="6400" b="0" dirty="0">
                <a:latin typeface="Arial"/>
                <a:cs typeface="Arial"/>
              </a:rPr>
              <a:t>Coherent deployment of Union-wide harmonised RIS components and fine-tuning of RIS key technologies, systems and services, in full compliance with the applicable standards and technical specifications;</a:t>
            </a:r>
            <a:endParaRPr lang="en-IE" sz="6400" b="0" dirty="0"/>
          </a:p>
          <a:p>
            <a:pPr marL="356870" indent="-356870" algn="just">
              <a:lnSpc>
                <a:spcPct val="120000"/>
              </a:lnSpc>
              <a:spcBef>
                <a:spcPts val="0"/>
              </a:spcBef>
              <a:spcAft>
                <a:spcPts val="600"/>
              </a:spcAft>
              <a:buFont typeface="Wingdings" panose="020B0604020202020204" pitchFamily="34" charset="0"/>
              <a:buChar char="Ø"/>
            </a:pPr>
            <a:r>
              <a:rPr lang="en-IE" sz="6400" b="0" dirty="0">
                <a:latin typeface="Arial"/>
                <a:cs typeface="Arial"/>
              </a:rPr>
              <a:t>Complement and integrate with smart traffic and transport management solutions in inland waterway transport (with dedicated focus on RIS enabled corridor management and related solutions, incl. from relevant CEF actions) to facilitate data-sharing between authorities and inland waterway:</a:t>
            </a:r>
            <a:endParaRPr lang="en-IE" sz="6400" b="0" dirty="0">
              <a:solidFill>
                <a:srgbClr val="FF0000"/>
              </a:solidFill>
              <a:latin typeface="Arial"/>
              <a:cs typeface="Arial"/>
            </a:endParaRPr>
          </a:p>
          <a:p>
            <a:pPr marL="356870" indent="-356870" algn="just">
              <a:lnSpc>
                <a:spcPct val="120000"/>
              </a:lnSpc>
              <a:spcBef>
                <a:spcPts val="0"/>
              </a:spcBef>
              <a:spcAft>
                <a:spcPts val="600"/>
              </a:spcAft>
              <a:buFont typeface="Wingdings" panose="05000000000000000000" pitchFamily="2" charset="2"/>
              <a:buChar char="Ø"/>
            </a:pPr>
            <a:r>
              <a:rPr lang="en-IE" sz="6400" b="0" dirty="0">
                <a:latin typeface="Arial"/>
                <a:cs typeface="Arial"/>
              </a:rPr>
              <a:t>Reduction of administrative burden and elimination of paper flow of documents, establishing solutions that facilitate machine-to-machine communication and the once-only principle, taking into consideration the developments in DTLF (e.g. federation of platforms) and the principles of the </a:t>
            </a:r>
            <a:r>
              <a:rPr lang="en-IE" sz="6400" b="0" dirty="0" err="1">
                <a:latin typeface="Arial"/>
                <a:cs typeface="Arial"/>
              </a:rPr>
              <a:t>eFTI</a:t>
            </a:r>
            <a:r>
              <a:rPr lang="en-IE" sz="6400" b="0" dirty="0">
                <a:latin typeface="Arial"/>
                <a:cs typeface="Arial"/>
              </a:rPr>
              <a:t> Regulation</a:t>
            </a:r>
          </a:p>
          <a:p>
            <a:pPr marL="356870" indent="-356870" algn="just">
              <a:lnSpc>
                <a:spcPct val="120000"/>
              </a:lnSpc>
              <a:spcBef>
                <a:spcPts val="0"/>
              </a:spcBef>
              <a:spcAft>
                <a:spcPts val="600"/>
              </a:spcAft>
              <a:buFont typeface="Wingdings" panose="05000000000000000000" pitchFamily="2" charset="2"/>
              <a:buChar char="Ø"/>
            </a:pPr>
            <a:r>
              <a:rPr lang="en-IE" sz="6400" b="0" dirty="0">
                <a:latin typeface="Arial"/>
                <a:cs typeface="Arial"/>
              </a:rPr>
              <a:t>Actions that contribute to the holistic vision of NAIADES III for the inland waterway transport sector’s digitalisation and automation </a:t>
            </a:r>
          </a:p>
          <a:p>
            <a:pPr marL="356870" indent="-356870" algn="just">
              <a:lnSpc>
                <a:spcPct val="120000"/>
              </a:lnSpc>
              <a:spcBef>
                <a:spcPts val="0"/>
              </a:spcBef>
              <a:spcAft>
                <a:spcPts val="600"/>
              </a:spcAft>
              <a:buFont typeface="Wingdings" panose="05000000000000000000" pitchFamily="2" charset="2"/>
              <a:buChar char="Ø"/>
            </a:pPr>
            <a:r>
              <a:rPr lang="en-US" sz="6400" b="0" dirty="0">
                <a:latin typeface="Arial"/>
                <a:cs typeface="Arial"/>
              </a:rPr>
              <a:t>The projects should primarily address inland waterway transport and/or port information services targeted at inland waterway vessels</a:t>
            </a:r>
            <a:endParaRPr lang="en-IE" sz="6400" b="0" dirty="0">
              <a:latin typeface="Arial"/>
              <a:cs typeface="Arial"/>
            </a:endParaRPr>
          </a:p>
        </p:txBody>
      </p:sp>
      <p:sp>
        <p:nvSpPr>
          <p:cNvPr id="5" name="Rounded Rectangle 4"/>
          <p:cNvSpPr/>
          <p:nvPr/>
        </p:nvSpPr>
        <p:spPr bwMode="auto">
          <a:xfrm>
            <a:off x="9818628" y="929281"/>
            <a:ext cx="2105246" cy="66985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4D4D4D"/>
                </a:solidFill>
                <a:effectLst/>
                <a:uLnTx/>
                <a:uFillTx/>
                <a:latin typeface="Arial"/>
                <a:ea typeface="+mn-ea"/>
                <a:cs typeface="+mn-cs"/>
              </a:rPr>
              <a:t>Works / Studies / Mixed</a:t>
            </a:r>
          </a:p>
        </p:txBody>
      </p:sp>
      <p:sp>
        <p:nvSpPr>
          <p:cNvPr id="6" name="Content Placeholder 2"/>
          <p:cNvSpPr txBox="1">
            <a:spLocks/>
          </p:cNvSpPr>
          <p:nvPr/>
        </p:nvSpPr>
        <p:spPr bwMode="gray">
          <a:xfrm>
            <a:off x="211872" y="6266984"/>
            <a:ext cx="5615676" cy="471449"/>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50%</a:t>
            </a:r>
            <a:endParaRPr kumimoji="0" lang="fr-BE"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126" y="646390"/>
            <a:ext cx="457928" cy="457928"/>
          </a:xfrm>
          <a:prstGeom prst="rect">
            <a:avLst/>
          </a:prstGeom>
        </p:spPr>
      </p:pic>
      <p:sp>
        <p:nvSpPr>
          <p:cNvPr id="8" name="TextBox 7"/>
          <p:cNvSpPr txBox="1"/>
          <p:nvPr/>
        </p:nvSpPr>
        <p:spPr>
          <a:xfrm>
            <a:off x="211872" y="5868872"/>
            <a:ext cx="404944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 rate:</a:t>
            </a:r>
          </a:p>
        </p:txBody>
      </p:sp>
    </p:spTree>
    <p:extLst>
      <p:ext uri="{BB962C8B-B14F-4D97-AF65-F5344CB8AC3E}">
        <p14:creationId xmlns:p14="http://schemas.microsoft.com/office/powerpoint/2010/main" val="13807376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43A97-FF4E-C8C1-C34F-B6D251C2DB48}"/>
              </a:ext>
            </a:extLst>
          </p:cNvPr>
          <p:cNvSpPr>
            <a:spLocks noGrp="1"/>
          </p:cNvSpPr>
          <p:nvPr>
            <p:ph type="ctrTitle"/>
          </p:nvPr>
        </p:nvSpPr>
        <p:spPr/>
        <p:txBody>
          <a:bodyPr/>
          <a:lstStyle/>
          <a:p>
            <a:r>
              <a:rPr lang="fr-BE" err="1"/>
              <a:t>Roads</a:t>
            </a:r>
            <a:r>
              <a:rPr lang="fr-BE"/>
              <a:t>, Rail-road </a:t>
            </a:r>
            <a:r>
              <a:rPr lang="fr-BE" err="1"/>
              <a:t>terminals</a:t>
            </a:r>
            <a:r>
              <a:rPr lang="fr-BE"/>
              <a:t> and Multimodal </a:t>
            </a:r>
            <a:r>
              <a:rPr lang="fr-BE" err="1"/>
              <a:t>Logistics</a:t>
            </a:r>
            <a:r>
              <a:rPr lang="fr-BE"/>
              <a:t> Platforms cluster</a:t>
            </a:r>
            <a:endParaRPr lang="en-IE"/>
          </a:p>
        </p:txBody>
      </p:sp>
      <p:sp>
        <p:nvSpPr>
          <p:cNvPr id="3" name="Subtitle 2">
            <a:extLst>
              <a:ext uri="{FF2B5EF4-FFF2-40B4-BE49-F238E27FC236}">
                <a16:creationId xmlns:a16="http://schemas.microsoft.com/office/drawing/2014/main" id="{AE7F54EA-E864-9344-77AC-8F8A87CAEF42}"/>
              </a:ext>
            </a:extLst>
          </p:cNvPr>
          <p:cNvSpPr>
            <a:spLocks noGrp="1"/>
          </p:cNvSpPr>
          <p:nvPr>
            <p:ph type="subTitle" idx="1"/>
          </p:nvPr>
        </p:nvSpPr>
        <p:spPr/>
        <p:txBody>
          <a:bodyPr/>
          <a:lstStyle/>
          <a:p>
            <a:endParaRPr lang="en-IE"/>
          </a:p>
        </p:txBody>
      </p:sp>
      <p:pic>
        <p:nvPicPr>
          <p:cNvPr id="4" name="Picture 3">
            <a:extLst>
              <a:ext uri="{FF2B5EF4-FFF2-40B4-BE49-F238E27FC236}">
                <a16:creationId xmlns:a16="http://schemas.microsoft.com/office/drawing/2014/main" id="{66617BCF-F423-2F95-A05A-2EC539E10452}"/>
              </a:ext>
            </a:extLst>
          </p:cNvPr>
          <p:cNvPicPr>
            <a:picLocks noChangeAspect="1"/>
          </p:cNvPicPr>
          <p:nvPr/>
        </p:nvPicPr>
        <p:blipFill>
          <a:blip r:embed="rId2"/>
          <a:stretch>
            <a:fillRect/>
          </a:stretch>
        </p:blipFill>
        <p:spPr>
          <a:xfrm>
            <a:off x="5873476" y="3206476"/>
            <a:ext cx="445047" cy="445047"/>
          </a:xfrm>
          <a:prstGeom prst="rect">
            <a:avLst/>
          </a:prstGeom>
        </p:spPr>
      </p:pic>
    </p:spTree>
    <p:extLst>
      <p:ext uri="{BB962C8B-B14F-4D97-AF65-F5344CB8AC3E}">
        <p14:creationId xmlns:p14="http://schemas.microsoft.com/office/powerpoint/2010/main" val="3133434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7075" y="718741"/>
            <a:ext cx="7948037" cy="918866"/>
          </a:xfrm>
          <a:solidFill>
            <a:schemeClr val="bg1"/>
          </a:solidFill>
        </p:spPr>
        <p:txBody>
          <a:bodyPr/>
          <a:lstStyle/>
          <a:p>
            <a:br>
              <a:rPr lang="en-US" sz="2000"/>
            </a:br>
            <a:br>
              <a:rPr lang="en-US" sz="2000"/>
            </a:br>
            <a:br>
              <a:rPr lang="en-US" sz="2000"/>
            </a:br>
            <a:br>
              <a:rPr lang="en-US" sz="2000"/>
            </a:br>
            <a:br>
              <a:rPr lang="en-US" sz="2000"/>
            </a:br>
            <a:br>
              <a:rPr lang="en-US" sz="2000"/>
            </a:br>
            <a:br>
              <a:rPr lang="en-US" sz="2000"/>
            </a:br>
            <a:br>
              <a:rPr lang="en-US" sz="2000"/>
            </a:br>
            <a:br>
              <a:rPr lang="en-US" sz="2000"/>
            </a:br>
            <a:br>
              <a:rPr lang="en-US" sz="2000"/>
            </a:br>
            <a:r>
              <a:rPr lang="en-US" sz="2000"/>
              <a:t>Roads, rail-road terminals and multimodal logistics platforms projects on the Core and Comprehensive Networks</a:t>
            </a:r>
            <a:br>
              <a:rPr lang="en-US" sz="2000"/>
            </a:br>
            <a:r>
              <a:rPr lang="en-US" sz="2000" i="1">
                <a:solidFill>
                  <a:schemeClr val="accent5"/>
                </a:solidFill>
              </a:rPr>
              <a:t>(</a:t>
            </a:r>
            <a:r>
              <a:rPr lang="en-US" sz="1800" i="1">
                <a:solidFill>
                  <a:schemeClr val="accent5"/>
                </a:solidFill>
              </a:rPr>
              <a:t>CEF-T-2023-COREGEN, CEF-T-2023-CORECOEN, CEF-T-2023-COMPGEN, CEF-T-2023-COMPCOEN) </a:t>
            </a:r>
            <a:br>
              <a:rPr lang="et-EE" sz="1800" i="1">
                <a:solidFill>
                  <a:schemeClr val="accent5"/>
                </a:solidFill>
              </a:rPr>
            </a:br>
            <a:br>
              <a:rPr lang="en-US" sz="2000"/>
            </a:br>
            <a:br>
              <a:rPr lang="en-US" sz="2000"/>
            </a:br>
            <a:br>
              <a:rPr lang="en-US" sz="2000"/>
            </a:br>
            <a:br>
              <a:rPr lang="en-US" sz="2000"/>
            </a:br>
            <a:br>
              <a:rPr lang="en-US" sz="2000"/>
            </a:br>
            <a:br>
              <a:rPr lang="en-US" sz="2000"/>
            </a:br>
            <a:endParaRPr lang="en-IE" sz="2000"/>
          </a:p>
        </p:txBody>
      </p:sp>
      <p:sp>
        <p:nvSpPr>
          <p:cNvPr id="3" name="Content Placeholder 2"/>
          <p:cNvSpPr>
            <a:spLocks noGrp="1"/>
          </p:cNvSpPr>
          <p:nvPr>
            <p:ph idx="1"/>
          </p:nvPr>
        </p:nvSpPr>
        <p:spPr>
          <a:xfrm>
            <a:off x="301752" y="2385753"/>
            <a:ext cx="11676887" cy="3353396"/>
          </a:xfrm>
        </p:spPr>
        <p:txBody>
          <a:bodyPr vert="horz" lIns="91440" tIns="45720" rIns="91440" bIns="45720" rtlCol="0" anchor="t">
            <a:noAutofit/>
          </a:bodyPr>
          <a:lstStyle/>
          <a:p>
            <a:pPr marL="0" indent="0">
              <a:buNone/>
            </a:pPr>
            <a:r>
              <a:rPr lang="fr-BE" b="0">
                <a:latin typeface="Arial"/>
                <a:cs typeface="Arial"/>
              </a:rPr>
              <a:t>Projects to </a:t>
            </a:r>
            <a:r>
              <a:rPr lang="en-IE" b="0" dirty="0">
                <a:latin typeface="Arial"/>
                <a:cs typeface="Arial"/>
              </a:rPr>
              <a:t>be supported in </a:t>
            </a:r>
            <a:r>
              <a:rPr lang="en-IE" dirty="0">
                <a:latin typeface="Arial"/>
                <a:cs typeface="Arial"/>
              </a:rPr>
              <a:t>Roads</a:t>
            </a:r>
            <a:r>
              <a:rPr lang="fr-BE" b="0" dirty="0">
                <a:latin typeface="Arial"/>
                <a:cs typeface="Arial"/>
              </a:rPr>
              <a:t>:</a:t>
            </a:r>
          </a:p>
          <a:p>
            <a:pPr marL="356870" indent="-356870" algn="just">
              <a:buClr>
                <a:srgbClr val="92D050"/>
              </a:buClr>
              <a:buFont typeface="Wingdings" panose="05000000000000000000" pitchFamily="2" charset="2"/>
              <a:buChar char="Ø"/>
            </a:pPr>
            <a:r>
              <a:rPr lang="en-IE" b="0" dirty="0">
                <a:latin typeface="Arial"/>
                <a:cs typeface="Arial"/>
              </a:rPr>
              <a:t>pre-identified road links stipulated in the CEF Regulation</a:t>
            </a:r>
            <a:r>
              <a:rPr lang="et-EE" b="0" dirty="0">
                <a:latin typeface="Arial"/>
                <a:cs typeface="Arial"/>
              </a:rPr>
              <a:t>, </a:t>
            </a:r>
            <a:r>
              <a:rPr lang="en-IE" b="0" dirty="0">
                <a:latin typeface="Arial"/>
                <a:cs typeface="Arial"/>
              </a:rPr>
              <a:t>with a priority to cross-border Core network links</a:t>
            </a:r>
          </a:p>
          <a:p>
            <a:pPr marL="356870" indent="-356870" algn="just">
              <a:buClr>
                <a:srgbClr val="92D050"/>
              </a:buClr>
              <a:buFont typeface="Wingdings" panose="05000000000000000000" pitchFamily="2" charset="2"/>
              <a:buChar char="Ø"/>
            </a:pPr>
            <a:r>
              <a:rPr lang="en-IE" b="0" dirty="0">
                <a:latin typeface="Arial"/>
                <a:cs typeface="Arial"/>
              </a:rPr>
              <a:t>components of the</a:t>
            </a:r>
            <a:r>
              <a:rPr lang="et-EE" b="0" dirty="0">
                <a:latin typeface="Arial"/>
                <a:cs typeface="Arial"/>
              </a:rPr>
              <a:t> </a:t>
            </a:r>
            <a:r>
              <a:rPr lang="en-IE" b="0" dirty="0">
                <a:latin typeface="Arial"/>
                <a:cs typeface="Arial"/>
              </a:rPr>
              <a:t>road TEN-T located in a Member State with no land border with another Member State</a:t>
            </a:r>
          </a:p>
          <a:p>
            <a:pPr marL="356870" indent="-356870" algn="just">
              <a:buClr>
                <a:srgbClr val="92D050"/>
              </a:buClr>
              <a:buFont typeface="Wingdings" panose="05000000000000000000" pitchFamily="2" charset="2"/>
              <a:buChar char="Ø"/>
            </a:pPr>
            <a:r>
              <a:rPr lang="en-IE" b="0" dirty="0">
                <a:latin typeface="Arial"/>
                <a:cs typeface="Arial"/>
              </a:rPr>
              <a:t>Road connections to maritime and inland ports</a:t>
            </a:r>
            <a:r>
              <a:rPr lang="et-EE" b="0" dirty="0">
                <a:latin typeface="Arial"/>
                <a:cs typeface="Arial"/>
              </a:rPr>
              <a:t> </a:t>
            </a:r>
            <a:r>
              <a:rPr lang="en-IE" b="0" dirty="0">
                <a:latin typeface="Arial"/>
                <a:cs typeface="Arial"/>
              </a:rPr>
              <a:t>and rail-road terminals, without existing rail connection, to address </a:t>
            </a:r>
            <a:r>
              <a:rPr lang="en-US" b="0" dirty="0">
                <a:latin typeface="Arial"/>
                <a:cs typeface="Arial"/>
              </a:rPr>
              <a:t>significant bottlenecks</a:t>
            </a:r>
          </a:p>
        </p:txBody>
      </p:sp>
      <p:sp>
        <p:nvSpPr>
          <p:cNvPr id="5" name="Rounded Rectangle 4"/>
          <p:cNvSpPr/>
          <p:nvPr/>
        </p:nvSpPr>
        <p:spPr bwMode="auto">
          <a:xfrm>
            <a:off x="9206753" y="977153"/>
            <a:ext cx="2985247" cy="593550"/>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4D4D4D"/>
                </a:solidFill>
                <a:effectLst/>
                <a:uLnTx/>
                <a:uFillTx/>
                <a:latin typeface="Arial"/>
                <a:ea typeface="+mn-ea"/>
                <a:cs typeface="+mn-cs"/>
              </a:rPr>
              <a:t>Works / Studies / Mixed</a:t>
            </a:r>
          </a:p>
        </p:txBody>
      </p:sp>
      <p:sp>
        <p:nvSpPr>
          <p:cNvPr id="6" name="Content Placeholder 2"/>
          <p:cNvSpPr txBox="1">
            <a:spLocks/>
          </p:cNvSpPr>
          <p:nvPr/>
        </p:nvSpPr>
        <p:spPr bwMode="gray">
          <a:xfrm>
            <a:off x="301752" y="6139261"/>
            <a:ext cx="5615676" cy="502830"/>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mn-cs"/>
              </a:rPr>
              <a:t>max</a:t>
            </a:r>
            <a:r>
              <a:rPr kumimoji="0" lang="et-EE"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 30% / 50%</a:t>
            </a:r>
            <a:endParaRPr kumimoji="0" lang="fr-BE"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Content Placeholder 2"/>
          <p:cNvSpPr txBox="1">
            <a:spLocks/>
          </p:cNvSpPr>
          <p:nvPr/>
        </p:nvSpPr>
        <p:spPr bwMode="gray">
          <a:xfrm>
            <a:off x="5988261" y="6139260"/>
            <a:ext cx="5990378" cy="502830"/>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ts val="1200"/>
              </a:spcAft>
              <a:buClr>
                <a:prstClr val="white"/>
              </a:buClr>
              <a:buSzTx/>
              <a:buFontTx/>
              <a:buNone/>
              <a:tabLst/>
              <a:defRPr/>
            </a:pP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Cohesion envelope: 85%</a:t>
            </a:r>
            <a:endParaRPr kumimoji="0" lang="fr-BE" sz="18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8" name="TextBox 7"/>
          <p:cNvSpPr txBox="1"/>
          <p:nvPr/>
        </p:nvSpPr>
        <p:spPr>
          <a:xfrm>
            <a:off x="230919" y="5739150"/>
            <a:ext cx="404944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 rates: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919" y="828604"/>
            <a:ext cx="445324" cy="445324"/>
          </a:xfrm>
          <a:prstGeom prst="rect">
            <a:avLst/>
          </a:prstGeom>
        </p:spPr>
      </p:pic>
    </p:spTree>
    <p:extLst>
      <p:ext uri="{BB962C8B-B14F-4D97-AF65-F5344CB8AC3E}">
        <p14:creationId xmlns:p14="http://schemas.microsoft.com/office/powerpoint/2010/main" val="4964398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6247" y="724787"/>
            <a:ext cx="8286808" cy="813068"/>
          </a:xfrm>
          <a:solidFill>
            <a:schemeClr val="bg1"/>
          </a:solidFill>
        </p:spPr>
        <p:txBody>
          <a:bodyPr/>
          <a:lstStyle/>
          <a:p>
            <a:br>
              <a:rPr lang="en-US" sz="2400"/>
            </a:br>
            <a:br>
              <a:rPr lang="en-US" sz="2400"/>
            </a:br>
            <a:r>
              <a:rPr lang="en-US" sz="2400"/>
              <a:t>Roads, rail-road terminals, and multimodal logistics platforms projects on the Core and Comprehensive Networks </a:t>
            </a:r>
            <a:r>
              <a:rPr lang="en-US" sz="1800" i="1">
                <a:solidFill>
                  <a:schemeClr val="accent5"/>
                </a:solidFill>
              </a:rPr>
              <a:t>(CEF-T-2023-COREGEN, CEF-T-2023-CORECOEN, CEF-T-2023-COMPGEN, CEF-T-2023-COMPCOEN) </a:t>
            </a:r>
            <a:br>
              <a:rPr lang="en-US" sz="1800" i="1">
                <a:solidFill>
                  <a:schemeClr val="accent5"/>
                </a:solidFill>
              </a:rPr>
            </a:br>
            <a:endParaRPr lang="en-IE" sz="1800"/>
          </a:p>
        </p:txBody>
      </p:sp>
      <p:sp>
        <p:nvSpPr>
          <p:cNvPr id="3" name="Content Placeholder 2"/>
          <p:cNvSpPr>
            <a:spLocks noGrp="1"/>
          </p:cNvSpPr>
          <p:nvPr>
            <p:ph idx="1"/>
          </p:nvPr>
        </p:nvSpPr>
        <p:spPr>
          <a:xfrm>
            <a:off x="326735" y="2106935"/>
            <a:ext cx="11651904" cy="3778060"/>
          </a:xfrm>
        </p:spPr>
        <p:txBody>
          <a:bodyPr vert="horz" lIns="91440" tIns="45720" rIns="91440" bIns="45720" rtlCol="0" anchor="t">
            <a:noAutofit/>
          </a:bodyPr>
          <a:lstStyle/>
          <a:p>
            <a:pPr marL="0" indent="0">
              <a:buNone/>
            </a:pPr>
            <a:r>
              <a:rPr lang="fr-BE" sz="1800" b="0" dirty="0" err="1">
                <a:latin typeface="Arial"/>
                <a:cs typeface="Arial"/>
              </a:rPr>
              <a:t>Projects</a:t>
            </a:r>
            <a:r>
              <a:rPr lang="fr-BE" sz="1800" b="0" dirty="0">
                <a:latin typeface="Arial"/>
                <a:cs typeface="Arial"/>
              </a:rPr>
              <a:t> to </a:t>
            </a:r>
            <a:r>
              <a:rPr lang="en-IE" sz="1800" b="0" dirty="0">
                <a:latin typeface="Arial"/>
                <a:cs typeface="Arial"/>
              </a:rPr>
              <a:t>be supported in </a:t>
            </a:r>
            <a:r>
              <a:rPr lang="en-IE" sz="1800" dirty="0">
                <a:latin typeface="Arial"/>
                <a:cs typeface="Arial"/>
              </a:rPr>
              <a:t>RRTs and MLPs</a:t>
            </a:r>
            <a:r>
              <a:rPr lang="fr-BE" sz="1800" b="0" dirty="0">
                <a:latin typeface="Arial"/>
                <a:cs typeface="Arial"/>
              </a:rPr>
              <a:t>:</a:t>
            </a:r>
          </a:p>
          <a:p>
            <a:pPr marL="356870" indent="-356870" algn="just">
              <a:buClr>
                <a:srgbClr val="92D050"/>
              </a:buClr>
              <a:buFont typeface="Wingdings" panose="05000000000000000000" pitchFamily="2" charset="2"/>
              <a:buChar char="Ø"/>
            </a:pPr>
            <a:r>
              <a:rPr lang="en-IE" sz="1800" b="0" dirty="0">
                <a:latin typeface="Arial"/>
                <a:cs typeface="Arial"/>
              </a:rPr>
              <a:t>construction and upgrade of rail-road terminals, combined</a:t>
            </a:r>
            <a:r>
              <a:rPr lang="et-EE" sz="1800" b="0" dirty="0">
                <a:latin typeface="Arial"/>
                <a:cs typeface="Arial"/>
              </a:rPr>
              <a:t> transport </a:t>
            </a:r>
            <a:r>
              <a:rPr lang="en-IE" sz="1800" b="0" dirty="0">
                <a:latin typeface="Arial"/>
                <a:cs typeface="Arial"/>
              </a:rPr>
              <a:t>transhipment points and other publicly accessible</a:t>
            </a:r>
            <a:r>
              <a:rPr lang="et-EE" sz="1800" b="0" dirty="0">
                <a:latin typeface="Arial"/>
                <a:cs typeface="Arial"/>
              </a:rPr>
              <a:t> </a:t>
            </a:r>
            <a:r>
              <a:rPr lang="en-IE" sz="1800" b="0" dirty="0">
                <a:latin typeface="Arial"/>
                <a:cs typeface="Arial"/>
              </a:rPr>
              <a:t>multimodal logistics</a:t>
            </a:r>
            <a:r>
              <a:rPr lang="et-EE" sz="1800" b="0" dirty="0">
                <a:latin typeface="Arial"/>
                <a:cs typeface="Arial"/>
              </a:rPr>
              <a:t> </a:t>
            </a:r>
            <a:r>
              <a:rPr lang="en-IE" sz="1800" b="0" dirty="0">
                <a:latin typeface="Arial"/>
                <a:cs typeface="Arial"/>
              </a:rPr>
              <a:t>platforms </a:t>
            </a:r>
            <a:r>
              <a:rPr lang="en-US" sz="1800" b="0" dirty="0">
                <a:latin typeface="Arial"/>
                <a:cs typeface="Arial"/>
              </a:rPr>
              <a:t>located on/in the proximity of the TEN-T Network including:</a:t>
            </a:r>
            <a:endParaRPr lang="et-EE" sz="1800" b="0" dirty="0">
              <a:latin typeface="Arial"/>
              <a:cs typeface="Arial"/>
            </a:endParaRPr>
          </a:p>
          <a:p>
            <a:pPr marL="814070" lvl="1" indent="-356870" algn="just">
              <a:buClr>
                <a:srgbClr val="92D050"/>
              </a:buClr>
              <a:buFont typeface="Wingdings" panose="05000000000000000000" pitchFamily="2" charset="2"/>
              <a:buChar char="Ø"/>
            </a:pPr>
            <a:r>
              <a:rPr lang="en-GB" sz="1800" b="0" dirty="0">
                <a:latin typeface="Arial"/>
                <a:cs typeface="Arial"/>
              </a:rPr>
              <a:t>connecting or siding tracks and adaptations for 740 m train length</a:t>
            </a:r>
          </a:p>
          <a:p>
            <a:pPr marL="814070" lvl="1" indent="-356870" algn="just">
              <a:buClr>
                <a:srgbClr val="92D050"/>
              </a:buClr>
              <a:buFont typeface="Wingdings" panose="05000000000000000000" pitchFamily="2" charset="2"/>
              <a:buChar char="Ø"/>
            </a:pPr>
            <a:r>
              <a:rPr lang="en-GB" sz="1800" dirty="0">
                <a:latin typeface="Arial"/>
                <a:cs typeface="Arial"/>
              </a:rPr>
              <a:t>vehicle and container </a:t>
            </a:r>
            <a:r>
              <a:rPr lang="en-GB" sz="1800" b="0" dirty="0">
                <a:latin typeface="Arial"/>
                <a:cs typeface="Arial"/>
              </a:rPr>
              <a:t>waiting</a:t>
            </a:r>
            <a:r>
              <a:rPr lang="en-GB" sz="1800" dirty="0">
                <a:latin typeface="Arial"/>
                <a:cs typeface="Arial"/>
              </a:rPr>
              <a:t> </a:t>
            </a:r>
            <a:r>
              <a:rPr lang="en-GB" sz="1800" b="0" dirty="0">
                <a:latin typeface="Arial"/>
                <a:cs typeface="Arial"/>
              </a:rPr>
              <a:t>areas</a:t>
            </a:r>
          </a:p>
          <a:p>
            <a:pPr marL="814070" lvl="1" indent="-356870" algn="just">
              <a:buClr>
                <a:srgbClr val="92D050"/>
              </a:buClr>
              <a:buFont typeface="Wingdings" panose="05000000000000000000" pitchFamily="2" charset="2"/>
              <a:buChar char="Ø"/>
            </a:pPr>
            <a:r>
              <a:rPr lang="en-GB" sz="1800" b="0" dirty="0">
                <a:latin typeface="Arial"/>
                <a:cs typeface="Arial"/>
              </a:rPr>
              <a:t>power connections</a:t>
            </a:r>
            <a:r>
              <a:rPr lang="en-GB" sz="1800" dirty="0">
                <a:latin typeface="Arial"/>
                <a:cs typeface="Arial"/>
              </a:rPr>
              <a:t>, electrification and adaptations for reduction of power use, </a:t>
            </a:r>
            <a:r>
              <a:rPr lang="en-GB" sz="1800" b="0" dirty="0">
                <a:latin typeface="Arial"/>
                <a:cs typeface="Arial"/>
              </a:rPr>
              <a:t>if needed in a larger context of the project</a:t>
            </a:r>
          </a:p>
          <a:p>
            <a:pPr marL="814070" lvl="1" indent="-356870" algn="just">
              <a:buClr>
                <a:srgbClr val="92D050"/>
              </a:buClr>
              <a:buFont typeface="Wingdings" panose="05000000000000000000" pitchFamily="2" charset="2"/>
              <a:buChar char="Ø"/>
            </a:pPr>
            <a:r>
              <a:rPr lang="en-US" sz="1800" b="0" dirty="0">
                <a:latin typeface="Arial"/>
                <a:cs typeface="Arial"/>
              </a:rPr>
              <a:t>clean transshipment equipment for intermodal loading units (e.g. zero-emission </a:t>
            </a:r>
            <a:r>
              <a:rPr lang="en-IE" sz="1800" b="0" dirty="0">
                <a:latin typeface="Arial"/>
                <a:cs typeface="Arial"/>
              </a:rPr>
              <a:t>reach stackers, </a:t>
            </a:r>
            <a:r>
              <a:rPr lang="en-US" sz="1800" b="0" dirty="0">
                <a:latin typeface="Arial"/>
                <a:cs typeface="Arial"/>
              </a:rPr>
              <a:t>gantry</a:t>
            </a:r>
            <a:r>
              <a:rPr lang="en-IE" sz="1800" b="0" dirty="0">
                <a:latin typeface="Arial"/>
                <a:cs typeface="Arial"/>
              </a:rPr>
              <a:t> cranes etc.)</a:t>
            </a:r>
            <a:endParaRPr lang="en-GB" sz="1800" b="0" dirty="0">
              <a:latin typeface="Arial"/>
              <a:cs typeface="Arial"/>
            </a:endParaRPr>
          </a:p>
          <a:p>
            <a:pPr marL="814070" lvl="1" indent="-356870" algn="just">
              <a:buClr>
                <a:srgbClr val="92D050"/>
              </a:buClr>
              <a:buFont typeface="Wingdings" panose="05000000000000000000" pitchFamily="2" charset="2"/>
              <a:buChar char="Ø"/>
            </a:pPr>
            <a:r>
              <a:rPr lang="en-GB" sz="1800" b="0" dirty="0">
                <a:latin typeface="Arial"/>
                <a:cs typeface="Arial"/>
              </a:rPr>
              <a:t>ICT equipment/applications</a:t>
            </a:r>
            <a:r>
              <a:rPr lang="en-GB" sz="1800" dirty="0">
                <a:latin typeface="Arial"/>
                <a:cs typeface="Arial"/>
              </a:rPr>
              <a:t> </a:t>
            </a:r>
            <a:endParaRPr lang="en-GB" sz="1800" b="0" dirty="0">
              <a:latin typeface="Arial"/>
              <a:cs typeface="Arial"/>
            </a:endParaRPr>
          </a:p>
          <a:p>
            <a:pPr marL="0" indent="0">
              <a:buClr>
                <a:srgbClr val="92D050"/>
              </a:buClr>
              <a:buNone/>
            </a:pPr>
            <a:r>
              <a:rPr lang="en-US" sz="1800" b="0" dirty="0">
                <a:latin typeface="Arial"/>
                <a:cs typeface="Arial"/>
              </a:rPr>
              <a:t>Support will not be given to buildings, storage and warehouse facilities. Works projects may include on-site renewable energy generation (synergetic element) that is primarily used for terminal activities.</a:t>
            </a:r>
            <a:endParaRPr lang="et-EE" sz="1800" b="0" dirty="0">
              <a:latin typeface="Arial"/>
              <a:cs typeface="Arial"/>
            </a:endParaRPr>
          </a:p>
        </p:txBody>
      </p:sp>
      <p:sp>
        <p:nvSpPr>
          <p:cNvPr id="5" name="Rounded Rectangle 4"/>
          <p:cNvSpPr/>
          <p:nvPr/>
        </p:nvSpPr>
        <p:spPr bwMode="auto">
          <a:xfrm>
            <a:off x="9186378" y="951143"/>
            <a:ext cx="2922494" cy="66985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4D4D4D"/>
                </a:solidFill>
                <a:effectLst/>
                <a:uLnTx/>
                <a:uFillTx/>
                <a:latin typeface="Arial"/>
                <a:ea typeface="+mn-ea"/>
                <a:cs typeface="+mn-cs"/>
              </a:rPr>
              <a:t>Works / Studies / Mixed</a:t>
            </a:r>
          </a:p>
        </p:txBody>
      </p:sp>
      <p:sp>
        <p:nvSpPr>
          <p:cNvPr id="6" name="Content Placeholder 2"/>
          <p:cNvSpPr txBox="1">
            <a:spLocks/>
          </p:cNvSpPr>
          <p:nvPr/>
        </p:nvSpPr>
        <p:spPr bwMode="gray">
          <a:xfrm>
            <a:off x="301752" y="6239434"/>
            <a:ext cx="5615676" cy="537883"/>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mn-cs"/>
              </a:rPr>
              <a:t>max</a:t>
            </a:r>
            <a:r>
              <a:rPr kumimoji="0" lang="et-EE"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 30% / 50%</a:t>
            </a:r>
            <a:endParaRPr kumimoji="0" lang="fr-BE"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Content Placeholder 2"/>
          <p:cNvSpPr txBox="1">
            <a:spLocks/>
          </p:cNvSpPr>
          <p:nvPr/>
        </p:nvSpPr>
        <p:spPr bwMode="gray">
          <a:xfrm>
            <a:off x="5988261" y="6239433"/>
            <a:ext cx="5990378" cy="537883"/>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ts val="1200"/>
              </a:spcAft>
              <a:buClr>
                <a:prstClr val="white"/>
              </a:buClr>
              <a:buSzTx/>
              <a:buFontTx/>
              <a:buNone/>
              <a:tabLst/>
              <a:defRPr/>
            </a:pP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Cohesion envelope: 85%</a:t>
            </a:r>
            <a:endParaRPr kumimoji="0" lang="fr-BE" sz="18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8" name="TextBox 7"/>
          <p:cNvSpPr txBox="1"/>
          <p:nvPr/>
        </p:nvSpPr>
        <p:spPr>
          <a:xfrm>
            <a:off x="301751" y="5818094"/>
            <a:ext cx="397861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 rates: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923" y="761602"/>
            <a:ext cx="445324" cy="445324"/>
          </a:xfrm>
          <a:prstGeom prst="rect">
            <a:avLst/>
          </a:prstGeom>
        </p:spPr>
      </p:pic>
    </p:spTree>
    <p:extLst>
      <p:ext uri="{BB962C8B-B14F-4D97-AF65-F5344CB8AC3E}">
        <p14:creationId xmlns:p14="http://schemas.microsoft.com/office/powerpoint/2010/main" val="19995430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112" y="855165"/>
            <a:ext cx="7294179" cy="641260"/>
          </a:xfrm>
          <a:solidFill>
            <a:schemeClr val="bg1"/>
          </a:solidFill>
        </p:spPr>
        <p:txBody>
          <a:bodyPr/>
          <a:lstStyle/>
          <a:p>
            <a:pPr>
              <a:lnSpc>
                <a:spcPct val="100000"/>
              </a:lnSpc>
              <a:spcBef>
                <a:spcPts val="0"/>
              </a:spcBef>
              <a:spcAft>
                <a:spcPts val="600"/>
              </a:spcAft>
            </a:pPr>
            <a:br>
              <a:rPr lang="en-US" sz="2400"/>
            </a:br>
            <a:r>
              <a:rPr lang="en-US" sz="2400"/>
              <a:t>Intelligent Transport Services for road (ITS) </a:t>
            </a:r>
            <a:br>
              <a:rPr lang="en-US" sz="2400"/>
            </a:br>
            <a:r>
              <a:rPr lang="en-US" sz="2400" i="1">
                <a:solidFill>
                  <a:schemeClr val="accent5"/>
                </a:solidFill>
              </a:rPr>
              <a:t>(CEF-T-2023-SIMOBGEN) </a:t>
            </a:r>
            <a:br>
              <a:rPr lang="et-EE" sz="2400" i="1">
                <a:solidFill>
                  <a:schemeClr val="accent5"/>
                </a:solidFill>
              </a:rPr>
            </a:br>
            <a:endParaRPr lang="en-IE" sz="2400"/>
          </a:p>
        </p:txBody>
      </p:sp>
      <p:sp>
        <p:nvSpPr>
          <p:cNvPr id="3" name="Content Placeholder 2"/>
          <p:cNvSpPr>
            <a:spLocks noGrp="1"/>
          </p:cNvSpPr>
          <p:nvPr>
            <p:ph idx="1"/>
          </p:nvPr>
        </p:nvSpPr>
        <p:spPr>
          <a:xfrm>
            <a:off x="392450" y="1845425"/>
            <a:ext cx="11574297" cy="4056502"/>
          </a:xfrm>
        </p:spPr>
        <p:txBody>
          <a:bodyPr vert="horz" lIns="91440" tIns="45720" rIns="91440" bIns="45720" rtlCol="0" anchor="t">
            <a:noAutofit/>
          </a:bodyPr>
          <a:lstStyle/>
          <a:p>
            <a:pPr marL="0" indent="0">
              <a:lnSpc>
                <a:spcPct val="100000"/>
              </a:lnSpc>
              <a:spcBef>
                <a:spcPts val="0"/>
              </a:spcBef>
              <a:spcAft>
                <a:spcPts val="600"/>
              </a:spcAft>
              <a:buNone/>
            </a:pPr>
            <a:r>
              <a:rPr lang="fr-BE" sz="2000" b="0">
                <a:latin typeface="Arial"/>
                <a:cs typeface="Arial"/>
              </a:rPr>
              <a:t>Projects to </a:t>
            </a:r>
            <a:r>
              <a:rPr lang="en-IE" sz="2000" b="0">
                <a:latin typeface="Arial"/>
                <a:cs typeface="Arial"/>
              </a:rPr>
              <a:t>be supported</a:t>
            </a:r>
            <a:r>
              <a:rPr lang="fr-BE" sz="2000" b="0" dirty="0">
                <a:latin typeface="Arial"/>
                <a:cs typeface="Arial"/>
              </a:rPr>
              <a:t>:</a:t>
            </a:r>
          </a:p>
          <a:p>
            <a:pPr marL="356870" indent="-356870">
              <a:lnSpc>
                <a:spcPct val="100000"/>
              </a:lnSpc>
              <a:spcBef>
                <a:spcPts val="0"/>
              </a:spcBef>
              <a:spcAft>
                <a:spcPts val="600"/>
              </a:spcAft>
              <a:buFont typeface="Wingdings" panose="05000000000000000000" pitchFamily="2" charset="2"/>
              <a:buChar char="Ø"/>
            </a:pPr>
            <a:r>
              <a:rPr lang="en-IE" sz="2000" b="0" dirty="0">
                <a:latin typeface="Arial"/>
                <a:cs typeface="Arial"/>
              </a:rPr>
              <a:t>deployment and/or upgrade of ITS infrastructure and services (incl. upgrade of NAPs) </a:t>
            </a:r>
            <a:endParaRPr lang="en-IE" sz="2000" b="0" dirty="0"/>
          </a:p>
          <a:p>
            <a:pPr marL="356870" indent="-356870">
              <a:lnSpc>
                <a:spcPct val="100000"/>
              </a:lnSpc>
              <a:spcBef>
                <a:spcPts val="0"/>
              </a:spcBef>
              <a:spcAft>
                <a:spcPts val="600"/>
              </a:spcAft>
              <a:buFont typeface="Wingdings" panose="05000000000000000000" pitchFamily="2" charset="2"/>
              <a:buChar char="Ø"/>
            </a:pPr>
            <a:r>
              <a:rPr lang="en-IE" sz="2000" b="0" dirty="0">
                <a:latin typeface="Arial"/>
                <a:cs typeface="Arial"/>
              </a:rPr>
              <a:t>deployment</a:t>
            </a:r>
            <a:r>
              <a:rPr lang="et-EE" sz="2000" b="0" dirty="0">
                <a:latin typeface="Arial"/>
                <a:cs typeface="Arial"/>
              </a:rPr>
              <a:t> of</a:t>
            </a:r>
            <a:r>
              <a:rPr lang="en-US" sz="2000" b="0" dirty="0">
                <a:latin typeface="Arial"/>
                <a:cs typeface="Arial"/>
              </a:rPr>
              <a:t> C-ITS stations to provide C-ITS services based on the hybrid communication approach defined in the European C-ITS Strategy and:</a:t>
            </a:r>
            <a:endParaRPr lang="fr-BE" sz="2000" b="0" dirty="0">
              <a:latin typeface="Arial"/>
              <a:cs typeface="Arial"/>
            </a:endParaRPr>
          </a:p>
          <a:p>
            <a:pPr lvl="1">
              <a:lnSpc>
                <a:spcPct val="100000"/>
              </a:lnSpc>
              <a:spcBef>
                <a:spcPts val="0"/>
              </a:spcBef>
              <a:spcAft>
                <a:spcPts val="600"/>
              </a:spcAft>
            </a:pPr>
            <a:r>
              <a:rPr lang="en-US" sz="2000" b="0" dirty="0">
                <a:latin typeface="Arial"/>
                <a:cs typeface="Arial"/>
              </a:rPr>
              <a:t>compatibility with the specifications developed by the C-ROADS platform and interoperability with existing C-ITS stations deployed in accordance to those specifications</a:t>
            </a:r>
            <a:r>
              <a:rPr lang="et-EE" sz="2000" b="0" dirty="0">
                <a:latin typeface="Arial"/>
                <a:cs typeface="Arial"/>
              </a:rPr>
              <a:t> </a:t>
            </a:r>
            <a:r>
              <a:rPr lang="en-IE" sz="2000" b="0" dirty="0">
                <a:latin typeface="Arial"/>
                <a:cs typeface="Arial"/>
              </a:rPr>
              <a:t>has to be ensured;</a:t>
            </a:r>
          </a:p>
          <a:p>
            <a:pPr lvl="1">
              <a:lnSpc>
                <a:spcPct val="100000"/>
              </a:lnSpc>
              <a:spcBef>
                <a:spcPts val="0"/>
              </a:spcBef>
              <a:spcAft>
                <a:spcPts val="600"/>
              </a:spcAft>
            </a:pPr>
            <a:r>
              <a:rPr lang="en-US" sz="2000" b="0" dirty="0">
                <a:latin typeface="Arial"/>
                <a:cs typeface="Arial"/>
              </a:rPr>
              <a:t>C-ITS deployments should be in line with Security Certificate Policy for deployment and Operation of European C-ITS</a:t>
            </a:r>
          </a:p>
          <a:p>
            <a:pPr lvl="1">
              <a:lnSpc>
                <a:spcPct val="100000"/>
              </a:lnSpc>
              <a:spcBef>
                <a:spcPts val="0"/>
              </a:spcBef>
              <a:spcAft>
                <a:spcPts val="600"/>
              </a:spcAft>
            </a:pPr>
            <a:endParaRPr lang="en-IE" sz="2000" b="0"/>
          </a:p>
          <a:p>
            <a:pPr marL="356870" indent="-356870">
              <a:lnSpc>
                <a:spcPct val="100000"/>
              </a:lnSpc>
              <a:spcBef>
                <a:spcPts val="0"/>
              </a:spcBef>
              <a:spcAft>
                <a:spcPts val="600"/>
              </a:spcAft>
              <a:buFont typeface="Wingdings" panose="05000000000000000000" pitchFamily="2" charset="2"/>
              <a:buChar char="Ø"/>
            </a:pPr>
            <a:endParaRPr lang="en-US" sz="2000" b="0"/>
          </a:p>
          <a:p>
            <a:pPr marL="356870" indent="-356870">
              <a:lnSpc>
                <a:spcPct val="100000"/>
              </a:lnSpc>
              <a:spcBef>
                <a:spcPts val="0"/>
              </a:spcBef>
              <a:spcAft>
                <a:spcPts val="600"/>
              </a:spcAft>
              <a:buFont typeface="Wingdings" panose="05000000000000000000" pitchFamily="2" charset="2"/>
              <a:buChar char="Ø"/>
            </a:pPr>
            <a:endParaRPr lang="et-EE" sz="2000" b="0"/>
          </a:p>
        </p:txBody>
      </p:sp>
      <p:sp>
        <p:nvSpPr>
          <p:cNvPr id="5" name="Rounded Rectangle 4"/>
          <p:cNvSpPr/>
          <p:nvPr/>
        </p:nvSpPr>
        <p:spPr bwMode="auto">
          <a:xfrm>
            <a:off x="9672918" y="989351"/>
            <a:ext cx="2392702" cy="66985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4D4D4D"/>
                </a:solidFill>
                <a:effectLst/>
                <a:uLnTx/>
                <a:uFillTx/>
                <a:latin typeface="Arial"/>
                <a:ea typeface="+mn-ea"/>
                <a:cs typeface="+mn-cs"/>
              </a:rPr>
              <a:t>Works / Studies / Mixed</a:t>
            </a:r>
          </a:p>
        </p:txBody>
      </p:sp>
      <p:sp>
        <p:nvSpPr>
          <p:cNvPr id="6" name="Content Placeholder 2"/>
          <p:cNvSpPr txBox="1">
            <a:spLocks/>
          </p:cNvSpPr>
          <p:nvPr/>
        </p:nvSpPr>
        <p:spPr bwMode="gray">
          <a:xfrm>
            <a:off x="169788" y="6160967"/>
            <a:ext cx="5131750" cy="545247"/>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50%</a:t>
            </a:r>
            <a:endParaRPr kumimoji="0" lang="fr-BE"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788" y="899537"/>
            <a:ext cx="445324" cy="445324"/>
          </a:xfrm>
          <a:prstGeom prst="rect">
            <a:avLst/>
          </a:prstGeom>
        </p:spPr>
      </p:pic>
      <p:sp>
        <p:nvSpPr>
          <p:cNvPr id="8" name="TextBox 7"/>
          <p:cNvSpPr txBox="1"/>
          <p:nvPr/>
        </p:nvSpPr>
        <p:spPr>
          <a:xfrm>
            <a:off x="230919" y="5739150"/>
            <a:ext cx="404944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 rate:</a:t>
            </a:r>
          </a:p>
        </p:txBody>
      </p:sp>
    </p:spTree>
    <p:extLst>
      <p:ext uri="{BB962C8B-B14F-4D97-AF65-F5344CB8AC3E}">
        <p14:creationId xmlns:p14="http://schemas.microsoft.com/office/powerpoint/2010/main" val="3781459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Straight Connector 58">
            <a:extLst>
              <a:ext uri="{FF2B5EF4-FFF2-40B4-BE49-F238E27FC236}">
                <a16:creationId xmlns:a16="http://schemas.microsoft.com/office/drawing/2014/main" id="{1CAA2EDC-81ED-224C-81A3-05184DC2CF6E}"/>
              </a:ext>
            </a:extLst>
          </p:cNvPr>
          <p:cNvCxnSpPr>
            <a:cxnSpLocks/>
            <a:endCxn id="98" idx="3"/>
          </p:cNvCxnSpPr>
          <p:nvPr/>
        </p:nvCxnSpPr>
        <p:spPr>
          <a:xfrm flipH="1">
            <a:off x="4152005" y="4106342"/>
            <a:ext cx="1017896" cy="974688"/>
          </a:xfrm>
          <a:prstGeom prst="line">
            <a:avLst/>
          </a:prstGeom>
          <a:ln w="50800">
            <a:solidFill>
              <a:schemeClr val="bg1">
                <a:lumMod val="75000"/>
              </a:schemeClr>
            </a:solidFill>
          </a:ln>
        </p:spPr>
        <p:style>
          <a:lnRef idx="2">
            <a:schemeClr val="dk1"/>
          </a:lnRef>
          <a:fillRef idx="0">
            <a:schemeClr val="dk1"/>
          </a:fillRef>
          <a:effectRef idx="1">
            <a:schemeClr val="dk1"/>
          </a:effectRef>
          <a:fontRef idx="minor">
            <a:schemeClr val="tx1"/>
          </a:fontRef>
        </p:style>
      </p:cxnSp>
      <p:cxnSp>
        <p:nvCxnSpPr>
          <p:cNvPr id="57" name="Straight Connector 56">
            <a:extLst>
              <a:ext uri="{FF2B5EF4-FFF2-40B4-BE49-F238E27FC236}">
                <a16:creationId xmlns:a16="http://schemas.microsoft.com/office/drawing/2014/main" id="{EB9E4734-B521-CF4F-A721-209E6285C664}"/>
              </a:ext>
            </a:extLst>
          </p:cNvPr>
          <p:cNvCxnSpPr>
            <a:cxnSpLocks/>
          </p:cNvCxnSpPr>
          <p:nvPr/>
        </p:nvCxnSpPr>
        <p:spPr>
          <a:xfrm>
            <a:off x="6096000" y="4536413"/>
            <a:ext cx="6417" cy="864631"/>
          </a:xfrm>
          <a:prstGeom prst="line">
            <a:avLst/>
          </a:prstGeom>
          <a:ln w="50800">
            <a:solidFill>
              <a:schemeClr val="bg1">
                <a:lumMod val="75000"/>
              </a:schemeClr>
            </a:solidFill>
          </a:ln>
        </p:spPr>
        <p:style>
          <a:lnRef idx="2">
            <a:schemeClr val="dk1"/>
          </a:lnRef>
          <a:fillRef idx="0">
            <a:schemeClr val="dk1"/>
          </a:fillRef>
          <a:effectRef idx="1">
            <a:schemeClr val="dk1"/>
          </a:effectRef>
          <a:fontRef idx="minor">
            <a:schemeClr val="tx1"/>
          </a:fontRef>
        </p:style>
      </p:cxnSp>
      <p:cxnSp>
        <p:nvCxnSpPr>
          <p:cNvPr id="37" name="Straight Connector 36">
            <a:extLst>
              <a:ext uri="{FF2B5EF4-FFF2-40B4-BE49-F238E27FC236}">
                <a16:creationId xmlns:a16="http://schemas.microsoft.com/office/drawing/2014/main" id="{2AC297DC-80A9-514B-918E-39814FCE5BB3}"/>
              </a:ext>
            </a:extLst>
          </p:cNvPr>
          <p:cNvCxnSpPr>
            <a:cxnSpLocks/>
            <a:endCxn id="56" idx="1"/>
          </p:cNvCxnSpPr>
          <p:nvPr/>
        </p:nvCxnSpPr>
        <p:spPr>
          <a:xfrm>
            <a:off x="6589727" y="3612668"/>
            <a:ext cx="1556651" cy="1495069"/>
          </a:xfrm>
          <a:prstGeom prst="line">
            <a:avLst/>
          </a:prstGeom>
          <a:ln w="50800">
            <a:solidFill>
              <a:schemeClr val="bg1">
                <a:lumMod val="75000"/>
              </a:schemeClr>
            </a:solidFill>
          </a:ln>
        </p:spPr>
        <p:style>
          <a:lnRef idx="2">
            <a:schemeClr val="dk1"/>
          </a:lnRef>
          <a:fillRef idx="0">
            <a:schemeClr val="dk1"/>
          </a:fillRef>
          <a:effectRef idx="1">
            <a:schemeClr val="dk1"/>
          </a:effectRef>
          <a:fontRef idx="minor">
            <a:schemeClr val="tx1"/>
          </a:fontRef>
        </p:style>
      </p:cxnSp>
      <p:cxnSp>
        <p:nvCxnSpPr>
          <p:cNvPr id="34" name="Straight Connector 33">
            <a:extLst>
              <a:ext uri="{FF2B5EF4-FFF2-40B4-BE49-F238E27FC236}">
                <a16:creationId xmlns:a16="http://schemas.microsoft.com/office/drawing/2014/main" id="{23DD5603-E560-6142-82D7-237B8565B083}"/>
              </a:ext>
            </a:extLst>
          </p:cNvPr>
          <p:cNvCxnSpPr>
            <a:cxnSpLocks/>
            <a:endCxn id="44" idx="1"/>
          </p:cNvCxnSpPr>
          <p:nvPr/>
        </p:nvCxnSpPr>
        <p:spPr>
          <a:xfrm flipV="1">
            <a:off x="6856209" y="3673816"/>
            <a:ext cx="1250233" cy="21420"/>
          </a:xfrm>
          <a:prstGeom prst="line">
            <a:avLst/>
          </a:prstGeom>
          <a:ln w="50800">
            <a:solidFill>
              <a:schemeClr val="bg1">
                <a:lumMod val="75000"/>
              </a:schemeClr>
            </a:solidFill>
          </a:ln>
        </p:spPr>
        <p:style>
          <a:lnRef idx="2">
            <a:schemeClr val="dk1"/>
          </a:lnRef>
          <a:fillRef idx="0">
            <a:schemeClr val="dk1"/>
          </a:fillRef>
          <a:effectRef idx="1">
            <a:schemeClr val="dk1"/>
          </a:effectRef>
          <a:fontRef idx="minor">
            <a:schemeClr val="tx1"/>
          </a:fontRef>
        </p:style>
      </p:cxnSp>
      <p:cxnSp>
        <p:nvCxnSpPr>
          <p:cNvPr id="31" name="Straight Connector 30">
            <a:extLst>
              <a:ext uri="{FF2B5EF4-FFF2-40B4-BE49-F238E27FC236}">
                <a16:creationId xmlns:a16="http://schemas.microsoft.com/office/drawing/2014/main" id="{D813BF5D-B3F2-D540-BE56-405E96EA7E7A}"/>
              </a:ext>
            </a:extLst>
          </p:cNvPr>
          <p:cNvCxnSpPr>
            <a:cxnSpLocks/>
            <a:endCxn id="33" idx="1"/>
          </p:cNvCxnSpPr>
          <p:nvPr/>
        </p:nvCxnSpPr>
        <p:spPr>
          <a:xfrm flipV="1">
            <a:off x="6803923" y="2244421"/>
            <a:ext cx="1302519" cy="848199"/>
          </a:xfrm>
          <a:prstGeom prst="line">
            <a:avLst/>
          </a:prstGeom>
          <a:ln w="50800">
            <a:solidFill>
              <a:schemeClr val="bg1">
                <a:lumMod val="75000"/>
              </a:schemeClr>
            </a:solidFill>
          </a:ln>
        </p:spPr>
        <p:style>
          <a:lnRef idx="2">
            <a:schemeClr val="dk1"/>
          </a:lnRef>
          <a:fillRef idx="0">
            <a:schemeClr val="dk1"/>
          </a:fillRef>
          <a:effectRef idx="1">
            <a:schemeClr val="dk1"/>
          </a:effectRef>
          <a:fontRef idx="minor">
            <a:schemeClr val="tx1"/>
          </a:fontRef>
        </p:style>
      </p:cxnSp>
      <p:cxnSp>
        <p:nvCxnSpPr>
          <p:cNvPr id="5" name="Straight Connector 4">
            <a:extLst>
              <a:ext uri="{FF2B5EF4-FFF2-40B4-BE49-F238E27FC236}">
                <a16:creationId xmlns:a16="http://schemas.microsoft.com/office/drawing/2014/main" id="{45DC64BE-E1CD-5843-928B-16AA83BFB6E7}"/>
              </a:ext>
            </a:extLst>
          </p:cNvPr>
          <p:cNvCxnSpPr>
            <a:cxnSpLocks/>
            <a:stCxn id="105" idx="3"/>
          </p:cNvCxnSpPr>
          <p:nvPr/>
        </p:nvCxnSpPr>
        <p:spPr>
          <a:xfrm flipV="1">
            <a:off x="4133432" y="3158441"/>
            <a:ext cx="1036468" cy="517876"/>
          </a:xfrm>
          <a:prstGeom prst="line">
            <a:avLst/>
          </a:prstGeom>
          <a:ln w="50800">
            <a:solidFill>
              <a:schemeClr val="bg1">
                <a:lumMod val="75000"/>
              </a:schemeClr>
            </a:solidFill>
          </a:ln>
        </p:spPr>
        <p:style>
          <a:lnRef idx="2">
            <a:schemeClr val="dk1"/>
          </a:lnRef>
          <a:fillRef idx="0">
            <a:schemeClr val="dk1"/>
          </a:fillRef>
          <a:effectRef idx="1">
            <a:schemeClr val="dk1"/>
          </a:effectRef>
          <a:fontRef idx="minor">
            <a:schemeClr val="tx1"/>
          </a:fontRef>
        </p:style>
      </p:cxnSp>
      <p:grpSp>
        <p:nvGrpSpPr>
          <p:cNvPr id="8" name="Group 7"/>
          <p:cNvGrpSpPr/>
          <p:nvPr/>
        </p:nvGrpSpPr>
        <p:grpSpPr>
          <a:xfrm>
            <a:off x="514859" y="4552313"/>
            <a:ext cx="3637146" cy="1080000"/>
            <a:chOff x="601345" y="4062862"/>
            <a:chExt cx="3637146" cy="1080000"/>
          </a:xfrm>
          <a:solidFill>
            <a:schemeClr val="accent1"/>
          </a:solidFill>
        </p:grpSpPr>
        <p:sp>
          <p:nvSpPr>
            <p:cNvPr id="58" name="Body">
              <a:extLst>
                <a:ext uri="{FF2B5EF4-FFF2-40B4-BE49-F238E27FC236}">
                  <a16:creationId xmlns:a16="http://schemas.microsoft.com/office/drawing/2014/main" id="{DEFD62F3-5D5E-FD4A-B154-FF167E541A63}"/>
                </a:ext>
              </a:extLst>
            </p:cNvPr>
            <p:cNvSpPr/>
            <p:nvPr/>
          </p:nvSpPr>
          <p:spPr>
            <a:xfrm>
              <a:off x="619918" y="4062862"/>
              <a:ext cx="3600000" cy="1080000"/>
            </a:xfrm>
            <a:custGeom>
              <a:avLst/>
              <a:gdLst/>
              <a:ahLst/>
              <a:cxnLst/>
              <a:rect l="0" t="0" r="0" b="0"/>
              <a:pathLst>
                <a:path w="8205165" h="2722372">
                  <a:moveTo>
                    <a:pt x="6843979" y="0"/>
                  </a:moveTo>
                  <a:lnTo>
                    <a:pt x="6843953" y="0"/>
                  </a:lnTo>
                  <a:lnTo>
                    <a:pt x="1361198" y="0"/>
                  </a:lnTo>
                  <a:cubicBezTo>
                    <a:pt x="609434" y="0"/>
                    <a:pt x="0" y="609422"/>
                    <a:pt x="0" y="1361198"/>
                  </a:cubicBezTo>
                  <a:cubicBezTo>
                    <a:pt x="0" y="2112937"/>
                    <a:pt x="609434" y="2722372"/>
                    <a:pt x="1361198" y="2722372"/>
                  </a:cubicBezTo>
                  <a:lnTo>
                    <a:pt x="6843953" y="2722372"/>
                  </a:lnTo>
                  <a:lnTo>
                    <a:pt x="6843979" y="2722372"/>
                  </a:lnTo>
                  <a:cubicBezTo>
                    <a:pt x="7595717" y="2722372"/>
                    <a:pt x="8205165" y="2112937"/>
                    <a:pt x="8205165" y="1361198"/>
                  </a:cubicBezTo>
                  <a:cubicBezTo>
                    <a:pt x="8205165" y="609422"/>
                    <a:pt x="7595717" y="0"/>
                    <a:pt x="6843979" y="0"/>
                  </a:cubicBezTo>
                  <a:close/>
                </a:path>
              </a:pathLst>
            </a:custGeom>
            <a:grpFill/>
            <a:ln w="12700" cmpd="sng">
              <a:noFill/>
              <a:prstDash val="solid"/>
            </a:ln>
            <a:effectLst>
              <a:innerShdw blurRad="190500" dist="63500" dir="13500000">
                <a:prstClr val="black">
                  <a:alpha val="50000"/>
                </a:prstClr>
              </a:innerShdw>
            </a:effectLst>
          </p:spPr>
          <p:txBody>
            <a:bodyPr wrap="square" lIns="60940" tIns="30470" rIns="60940" bIns="3047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chemeClr val="bg1"/>
                </a:solidFill>
                <a:effectLst/>
                <a:uLnTx/>
                <a:uFillTx/>
                <a:latin typeface="Arial"/>
                <a:ea typeface="+mn-ea"/>
                <a:cs typeface="+mn-cs"/>
              </a:endParaRPr>
            </a:p>
          </p:txBody>
        </p:sp>
        <p:sp>
          <p:nvSpPr>
            <p:cNvPr id="98" name="TextBox 97">
              <a:extLst>
                <a:ext uri="{FF2B5EF4-FFF2-40B4-BE49-F238E27FC236}">
                  <a16:creationId xmlns:a16="http://schemas.microsoft.com/office/drawing/2014/main" id="{7A5B79A6-F9D4-7147-B5A0-8FCC23EF2686}"/>
                </a:ext>
              </a:extLst>
            </p:cNvPr>
            <p:cNvSpPr txBox="1"/>
            <p:nvPr/>
          </p:nvSpPr>
          <p:spPr>
            <a:xfrm>
              <a:off x="601345" y="4418196"/>
              <a:ext cx="3637146" cy="369332"/>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1" i="0" u="none" strike="noStrike" kern="1200" cap="none" spc="300" normalizeH="0" baseline="0" noProof="0" dirty="0">
                  <a:ln>
                    <a:noFill/>
                  </a:ln>
                  <a:solidFill>
                    <a:schemeClr val="bg1"/>
                  </a:solidFill>
                  <a:effectLst/>
                  <a:uLnTx/>
                  <a:uFillTx/>
                  <a:latin typeface="Arial"/>
                  <a:ea typeface="+mn-ea"/>
                  <a:cs typeface="+mn-cs"/>
                </a:rPr>
                <a:t>INNOVATION FUND</a:t>
              </a:r>
            </a:p>
          </p:txBody>
        </p:sp>
      </p:grpSp>
      <p:grpSp>
        <p:nvGrpSpPr>
          <p:cNvPr id="6" name="Group 5"/>
          <p:cNvGrpSpPr/>
          <p:nvPr/>
        </p:nvGrpSpPr>
        <p:grpSpPr>
          <a:xfrm>
            <a:off x="533432" y="3136317"/>
            <a:ext cx="3600000" cy="1080000"/>
            <a:chOff x="572107" y="2456182"/>
            <a:chExt cx="3600000" cy="1080000"/>
          </a:xfrm>
          <a:solidFill>
            <a:schemeClr val="accent2">
              <a:lumMod val="75000"/>
            </a:schemeClr>
          </a:solidFill>
        </p:grpSpPr>
        <p:sp>
          <p:nvSpPr>
            <p:cNvPr id="72" name="Body">
              <a:extLst>
                <a:ext uri="{FF2B5EF4-FFF2-40B4-BE49-F238E27FC236}">
                  <a16:creationId xmlns:a16="http://schemas.microsoft.com/office/drawing/2014/main" id="{1D62C275-F24C-6D49-83D6-D33A2B2C863F}"/>
                </a:ext>
              </a:extLst>
            </p:cNvPr>
            <p:cNvSpPr/>
            <p:nvPr/>
          </p:nvSpPr>
          <p:spPr>
            <a:xfrm>
              <a:off x="572107" y="2456182"/>
              <a:ext cx="3600000" cy="1080000"/>
            </a:xfrm>
            <a:custGeom>
              <a:avLst/>
              <a:gdLst/>
              <a:ahLst/>
              <a:cxnLst/>
              <a:rect l="0" t="0" r="0" b="0"/>
              <a:pathLst>
                <a:path w="8205165" h="2722372">
                  <a:moveTo>
                    <a:pt x="6843979" y="0"/>
                  </a:moveTo>
                  <a:lnTo>
                    <a:pt x="6843953" y="0"/>
                  </a:lnTo>
                  <a:lnTo>
                    <a:pt x="1361198" y="0"/>
                  </a:lnTo>
                  <a:cubicBezTo>
                    <a:pt x="609434" y="0"/>
                    <a:pt x="0" y="609422"/>
                    <a:pt x="0" y="1361198"/>
                  </a:cubicBezTo>
                  <a:cubicBezTo>
                    <a:pt x="0" y="2112937"/>
                    <a:pt x="609434" y="2722372"/>
                    <a:pt x="1361198" y="2722372"/>
                  </a:cubicBezTo>
                  <a:lnTo>
                    <a:pt x="6843953" y="2722372"/>
                  </a:lnTo>
                  <a:lnTo>
                    <a:pt x="6843979" y="2722372"/>
                  </a:lnTo>
                  <a:cubicBezTo>
                    <a:pt x="7595717" y="2722372"/>
                    <a:pt x="8205165" y="2112937"/>
                    <a:pt x="8205165" y="1361198"/>
                  </a:cubicBezTo>
                  <a:cubicBezTo>
                    <a:pt x="8205165" y="609422"/>
                    <a:pt x="7595717" y="0"/>
                    <a:pt x="6843979" y="0"/>
                  </a:cubicBezTo>
                  <a:close/>
                </a:path>
              </a:pathLst>
            </a:custGeom>
            <a:grpFill/>
            <a:ln w="12700" cmpd="sng">
              <a:noFill/>
              <a:prstDash val="solid"/>
            </a:ln>
            <a:effectLst>
              <a:innerShdw blurRad="190500" dist="63500" dir="9900000">
                <a:prstClr val="black">
                  <a:alpha val="50000"/>
                </a:prstClr>
              </a:innerShdw>
            </a:effectLst>
          </p:spPr>
          <p:txBody>
            <a:bodyPr wrap="square" lIns="60940" tIns="30470" rIns="60940" bIns="3047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chemeClr val="bg1"/>
                </a:solidFill>
                <a:effectLst/>
                <a:uLnTx/>
                <a:uFillTx/>
                <a:latin typeface="Arial"/>
                <a:ea typeface="+mn-ea"/>
                <a:cs typeface="+mn-cs"/>
              </a:endParaRPr>
            </a:p>
          </p:txBody>
        </p:sp>
        <p:sp>
          <p:nvSpPr>
            <p:cNvPr id="105" name="Rectangle 104">
              <a:extLst>
                <a:ext uri="{FF2B5EF4-FFF2-40B4-BE49-F238E27FC236}">
                  <a16:creationId xmlns:a16="http://schemas.microsoft.com/office/drawing/2014/main" id="{0AB641C5-3E3C-944B-A562-D6D1CA814E6A}"/>
                </a:ext>
              </a:extLst>
            </p:cNvPr>
            <p:cNvSpPr/>
            <p:nvPr/>
          </p:nvSpPr>
          <p:spPr>
            <a:xfrm>
              <a:off x="572107" y="2811516"/>
              <a:ext cx="3600000" cy="369332"/>
            </a:xfrm>
            <a:prstGeom prst="rect">
              <a:avLst/>
            </a:prstGeom>
            <a:noFill/>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1" i="0" u="none" strike="noStrike" kern="1200" cap="none" spc="300" normalizeH="0" baseline="0" noProof="0" dirty="0">
                  <a:ln>
                    <a:noFill/>
                  </a:ln>
                  <a:solidFill>
                    <a:schemeClr val="bg1"/>
                  </a:solidFill>
                  <a:effectLst/>
                  <a:uLnTx/>
                  <a:uFillTx/>
                  <a:latin typeface="Arial"/>
                  <a:ea typeface="+mn-ea"/>
                  <a:cs typeface="+mn-cs"/>
                </a:rPr>
                <a:t>LIFE PROGRAMME</a:t>
              </a:r>
              <a:endParaRPr kumimoji="0" lang="en-IE" sz="1800" b="0" i="1" u="none" strike="noStrike" kern="1300" cap="none" spc="0" normalizeH="0" baseline="0" noProof="0" dirty="0">
                <a:ln>
                  <a:noFill/>
                </a:ln>
                <a:solidFill>
                  <a:schemeClr val="bg1"/>
                </a:solidFill>
                <a:effectLst/>
                <a:uLnTx/>
                <a:uFillTx/>
                <a:latin typeface="Arial"/>
                <a:ea typeface="+mn-ea"/>
                <a:cs typeface="+mn-cs"/>
              </a:endParaRPr>
            </a:p>
          </p:txBody>
        </p:sp>
      </p:grpSp>
      <p:grpSp>
        <p:nvGrpSpPr>
          <p:cNvPr id="11" name="Group 10"/>
          <p:cNvGrpSpPr/>
          <p:nvPr/>
        </p:nvGrpSpPr>
        <p:grpSpPr>
          <a:xfrm>
            <a:off x="8146377" y="4583160"/>
            <a:ext cx="3520130" cy="1049153"/>
            <a:chOff x="7900587" y="4343606"/>
            <a:chExt cx="3520130" cy="1049153"/>
          </a:xfrm>
          <a:solidFill>
            <a:schemeClr val="accent1">
              <a:lumMod val="60000"/>
              <a:lumOff val="40000"/>
            </a:schemeClr>
          </a:solidFill>
        </p:grpSpPr>
        <p:sp>
          <p:nvSpPr>
            <p:cNvPr id="45" name="Body">
              <a:extLst>
                <a:ext uri="{FF2B5EF4-FFF2-40B4-BE49-F238E27FC236}">
                  <a16:creationId xmlns:a16="http://schemas.microsoft.com/office/drawing/2014/main" id="{708717C8-6297-CB41-89AA-002F48A51C55}"/>
                </a:ext>
              </a:extLst>
            </p:cNvPr>
            <p:cNvSpPr/>
            <p:nvPr/>
          </p:nvSpPr>
          <p:spPr>
            <a:xfrm>
              <a:off x="7900587" y="4343606"/>
              <a:ext cx="3520130" cy="1049153"/>
            </a:xfrm>
            <a:custGeom>
              <a:avLst/>
              <a:gdLst/>
              <a:ahLst/>
              <a:cxnLst/>
              <a:rect l="0" t="0" r="0" b="0"/>
              <a:pathLst>
                <a:path w="8205165" h="2722359">
                  <a:moveTo>
                    <a:pt x="6843979" y="0"/>
                  </a:moveTo>
                  <a:lnTo>
                    <a:pt x="6843953" y="0"/>
                  </a:lnTo>
                  <a:lnTo>
                    <a:pt x="1361198" y="0"/>
                  </a:lnTo>
                  <a:cubicBezTo>
                    <a:pt x="609434" y="0"/>
                    <a:pt x="0" y="609422"/>
                    <a:pt x="0" y="1361186"/>
                  </a:cubicBezTo>
                  <a:cubicBezTo>
                    <a:pt x="0" y="2112937"/>
                    <a:pt x="609434" y="2722359"/>
                    <a:pt x="1361198" y="2722359"/>
                  </a:cubicBezTo>
                  <a:lnTo>
                    <a:pt x="6843953" y="2722359"/>
                  </a:lnTo>
                  <a:lnTo>
                    <a:pt x="6843979" y="2722359"/>
                  </a:lnTo>
                  <a:cubicBezTo>
                    <a:pt x="7595717" y="2722359"/>
                    <a:pt x="8205165" y="2112937"/>
                    <a:pt x="8205165" y="1361186"/>
                  </a:cubicBezTo>
                  <a:cubicBezTo>
                    <a:pt x="8205165" y="609422"/>
                    <a:pt x="7595717" y="0"/>
                    <a:pt x="6843979" y="0"/>
                  </a:cubicBezTo>
                  <a:close/>
                </a:path>
              </a:pathLst>
            </a:custGeom>
            <a:grpFill/>
            <a:ln w="12700" cmpd="sng">
              <a:noFill/>
              <a:prstDash val="solid"/>
            </a:ln>
            <a:effectLst>
              <a:innerShdw blurRad="190500" dist="63500" dir="13500000">
                <a:prstClr val="black">
                  <a:alpha val="50000"/>
                </a:prstClr>
              </a:innerShdw>
            </a:effectLst>
          </p:spPr>
          <p:txBody>
            <a:bodyPr wrap="square" lIns="60940" tIns="30470" rIns="60940" bIns="3047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effectLst/>
                <a:uLnTx/>
                <a:uFillTx/>
                <a:latin typeface="Arial"/>
                <a:ea typeface="+mn-ea"/>
                <a:cs typeface="+mn-cs"/>
              </a:endParaRPr>
            </a:p>
          </p:txBody>
        </p:sp>
        <p:sp>
          <p:nvSpPr>
            <p:cNvPr id="56" name="TextBox 55">
              <a:extLst>
                <a:ext uri="{FF2B5EF4-FFF2-40B4-BE49-F238E27FC236}">
                  <a16:creationId xmlns:a16="http://schemas.microsoft.com/office/drawing/2014/main" id="{1FCBC915-B7C3-7049-8DFE-C2F231D83235}"/>
                </a:ext>
              </a:extLst>
            </p:cNvPr>
            <p:cNvSpPr txBox="1"/>
            <p:nvPr/>
          </p:nvSpPr>
          <p:spPr>
            <a:xfrm>
              <a:off x="7900588" y="4429601"/>
              <a:ext cx="3520129" cy="8771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chemeClr val="bg1"/>
                  </a:solidFill>
                  <a:effectLst/>
                  <a:uLnTx/>
                  <a:uFillTx/>
                  <a:latin typeface="Arial"/>
                  <a:ea typeface="+mn-ea"/>
                  <a:cs typeface="+mn-cs"/>
                </a:rPr>
                <a:t>JUST TRANSITION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chemeClr val="bg1"/>
                  </a:solidFill>
                  <a:effectLst/>
                  <a:uLnTx/>
                  <a:uFillTx/>
                  <a:latin typeface="Arial"/>
                  <a:ea typeface="+mn-ea"/>
                  <a:cs typeface="+mn-cs"/>
                </a:rPr>
                <a:t>MECHANISM</a:t>
              </a:r>
              <a:endParaRPr kumimoji="0" lang="en-IE" sz="1800" b="1" i="0" u="none" strike="noStrike" kern="1200" cap="none" spc="0" normalizeH="0" baseline="0" noProof="0" dirty="0">
                <a:ln>
                  <a:noFill/>
                </a:ln>
                <a:solidFill>
                  <a:schemeClr val="bg1"/>
                </a:solidFill>
                <a:effectLst/>
                <a:uLnTx/>
                <a:uFillTx/>
                <a:latin typeface="Arial"/>
                <a:ea typeface="+mn-ea"/>
                <a:cs typeface="+mn-cs"/>
              </a:endParaRPr>
            </a:p>
            <a:p>
              <a:pPr marL="0" marR="0" lvl="0" indent="0" algn="ctr" defTabSz="914400" rtl="0" eaLnBrk="1" fontAlgn="auto" latinLnBrk="0" hangingPunct="1">
                <a:lnSpc>
                  <a:spcPts val="1800"/>
                </a:lnSpc>
                <a:spcBef>
                  <a:spcPts val="0"/>
                </a:spcBef>
                <a:spcAft>
                  <a:spcPts val="0"/>
                </a:spcAft>
                <a:buClrTx/>
                <a:buSzTx/>
                <a:buFontTx/>
                <a:buNone/>
                <a:tabLst/>
                <a:defRPr/>
              </a:pPr>
              <a:r>
                <a:rPr kumimoji="0" lang="en-US" b="1" u="none" strike="noStrike" kern="1200" cap="none" spc="0" normalizeH="0" baseline="0" noProof="0" dirty="0">
                  <a:ln>
                    <a:noFill/>
                  </a:ln>
                  <a:solidFill>
                    <a:schemeClr val="bg1"/>
                  </a:solidFill>
                  <a:effectLst/>
                  <a:uLnTx/>
                  <a:uFillTx/>
                  <a:latin typeface="Arial"/>
                  <a:ea typeface="+mn-ea"/>
                  <a:cs typeface="+mn-cs"/>
                </a:rPr>
                <a:t>Public Sector Loan Facility</a:t>
              </a:r>
              <a:endParaRPr kumimoji="0" lang="en-GB" b="1" u="none" strike="noStrike" kern="1200" cap="none" spc="0" normalizeH="0" baseline="0" noProof="0" dirty="0">
                <a:ln>
                  <a:noFill/>
                </a:ln>
                <a:solidFill>
                  <a:schemeClr val="bg1"/>
                </a:solidFill>
                <a:effectLst/>
                <a:uLnTx/>
                <a:uFillTx/>
                <a:latin typeface="Arial"/>
                <a:ea typeface="+mn-ea"/>
                <a:cs typeface="+mn-cs"/>
              </a:endParaRPr>
            </a:p>
          </p:txBody>
        </p:sp>
      </p:grpSp>
      <p:grpSp>
        <p:nvGrpSpPr>
          <p:cNvPr id="9" name="Group 8"/>
          <p:cNvGrpSpPr/>
          <p:nvPr/>
        </p:nvGrpSpPr>
        <p:grpSpPr>
          <a:xfrm>
            <a:off x="8106442" y="1704421"/>
            <a:ext cx="3600000" cy="1080000"/>
            <a:chOff x="8140708" y="932929"/>
            <a:chExt cx="3600000" cy="1080000"/>
          </a:xfrm>
          <a:solidFill>
            <a:schemeClr val="tx2"/>
          </a:solidFill>
        </p:grpSpPr>
        <p:sp>
          <p:nvSpPr>
            <p:cNvPr id="41" name="Body">
              <a:extLst>
                <a:ext uri="{FF2B5EF4-FFF2-40B4-BE49-F238E27FC236}">
                  <a16:creationId xmlns:a16="http://schemas.microsoft.com/office/drawing/2014/main" id="{708717C8-6297-CB41-89AA-002F48A51C55}"/>
                </a:ext>
              </a:extLst>
            </p:cNvPr>
            <p:cNvSpPr/>
            <p:nvPr/>
          </p:nvSpPr>
          <p:spPr>
            <a:xfrm>
              <a:off x="8140708" y="932929"/>
              <a:ext cx="3600000" cy="1080000"/>
            </a:xfrm>
            <a:custGeom>
              <a:avLst/>
              <a:gdLst/>
              <a:ahLst/>
              <a:cxnLst/>
              <a:rect l="0" t="0" r="0" b="0"/>
              <a:pathLst>
                <a:path w="8205165" h="2722359">
                  <a:moveTo>
                    <a:pt x="6843979" y="0"/>
                  </a:moveTo>
                  <a:lnTo>
                    <a:pt x="6843953" y="0"/>
                  </a:lnTo>
                  <a:lnTo>
                    <a:pt x="1361198" y="0"/>
                  </a:lnTo>
                  <a:cubicBezTo>
                    <a:pt x="609434" y="0"/>
                    <a:pt x="0" y="609422"/>
                    <a:pt x="0" y="1361186"/>
                  </a:cubicBezTo>
                  <a:cubicBezTo>
                    <a:pt x="0" y="2112937"/>
                    <a:pt x="609434" y="2722359"/>
                    <a:pt x="1361198" y="2722359"/>
                  </a:cubicBezTo>
                  <a:lnTo>
                    <a:pt x="6843953" y="2722359"/>
                  </a:lnTo>
                  <a:lnTo>
                    <a:pt x="6843979" y="2722359"/>
                  </a:lnTo>
                  <a:cubicBezTo>
                    <a:pt x="7595717" y="2722359"/>
                    <a:pt x="8205165" y="2112937"/>
                    <a:pt x="8205165" y="1361186"/>
                  </a:cubicBezTo>
                  <a:cubicBezTo>
                    <a:pt x="8205165" y="609422"/>
                    <a:pt x="7595717" y="0"/>
                    <a:pt x="6843979" y="0"/>
                  </a:cubicBezTo>
                  <a:close/>
                </a:path>
              </a:pathLst>
            </a:custGeom>
            <a:grpFill/>
            <a:ln w="12700" cmpd="sng">
              <a:noFill/>
              <a:prstDash val="solid"/>
            </a:ln>
            <a:effectLst>
              <a:innerShdw blurRad="190500" dist="63500" dir="13500000">
                <a:prstClr val="black">
                  <a:alpha val="50000"/>
                </a:prstClr>
              </a:innerShdw>
            </a:effectLst>
          </p:spPr>
          <p:txBody>
            <a:bodyPr wrap="square" lIns="60940" tIns="30470" rIns="60940" bIns="3047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D4D4D"/>
                </a:solidFill>
                <a:effectLst/>
                <a:uLnTx/>
                <a:uFillTx/>
                <a:latin typeface="Arial"/>
                <a:ea typeface="+mn-ea"/>
                <a:cs typeface="+mn-cs"/>
              </a:endParaRPr>
            </a:p>
          </p:txBody>
        </p:sp>
        <p:sp>
          <p:nvSpPr>
            <p:cNvPr id="33" name="TextBox 32">
              <a:extLst>
                <a:ext uri="{FF2B5EF4-FFF2-40B4-BE49-F238E27FC236}">
                  <a16:creationId xmlns:a16="http://schemas.microsoft.com/office/drawing/2014/main" id="{1FCBC915-B7C3-7049-8DFE-C2F231D83235}"/>
                </a:ext>
              </a:extLst>
            </p:cNvPr>
            <p:cNvSpPr txBox="1"/>
            <p:nvPr/>
          </p:nvSpPr>
          <p:spPr>
            <a:xfrm>
              <a:off x="8140708" y="1011264"/>
              <a:ext cx="3600000" cy="92333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BE" sz="1800" b="1" i="0" u="none" strike="noStrike" kern="1200" cap="none" spc="0" normalizeH="0" baseline="0" noProof="0" dirty="0">
                  <a:ln>
                    <a:noFill/>
                  </a:ln>
                  <a:solidFill>
                    <a:srgbClr val="FFFFFF"/>
                  </a:solidFill>
                  <a:effectLst/>
                  <a:uLnTx/>
                  <a:uFillTx/>
                  <a:latin typeface="Arial"/>
                  <a:ea typeface="+mn-ea"/>
                  <a:cs typeface="+mn-cs"/>
                </a:rPr>
                <a:t>CONNECTING EUROPE FACILITY 2 </a:t>
              </a:r>
              <a:endParaRPr kumimoji="0" lang="fr-BE" sz="1800" b="1"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BE" sz="1800" b="1" i="0" u="none" strike="noStrike" kern="1200" cap="none" spc="0" normalizeH="0" baseline="0" noProof="0" dirty="0">
                  <a:ln>
                    <a:noFill/>
                  </a:ln>
                  <a:solidFill>
                    <a:srgbClr val="FFFFFF"/>
                  </a:solidFill>
                  <a:effectLst/>
                  <a:uLnTx/>
                  <a:uFillTx/>
                  <a:latin typeface="Arial"/>
                  <a:ea typeface="+mn-ea"/>
                  <a:cs typeface="+mn-cs"/>
                </a:rPr>
                <a:t>Transport</a:t>
              </a:r>
              <a:r>
                <a:rPr kumimoji="0" lang="fr-BE" sz="1800" b="1" i="0" u="none" strike="noStrike" kern="1200" cap="none" spc="0" normalizeH="0" baseline="0" noProof="0" dirty="0">
                  <a:ln>
                    <a:noFill/>
                  </a:ln>
                  <a:solidFill>
                    <a:srgbClr val="FFFFFF"/>
                  </a:solidFill>
                  <a:effectLst/>
                  <a:uLnTx/>
                  <a:uFillTx/>
                  <a:latin typeface="Arial"/>
                  <a:ea typeface="+mn-ea"/>
                  <a:cs typeface="+mn-cs"/>
                </a:rPr>
                <a:t> and </a:t>
              </a:r>
              <a:r>
                <a:rPr kumimoji="0" lang="en-BE" sz="1800" b="1" i="0" u="none" strike="noStrike" kern="1200" cap="none" spc="0" normalizeH="0" baseline="0" noProof="0" dirty="0">
                  <a:ln>
                    <a:noFill/>
                  </a:ln>
                  <a:solidFill>
                    <a:srgbClr val="FFFFFF"/>
                  </a:solidFill>
                  <a:effectLst/>
                  <a:uLnTx/>
                  <a:uFillTx/>
                  <a:latin typeface="Arial"/>
                  <a:ea typeface="+mn-ea"/>
                  <a:cs typeface="+mn-cs"/>
                </a:rPr>
                <a:t>Energ</a:t>
              </a:r>
              <a:r>
                <a:rPr kumimoji="0" lang="en-IE" sz="1800" b="1" i="0" u="none" strike="noStrike" kern="1200" cap="none" spc="0" normalizeH="0" baseline="0" noProof="0" dirty="0">
                  <a:ln>
                    <a:noFill/>
                  </a:ln>
                  <a:solidFill>
                    <a:srgbClr val="FFFFFF"/>
                  </a:solidFill>
                  <a:effectLst/>
                  <a:uLnTx/>
                  <a:uFillTx/>
                  <a:latin typeface="Arial"/>
                  <a:ea typeface="+mn-ea"/>
                  <a:cs typeface="+mn-cs"/>
                </a:rPr>
                <a:t>y</a:t>
              </a:r>
            </a:p>
          </p:txBody>
        </p:sp>
      </p:grpSp>
      <p:cxnSp>
        <p:nvCxnSpPr>
          <p:cNvPr id="32" name="Straight Connector 31">
            <a:extLst>
              <a:ext uri="{FF2B5EF4-FFF2-40B4-BE49-F238E27FC236}">
                <a16:creationId xmlns:a16="http://schemas.microsoft.com/office/drawing/2014/main" id="{620015D3-8122-BE47-A9D6-2B793968CE2C}"/>
              </a:ext>
            </a:extLst>
          </p:cNvPr>
          <p:cNvCxnSpPr>
            <a:cxnSpLocks/>
            <a:endCxn id="61" idx="3"/>
          </p:cNvCxnSpPr>
          <p:nvPr/>
        </p:nvCxnSpPr>
        <p:spPr>
          <a:xfrm flipH="1" flipV="1">
            <a:off x="4133432" y="2260321"/>
            <a:ext cx="1245016" cy="576340"/>
          </a:xfrm>
          <a:prstGeom prst="line">
            <a:avLst/>
          </a:prstGeom>
          <a:ln w="50800">
            <a:solidFill>
              <a:schemeClr val="bg1">
                <a:lumMod val="75000"/>
              </a:schemeClr>
            </a:solidFill>
          </a:ln>
        </p:spPr>
        <p:style>
          <a:lnRef idx="2">
            <a:schemeClr val="dk1"/>
          </a:lnRef>
          <a:fillRef idx="0">
            <a:schemeClr val="dk1"/>
          </a:fillRef>
          <a:effectRef idx="1">
            <a:schemeClr val="dk1"/>
          </a:effectRef>
          <a:fontRef idx="minor">
            <a:schemeClr val="tx1"/>
          </a:fontRef>
        </p:style>
      </p:cxnSp>
      <p:grpSp>
        <p:nvGrpSpPr>
          <p:cNvPr id="4" name="Group 3"/>
          <p:cNvGrpSpPr/>
          <p:nvPr/>
        </p:nvGrpSpPr>
        <p:grpSpPr>
          <a:xfrm>
            <a:off x="533432" y="1720321"/>
            <a:ext cx="3600000" cy="1080000"/>
            <a:chOff x="603861" y="1142238"/>
            <a:chExt cx="3600000" cy="1080000"/>
          </a:xfrm>
          <a:solidFill>
            <a:schemeClr val="tx2"/>
          </a:solidFill>
        </p:grpSpPr>
        <p:sp>
          <p:nvSpPr>
            <p:cNvPr id="60" name="Body">
              <a:extLst>
                <a:ext uri="{FF2B5EF4-FFF2-40B4-BE49-F238E27FC236}">
                  <a16:creationId xmlns:a16="http://schemas.microsoft.com/office/drawing/2014/main" id="{2289F6EC-3321-C546-AAE0-09435C19C2E3}"/>
                </a:ext>
              </a:extLst>
            </p:cNvPr>
            <p:cNvSpPr/>
            <p:nvPr/>
          </p:nvSpPr>
          <p:spPr>
            <a:xfrm>
              <a:off x="603861" y="1142238"/>
              <a:ext cx="3600000" cy="1080000"/>
            </a:xfrm>
            <a:custGeom>
              <a:avLst/>
              <a:gdLst/>
              <a:ahLst/>
              <a:cxnLst/>
              <a:rect l="0" t="0" r="0" b="0"/>
              <a:pathLst>
                <a:path w="8205165" h="2722359">
                  <a:moveTo>
                    <a:pt x="6843979" y="0"/>
                  </a:moveTo>
                  <a:lnTo>
                    <a:pt x="6843953" y="0"/>
                  </a:lnTo>
                  <a:lnTo>
                    <a:pt x="1361198" y="0"/>
                  </a:lnTo>
                  <a:cubicBezTo>
                    <a:pt x="609434" y="0"/>
                    <a:pt x="0" y="609422"/>
                    <a:pt x="0" y="1361186"/>
                  </a:cubicBezTo>
                  <a:cubicBezTo>
                    <a:pt x="0" y="2112937"/>
                    <a:pt x="609434" y="2722359"/>
                    <a:pt x="1361198" y="2722359"/>
                  </a:cubicBezTo>
                  <a:lnTo>
                    <a:pt x="6843953" y="2722359"/>
                  </a:lnTo>
                  <a:lnTo>
                    <a:pt x="6843979" y="2722359"/>
                  </a:lnTo>
                  <a:cubicBezTo>
                    <a:pt x="7595717" y="2722359"/>
                    <a:pt x="8205165" y="2112937"/>
                    <a:pt x="8205165" y="1361186"/>
                  </a:cubicBezTo>
                  <a:cubicBezTo>
                    <a:pt x="8205165" y="609422"/>
                    <a:pt x="7595717" y="0"/>
                    <a:pt x="6843979" y="0"/>
                  </a:cubicBezTo>
                  <a:close/>
                </a:path>
              </a:pathLst>
            </a:custGeom>
            <a:solidFill>
              <a:schemeClr val="bg2">
                <a:lumMod val="25000"/>
              </a:schemeClr>
            </a:solidFill>
            <a:ln w="12700" cmpd="sng">
              <a:noFill/>
              <a:prstDash val="solid"/>
            </a:ln>
            <a:effectLst>
              <a:innerShdw blurRad="190500" dist="63500" dir="13500000">
                <a:prstClr val="black">
                  <a:alpha val="50000"/>
                </a:prstClr>
              </a:innerShdw>
            </a:effectLst>
          </p:spPr>
          <p:txBody>
            <a:bodyPr wrap="square" lIns="60940" tIns="30470" rIns="60940" bIns="3047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A1E52"/>
                </a:solidFill>
                <a:effectLst/>
                <a:uLnTx/>
                <a:uFillTx/>
                <a:latin typeface="Arial"/>
                <a:ea typeface="+mn-ea"/>
                <a:cs typeface="+mn-cs"/>
              </a:endParaRPr>
            </a:p>
          </p:txBody>
        </p:sp>
        <p:sp>
          <p:nvSpPr>
            <p:cNvPr id="61" name="TextBox 60">
              <a:extLst>
                <a:ext uri="{FF2B5EF4-FFF2-40B4-BE49-F238E27FC236}">
                  <a16:creationId xmlns:a16="http://schemas.microsoft.com/office/drawing/2014/main" id="{79358E8E-6CE2-A041-A54D-A361B6899A62}"/>
                </a:ext>
              </a:extLst>
            </p:cNvPr>
            <p:cNvSpPr txBox="1"/>
            <p:nvPr/>
          </p:nvSpPr>
          <p:spPr>
            <a:xfrm>
              <a:off x="603861" y="1220573"/>
              <a:ext cx="3600000" cy="92333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Arial"/>
                  <a:ea typeface="+mn-ea"/>
                  <a:cs typeface="+mn-cs"/>
                </a:rPr>
                <a:t>EUROPEAN MARITIME FISHERIES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Arial"/>
                  <a:ea typeface="+mn-ea"/>
                  <a:cs typeface="+mn-cs"/>
                </a:rPr>
                <a:t>AND AQUACULTURE FUND</a:t>
              </a:r>
              <a:endParaRPr kumimoji="0" lang="en-BE" sz="1800" b="1" i="0" u="none" strike="noStrike" kern="1200" cap="none" spc="0" normalizeH="0" baseline="0" noProof="0" dirty="0">
                <a:ln>
                  <a:noFill/>
                </a:ln>
                <a:solidFill>
                  <a:srgbClr val="FFFFFF"/>
                </a:solidFill>
                <a:effectLst/>
                <a:uLnTx/>
                <a:uFillTx/>
                <a:latin typeface="Arial"/>
                <a:ea typeface="+mn-ea"/>
                <a:cs typeface="+mn-cs"/>
              </a:endParaRPr>
            </a:p>
          </p:txBody>
        </p:sp>
      </p:grpSp>
      <p:pic>
        <p:nvPicPr>
          <p:cNvPr id="2" name="Picture 1"/>
          <p:cNvPicPr>
            <a:picLocks noChangeAspect="1"/>
          </p:cNvPicPr>
          <p:nvPr/>
        </p:nvPicPr>
        <p:blipFill rotWithShape="1">
          <a:blip r:embed="rId3"/>
          <a:srcRect l="570" t="-2277" r="-570" b="2277"/>
          <a:stretch/>
        </p:blipFill>
        <p:spPr>
          <a:xfrm>
            <a:off x="4655516" y="1998759"/>
            <a:ext cx="3454241" cy="3459113"/>
          </a:xfrm>
          <a:prstGeom prst="rect">
            <a:avLst/>
          </a:prstGeom>
        </p:spPr>
      </p:pic>
      <p:grpSp>
        <p:nvGrpSpPr>
          <p:cNvPr id="12" name="Group 11"/>
          <p:cNvGrpSpPr/>
          <p:nvPr/>
        </p:nvGrpSpPr>
        <p:grpSpPr>
          <a:xfrm>
            <a:off x="4062485" y="5401044"/>
            <a:ext cx="4067031" cy="1080000"/>
            <a:chOff x="4233473" y="5395543"/>
            <a:chExt cx="4067031" cy="1080000"/>
          </a:xfrm>
          <a:solidFill>
            <a:schemeClr val="tx2"/>
          </a:solidFill>
        </p:grpSpPr>
        <p:sp>
          <p:nvSpPr>
            <p:cNvPr id="87" name="Body">
              <a:extLst>
                <a:ext uri="{FF2B5EF4-FFF2-40B4-BE49-F238E27FC236}">
                  <a16:creationId xmlns:a16="http://schemas.microsoft.com/office/drawing/2014/main" id="{B048ED67-DE07-604D-A4C7-DA93925C57E5}"/>
                </a:ext>
              </a:extLst>
            </p:cNvPr>
            <p:cNvSpPr/>
            <p:nvPr/>
          </p:nvSpPr>
          <p:spPr>
            <a:xfrm>
              <a:off x="4466988" y="5395543"/>
              <a:ext cx="3600000" cy="1080000"/>
            </a:xfrm>
            <a:custGeom>
              <a:avLst/>
              <a:gdLst/>
              <a:ahLst/>
              <a:cxnLst/>
              <a:rect l="0" t="0" r="0" b="0"/>
              <a:pathLst>
                <a:path w="8205165" h="2722372">
                  <a:moveTo>
                    <a:pt x="6843979" y="0"/>
                  </a:moveTo>
                  <a:lnTo>
                    <a:pt x="6843953" y="0"/>
                  </a:lnTo>
                  <a:lnTo>
                    <a:pt x="1361198" y="0"/>
                  </a:lnTo>
                  <a:cubicBezTo>
                    <a:pt x="609434" y="0"/>
                    <a:pt x="0" y="609422"/>
                    <a:pt x="0" y="1361185"/>
                  </a:cubicBezTo>
                  <a:cubicBezTo>
                    <a:pt x="0" y="2112937"/>
                    <a:pt x="609434" y="2722372"/>
                    <a:pt x="1361198" y="2722372"/>
                  </a:cubicBezTo>
                  <a:lnTo>
                    <a:pt x="6843953" y="2722372"/>
                  </a:lnTo>
                  <a:lnTo>
                    <a:pt x="6843979" y="2722372"/>
                  </a:lnTo>
                  <a:cubicBezTo>
                    <a:pt x="7595717" y="2722372"/>
                    <a:pt x="8205165" y="2112937"/>
                    <a:pt x="8205165" y="1361185"/>
                  </a:cubicBezTo>
                  <a:cubicBezTo>
                    <a:pt x="8205165" y="609422"/>
                    <a:pt x="7595717" y="0"/>
                    <a:pt x="6843979" y="0"/>
                  </a:cubicBezTo>
                  <a:close/>
                </a:path>
              </a:pathLst>
            </a:custGeom>
            <a:solidFill>
              <a:schemeClr val="bg2">
                <a:lumMod val="50000"/>
              </a:schemeClr>
            </a:solidFill>
            <a:ln w="12700" cmpd="sng">
              <a:noFill/>
              <a:prstDash val="solid"/>
            </a:ln>
            <a:effectLst>
              <a:innerShdw blurRad="190500" dist="63500" dir="11940000">
                <a:prstClr val="black">
                  <a:alpha val="50000"/>
                </a:prstClr>
              </a:innerShdw>
            </a:effectLst>
          </p:spPr>
          <p:txBody>
            <a:bodyPr wrap="square" lIns="60940" tIns="30470" rIns="60940" bIns="3047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D4D4D"/>
                </a:solidFill>
                <a:effectLst/>
                <a:uLnTx/>
                <a:uFillTx/>
                <a:latin typeface="Arial"/>
                <a:ea typeface="+mn-ea"/>
                <a:cs typeface="+mn-cs"/>
              </a:endParaRPr>
            </a:p>
          </p:txBody>
        </p:sp>
        <p:sp>
          <p:nvSpPr>
            <p:cNvPr id="89" name="TextBox 88">
              <a:extLst>
                <a:ext uri="{FF2B5EF4-FFF2-40B4-BE49-F238E27FC236}">
                  <a16:creationId xmlns:a16="http://schemas.microsoft.com/office/drawing/2014/main" id="{D6C51ADC-CD04-9F4B-8FE6-93DA3255052B}"/>
                </a:ext>
              </a:extLst>
            </p:cNvPr>
            <p:cNvSpPr txBox="1"/>
            <p:nvPr/>
          </p:nvSpPr>
          <p:spPr>
            <a:xfrm>
              <a:off x="4233473" y="5612378"/>
              <a:ext cx="4067031" cy="646331"/>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BE" sz="1800" b="1" i="0" u="none" strike="noStrike" kern="1200" cap="none" spc="300" normalizeH="0" baseline="0" noProof="0" dirty="0">
                  <a:ln>
                    <a:noFill/>
                  </a:ln>
                  <a:solidFill>
                    <a:srgbClr val="FFFFFF"/>
                  </a:solidFill>
                  <a:effectLst/>
                  <a:uLnTx/>
                  <a:uFillTx/>
                  <a:latin typeface="Arial"/>
                  <a:ea typeface="+mn-ea"/>
                  <a:cs typeface="+mn-cs"/>
                </a:rPr>
                <a:t>HORIZON EUROPE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Arial"/>
                  <a:ea typeface="+mn-ea"/>
                  <a:cs typeface="+mn-cs"/>
                </a:rPr>
                <a:t>Climate</a:t>
              </a:r>
              <a:r>
                <a:rPr kumimoji="0" lang="en-US" sz="1800" b="0" i="0" u="none" strike="noStrike" kern="1200" cap="none" spc="0" normalizeH="0" baseline="0" noProof="0" dirty="0">
                  <a:ln>
                    <a:noFill/>
                  </a:ln>
                  <a:solidFill>
                    <a:srgbClr val="FFFFFF"/>
                  </a:solidFill>
                  <a:effectLst/>
                  <a:uLnTx/>
                  <a:uFillTx/>
                  <a:latin typeface="Arial"/>
                  <a:ea typeface="+mn-ea"/>
                  <a:cs typeface="+mn-cs"/>
                </a:rPr>
                <a:t>, </a:t>
              </a:r>
              <a:r>
                <a:rPr kumimoji="0" lang="en-US" sz="1800" b="1" i="0" u="none" strike="noStrike" kern="1200" cap="none" spc="0" normalizeH="0" baseline="0" noProof="0" dirty="0">
                  <a:ln>
                    <a:noFill/>
                  </a:ln>
                  <a:solidFill>
                    <a:srgbClr val="FFFFFF"/>
                  </a:solidFill>
                  <a:effectLst/>
                  <a:uLnTx/>
                  <a:uFillTx/>
                  <a:latin typeface="Arial"/>
                  <a:ea typeface="+mn-ea"/>
                  <a:cs typeface="+mn-cs"/>
                </a:rPr>
                <a:t>Energy</a:t>
              </a:r>
              <a:r>
                <a:rPr kumimoji="0" lang="en-US" sz="1800" b="0" i="0" u="none" strike="noStrike" kern="1200" cap="none" spc="0" normalizeH="0" baseline="0" noProof="0" dirty="0">
                  <a:ln>
                    <a:noFill/>
                  </a:ln>
                  <a:solidFill>
                    <a:srgbClr val="FFFFFF"/>
                  </a:solidFill>
                  <a:effectLst/>
                  <a:uLnTx/>
                  <a:uFillTx/>
                  <a:latin typeface="Arial"/>
                  <a:ea typeface="+mn-ea"/>
                  <a:cs typeface="+mn-cs"/>
                </a:rPr>
                <a:t> </a:t>
              </a:r>
              <a:r>
                <a:rPr kumimoji="0" lang="en-US" sz="1800" b="1" i="0" u="none" strike="noStrike" kern="1200" cap="none" spc="0" normalizeH="0" baseline="0" noProof="0" dirty="0">
                  <a:ln>
                    <a:noFill/>
                  </a:ln>
                  <a:solidFill>
                    <a:srgbClr val="FFFFFF"/>
                  </a:solidFill>
                  <a:effectLst/>
                  <a:uLnTx/>
                  <a:uFillTx/>
                  <a:latin typeface="Arial"/>
                  <a:ea typeface="+mn-ea"/>
                  <a:cs typeface="+mn-cs"/>
                </a:rPr>
                <a:t>and</a:t>
              </a:r>
              <a:r>
                <a:rPr kumimoji="0" lang="en-US" sz="1800" b="0" i="0" u="none" strike="noStrike" kern="1200" cap="none" spc="0" normalizeH="0" baseline="0" noProof="0" dirty="0">
                  <a:ln>
                    <a:noFill/>
                  </a:ln>
                  <a:solidFill>
                    <a:srgbClr val="FFFFFF"/>
                  </a:solidFill>
                  <a:effectLst/>
                  <a:uLnTx/>
                  <a:uFillTx/>
                  <a:latin typeface="Arial"/>
                  <a:ea typeface="+mn-ea"/>
                  <a:cs typeface="+mn-cs"/>
                </a:rPr>
                <a:t> </a:t>
              </a:r>
              <a:r>
                <a:rPr kumimoji="0" lang="en-US" sz="1800" b="1" i="0" u="none" strike="noStrike" kern="1200" cap="none" spc="0" normalizeH="0" baseline="0" noProof="0" dirty="0">
                  <a:ln>
                    <a:noFill/>
                  </a:ln>
                  <a:solidFill>
                    <a:srgbClr val="FFFFFF"/>
                  </a:solidFill>
                  <a:effectLst/>
                  <a:uLnTx/>
                  <a:uFillTx/>
                  <a:latin typeface="Arial"/>
                  <a:ea typeface="+mn-ea"/>
                  <a:cs typeface="+mn-cs"/>
                </a:rPr>
                <a:t>Mobility</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10" name="Group 9"/>
          <p:cNvGrpSpPr/>
          <p:nvPr/>
        </p:nvGrpSpPr>
        <p:grpSpPr>
          <a:xfrm>
            <a:off x="8106442" y="3133815"/>
            <a:ext cx="3600000" cy="1080000"/>
            <a:chOff x="8120210" y="2548793"/>
            <a:chExt cx="3600000" cy="1080000"/>
          </a:xfrm>
          <a:solidFill>
            <a:schemeClr val="accent3"/>
          </a:solidFill>
        </p:grpSpPr>
        <p:sp>
          <p:nvSpPr>
            <p:cNvPr id="43" name="Body">
              <a:extLst>
                <a:ext uri="{FF2B5EF4-FFF2-40B4-BE49-F238E27FC236}">
                  <a16:creationId xmlns:a16="http://schemas.microsoft.com/office/drawing/2014/main" id="{708717C8-6297-CB41-89AA-002F48A51C55}"/>
                </a:ext>
              </a:extLst>
            </p:cNvPr>
            <p:cNvSpPr/>
            <p:nvPr/>
          </p:nvSpPr>
          <p:spPr>
            <a:xfrm>
              <a:off x="8120210" y="2548793"/>
              <a:ext cx="3600000" cy="1080000"/>
            </a:xfrm>
            <a:custGeom>
              <a:avLst/>
              <a:gdLst/>
              <a:ahLst/>
              <a:cxnLst/>
              <a:rect l="0" t="0" r="0" b="0"/>
              <a:pathLst>
                <a:path w="8205165" h="2722359">
                  <a:moveTo>
                    <a:pt x="6843979" y="0"/>
                  </a:moveTo>
                  <a:lnTo>
                    <a:pt x="6843953" y="0"/>
                  </a:lnTo>
                  <a:lnTo>
                    <a:pt x="1361198" y="0"/>
                  </a:lnTo>
                  <a:cubicBezTo>
                    <a:pt x="609434" y="0"/>
                    <a:pt x="0" y="609422"/>
                    <a:pt x="0" y="1361186"/>
                  </a:cubicBezTo>
                  <a:cubicBezTo>
                    <a:pt x="0" y="2112937"/>
                    <a:pt x="609434" y="2722359"/>
                    <a:pt x="1361198" y="2722359"/>
                  </a:cubicBezTo>
                  <a:lnTo>
                    <a:pt x="6843953" y="2722359"/>
                  </a:lnTo>
                  <a:lnTo>
                    <a:pt x="6843979" y="2722359"/>
                  </a:lnTo>
                  <a:cubicBezTo>
                    <a:pt x="7595717" y="2722359"/>
                    <a:pt x="8205165" y="2112937"/>
                    <a:pt x="8205165" y="1361186"/>
                  </a:cubicBezTo>
                  <a:cubicBezTo>
                    <a:pt x="8205165" y="609422"/>
                    <a:pt x="7595717" y="0"/>
                    <a:pt x="6843979" y="0"/>
                  </a:cubicBezTo>
                  <a:close/>
                </a:path>
              </a:pathLst>
            </a:custGeom>
            <a:grpFill/>
            <a:ln w="12700" cmpd="sng">
              <a:noFill/>
              <a:prstDash val="solid"/>
            </a:ln>
            <a:effectLst>
              <a:innerShdw blurRad="190500" dist="63500" dir="13500000">
                <a:prstClr val="black">
                  <a:alpha val="50000"/>
                </a:prstClr>
              </a:innerShdw>
            </a:effectLst>
          </p:spPr>
          <p:txBody>
            <a:bodyPr wrap="square" lIns="60940" tIns="30470" rIns="60940" bIns="3047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D4D4D"/>
                </a:solidFill>
                <a:effectLst/>
                <a:uLnTx/>
                <a:uFillTx/>
                <a:latin typeface="Arial"/>
                <a:ea typeface="+mn-ea"/>
                <a:cs typeface="+mn-cs"/>
              </a:endParaRPr>
            </a:p>
          </p:txBody>
        </p:sp>
        <p:sp>
          <p:nvSpPr>
            <p:cNvPr id="44" name="TextBox 43">
              <a:extLst>
                <a:ext uri="{FF2B5EF4-FFF2-40B4-BE49-F238E27FC236}">
                  <a16:creationId xmlns:a16="http://schemas.microsoft.com/office/drawing/2014/main" id="{1FCBC915-B7C3-7049-8DFE-C2F231D83235}"/>
                </a:ext>
              </a:extLst>
            </p:cNvPr>
            <p:cNvSpPr txBox="1"/>
            <p:nvPr/>
          </p:nvSpPr>
          <p:spPr>
            <a:xfrm>
              <a:off x="8120210" y="2765628"/>
              <a:ext cx="3600000" cy="646331"/>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Arial"/>
                  <a:ea typeface="+mn-ea"/>
                  <a:cs typeface="+mn-cs"/>
                </a:rPr>
                <a:t>RENEWABLE ENERGY FINANCING MECHANISM </a:t>
              </a:r>
              <a:endParaRPr kumimoji="0" lang="en-BE" sz="1800" b="1" i="0" u="none" strike="noStrike" kern="1200" cap="none" spc="0" normalizeH="0" baseline="0" noProof="0" dirty="0">
                <a:ln>
                  <a:noFill/>
                </a:ln>
                <a:solidFill>
                  <a:srgbClr val="FFFFFF"/>
                </a:solidFill>
                <a:effectLst/>
                <a:uLnTx/>
                <a:uFillTx/>
                <a:latin typeface="Arial"/>
                <a:ea typeface="+mn-ea"/>
                <a:cs typeface="+mn-cs"/>
              </a:endParaRPr>
            </a:p>
          </p:txBody>
        </p:sp>
      </p:grpSp>
      <p:sp>
        <p:nvSpPr>
          <p:cNvPr id="50" name="Title 2"/>
          <p:cNvSpPr>
            <a:spLocks noGrp="1"/>
          </p:cNvSpPr>
          <p:nvPr>
            <p:ph type="title"/>
          </p:nvPr>
        </p:nvSpPr>
        <p:spPr>
          <a:xfrm>
            <a:off x="970722" y="482860"/>
            <a:ext cx="10515600" cy="782357"/>
          </a:xfrm>
        </p:spPr>
        <p:txBody>
          <a:bodyPr>
            <a:normAutofit/>
          </a:bodyPr>
          <a:lstStyle/>
          <a:p>
            <a:r>
              <a:rPr lang="fr-BE" sz="4000" dirty="0">
                <a:solidFill>
                  <a:schemeClr val="accent5"/>
                </a:solidFill>
                <a:latin typeface="Arial" panose="020B0604020202020204" pitchFamily="34" charset="0"/>
                <a:cs typeface="Arial" panose="020B0604020202020204" pitchFamily="34" charset="0"/>
              </a:rPr>
              <a:t>Our programmes for the </a:t>
            </a:r>
            <a:r>
              <a:rPr lang="fr-BE" sz="4000" dirty="0" err="1">
                <a:solidFill>
                  <a:schemeClr val="accent5"/>
                </a:solidFill>
                <a:latin typeface="Arial" panose="020B0604020202020204" pitchFamily="34" charset="0"/>
                <a:cs typeface="Arial" panose="020B0604020202020204" pitchFamily="34" charset="0"/>
              </a:rPr>
              <a:t>period</a:t>
            </a:r>
            <a:r>
              <a:rPr lang="fr-BE" sz="4000" dirty="0">
                <a:solidFill>
                  <a:schemeClr val="accent5"/>
                </a:solidFill>
                <a:latin typeface="Arial" panose="020B0604020202020204" pitchFamily="34" charset="0"/>
                <a:cs typeface="Arial" panose="020B0604020202020204" pitchFamily="34" charset="0"/>
              </a:rPr>
              <a:t> 2021-2027</a:t>
            </a:r>
          </a:p>
        </p:txBody>
      </p:sp>
    </p:spTree>
    <p:extLst>
      <p:ext uri="{BB962C8B-B14F-4D97-AF65-F5344CB8AC3E}">
        <p14:creationId xmlns:p14="http://schemas.microsoft.com/office/powerpoint/2010/main" val="3175456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334" y="407325"/>
            <a:ext cx="7464829" cy="946220"/>
          </a:xfrm>
          <a:solidFill>
            <a:schemeClr val="bg1"/>
          </a:solidFill>
        </p:spPr>
        <p:txBody>
          <a:bodyPr vert="horz" lIns="91440" tIns="45720" rIns="91440" bIns="45720" rtlCol="0" anchor="ctr">
            <a:noAutofit/>
          </a:bodyPr>
          <a:lstStyle/>
          <a:p>
            <a:pPr>
              <a:lnSpc>
                <a:spcPct val="100000"/>
              </a:lnSpc>
              <a:spcBef>
                <a:spcPts val="0"/>
              </a:spcBef>
              <a:spcAft>
                <a:spcPts val="600"/>
              </a:spcAft>
            </a:pPr>
            <a:br>
              <a:rPr lang="en-US" sz="2400"/>
            </a:br>
            <a:r>
              <a:rPr lang="en-US" sz="2400"/>
              <a:t>Safe and secure parking infrastructure</a:t>
            </a:r>
            <a:br>
              <a:rPr lang="en-US" sz="2400"/>
            </a:br>
            <a:r>
              <a:rPr lang="en-US" sz="2000" i="1">
                <a:solidFill>
                  <a:schemeClr val="accent5"/>
                </a:solidFill>
              </a:rPr>
              <a:t>(CEF-T-2023-SAFEMOBGEN, CEF-T-2023-SAFEMOBCOEN)  </a:t>
            </a:r>
            <a:br>
              <a:rPr lang="et-EE" sz="2000" i="1">
                <a:solidFill>
                  <a:schemeClr val="accent5"/>
                </a:solidFill>
              </a:rPr>
            </a:br>
            <a:endParaRPr lang="en-IE" sz="2000"/>
          </a:p>
        </p:txBody>
      </p:sp>
      <p:sp>
        <p:nvSpPr>
          <p:cNvPr id="3" name="Content Placeholder 2"/>
          <p:cNvSpPr>
            <a:spLocks noGrp="1"/>
          </p:cNvSpPr>
          <p:nvPr>
            <p:ph idx="1"/>
          </p:nvPr>
        </p:nvSpPr>
        <p:spPr>
          <a:xfrm>
            <a:off x="301752" y="1429407"/>
            <a:ext cx="11574297" cy="4323845"/>
          </a:xfrm>
        </p:spPr>
        <p:txBody>
          <a:bodyPr vert="horz" lIns="91440" tIns="45720" rIns="91440" bIns="45720" rtlCol="0" anchor="t">
            <a:normAutofit/>
          </a:bodyPr>
          <a:lstStyle/>
          <a:p>
            <a:pPr marL="0" indent="0">
              <a:lnSpc>
                <a:spcPct val="100000"/>
              </a:lnSpc>
              <a:spcBef>
                <a:spcPts val="0"/>
              </a:spcBef>
              <a:spcAft>
                <a:spcPts val="600"/>
              </a:spcAft>
              <a:buNone/>
            </a:pPr>
            <a:r>
              <a:rPr lang="fr-BE" b="0">
                <a:latin typeface="Arial"/>
                <a:cs typeface="Arial"/>
              </a:rPr>
              <a:t>Projects to </a:t>
            </a:r>
            <a:r>
              <a:rPr lang="en-IE" b="0">
                <a:latin typeface="Arial"/>
                <a:cs typeface="Arial"/>
              </a:rPr>
              <a:t>be supported</a:t>
            </a:r>
            <a:r>
              <a:rPr lang="fr-BE" b="0" dirty="0">
                <a:latin typeface="Arial"/>
                <a:cs typeface="Arial"/>
              </a:rPr>
              <a:t>:</a:t>
            </a:r>
          </a:p>
          <a:p>
            <a:pPr marL="356870" indent="-356870" algn="just">
              <a:lnSpc>
                <a:spcPct val="100000"/>
              </a:lnSpc>
              <a:spcBef>
                <a:spcPts val="600"/>
              </a:spcBef>
              <a:spcAft>
                <a:spcPts val="600"/>
              </a:spcAft>
              <a:buFont typeface="Wingdings" panose="05000000000000000000" pitchFamily="2" charset="2"/>
              <a:buChar char="Ø"/>
            </a:pPr>
            <a:r>
              <a:rPr lang="en-IE" sz="2000" b="0" dirty="0">
                <a:latin typeface="Arial"/>
                <a:cs typeface="Arial"/>
              </a:rPr>
              <a:t>development of new safe and secure parking areas to be certified in accordance with </a:t>
            </a:r>
            <a:r>
              <a:rPr lang="en-US" sz="2000" b="0" dirty="0">
                <a:latin typeface="Arial"/>
                <a:cs typeface="Arial"/>
              </a:rPr>
              <a:t>Delegated Regulation (EU) 2022/1012</a:t>
            </a:r>
          </a:p>
          <a:p>
            <a:pPr marL="356870" indent="-356870" algn="just">
              <a:lnSpc>
                <a:spcPct val="100000"/>
              </a:lnSpc>
              <a:spcBef>
                <a:spcPts val="600"/>
              </a:spcBef>
              <a:spcAft>
                <a:spcPts val="600"/>
              </a:spcAft>
              <a:buFont typeface="Wingdings" panose="05000000000000000000" pitchFamily="2" charset="2"/>
              <a:buChar char="Ø"/>
            </a:pPr>
            <a:r>
              <a:rPr lang="en-IE" sz="2000" b="0" dirty="0">
                <a:latin typeface="Arial"/>
                <a:cs typeface="Arial"/>
              </a:rPr>
              <a:t>upgrade of safety and security of existing parking areas certified or to be certified in accordance with </a:t>
            </a:r>
            <a:r>
              <a:rPr lang="en-US" sz="2000" b="0" dirty="0">
                <a:latin typeface="Arial"/>
                <a:cs typeface="Arial"/>
              </a:rPr>
              <a:t>Delegated Regulation (EU) 2022/1012</a:t>
            </a:r>
          </a:p>
          <a:p>
            <a:pPr marL="356870" indent="-356870" algn="just">
              <a:lnSpc>
                <a:spcPct val="100000"/>
              </a:lnSpc>
              <a:spcBef>
                <a:spcPts val="600"/>
              </a:spcBef>
              <a:spcAft>
                <a:spcPts val="600"/>
              </a:spcAft>
              <a:buFont typeface="Wingdings" panose="05000000000000000000" pitchFamily="2" charset="2"/>
              <a:buChar char="Ø"/>
            </a:pPr>
            <a:r>
              <a:rPr lang="en-IE" sz="2000" b="0" dirty="0">
                <a:latin typeface="Arial"/>
                <a:cs typeface="Arial"/>
              </a:rPr>
              <a:t>optimisation of the use of existing safe and secure parking areas </a:t>
            </a:r>
            <a:r>
              <a:rPr lang="en-US" sz="2000" b="0" dirty="0">
                <a:latin typeface="Arial"/>
                <a:cs typeface="Arial"/>
              </a:rPr>
              <a:t>through static and dynamic information in accordance with Delegated Regulation (EU) 2013/885</a:t>
            </a:r>
          </a:p>
          <a:p>
            <a:pPr marL="0" indent="0" algn="just">
              <a:lnSpc>
                <a:spcPct val="100000"/>
              </a:lnSpc>
              <a:spcBef>
                <a:spcPts val="600"/>
              </a:spcBef>
              <a:spcAft>
                <a:spcPts val="600"/>
              </a:spcAft>
              <a:buNone/>
            </a:pPr>
            <a:r>
              <a:rPr lang="en-US" sz="2000" b="0" dirty="0">
                <a:latin typeface="Arial"/>
                <a:cs typeface="Arial"/>
              </a:rPr>
              <a:t>Project not located directly on the road TEN-T network or on one of its nodes, has to justify its utility for the functioning of the TEN-T network.</a:t>
            </a:r>
          </a:p>
          <a:p>
            <a:pPr marL="0" indent="0" algn="just">
              <a:lnSpc>
                <a:spcPct val="100000"/>
              </a:lnSpc>
              <a:spcBef>
                <a:spcPts val="600"/>
              </a:spcBef>
              <a:spcAft>
                <a:spcPts val="600"/>
              </a:spcAft>
              <a:buNone/>
            </a:pPr>
            <a:r>
              <a:rPr lang="en-US" sz="2000" b="0" dirty="0">
                <a:latin typeface="Arial"/>
                <a:cs typeface="Arial"/>
              </a:rPr>
              <a:t>Only elements set out in the service and security standards of the Delegated Regulation (EU) 2022/1012 will be supported.</a:t>
            </a:r>
          </a:p>
        </p:txBody>
      </p:sp>
      <p:sp>
        <p:nvSpPr>
          <p:cNvPr id="5" name="Rounded Rectangle 4"/>
          <p:cNvSpPr/>
          <p:nvPr/>
        </p:nvSpPr>
        <p:spPr bwMode="auto">
          <a:xfrm>
            <a:off x="9562698" y="916854"/>
            <a:ext cx="2105246" cy="66985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4D4D4D"/>
                </a:solidFill>
                <a:effectLst/>
                <a:uLnTx/>
                <a:uFillTx/>
                <a:latin typeface="Arial"/>
                <a:ea typeface="+mn-ea"/>
                <a:cs typeface="+mn-cs"/>
              </a:rPr>
              <a:t>Works</a:t>
            </a:r>
          </a:p>
        </p:txBody>
      </p:sp>
      <p:sp>
        <p:nvSpPr>
          <p:cNvPr id="6" name="Content Placeholder 2"/>
          <p:cNvSpPr txBox="1">
            <a:spLocks/>
          </p:cNvSpPr>
          <p:nvPr/>
        </p:nvSpPr>
        <p:spPr bwMode="gray">
          <a:xfrm>
            <a:off x="217669" y="6185647"/>
            <a:ext cx="5615676" cy="506867"/>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50%</a:t>
            </a:r>
            <a:endParaRPr kumimoji="0" lang="fr-BE"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Content Placeholder 2"/>
          <p:cNvSpPr txBox="1">
            <a:spLocks/>
          </p:cNvSpPr>
          <p:nvPr/>
        </p:nvSpPr>
        <p:spPr bwMode="gray">
          <a:xfrm>
            <a:off x="5988261" y="6185646"/>
            <a:ext cx="5990378" cy="506867"/>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ts val="1200"/>
              </a:spcAft>
              <a:buClr>
                <a:prstClr val="white"/>
              </a:buClr>
              <a:buSzTx/>
              <a:buFontTx/>
              <a:buNone/>
              <a:tabLst/>
              <a:defRPr/>
            </a:pP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Cohesion envelope: 85%</a:t>
            </a:r>
            <a:endParaRPr kumimoji="0" lang="fr-BE" sz="18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8" name="TextBox 7"/>
          <p:cNvSpPr txBox="1"/>
          <p:nvPr/>
        </p:nvSpPr>
        <p:spPr>
          <a:xfrm>
            <a:off x="217669" y="5592286"/>
            <a:ext cx="404944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 rates: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87" y="790832"/>
            <a:ext cx="445324" cy="445324"/>
          </a:xfrm>
          <a:prstGeom prst="rect">
            <a:avLst/>
          </a:prstGeom>
        </p:spPr>
      </p:pic>
    </p:spTree>
    <p:extLst>
      <p:ext uri="{BB962C8B-B14F-4D97-AF65-F5344CB8AC3E}">
        <p14:creationId xmlns:p14="http://schemas.microsoft.com/office/powerpoint/2010/main" val="32762424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290" y="462455"/>
            <a:ext cx="6989379" cy="833995"/>
          </a:xfrm>
          <a:solidFill>
            <a:schemeClr val="bg1"/>
          </a:solidFill>
        </p:spPr>
        <p:txBody>
          <a:bodyPr/>
          <a:lstStyle/>
          <a:p>
            <a:br>
              <a:rPr lang="en-US" sz="2400"/>
            </a:br>
            <a:r>
              <a:rPr lang="en-US" sz="2800"/>
              <a:t>Road safety </a:t>
            </a:r>
            <a:r>
              <a:rPr lang="en-US" sz="2000" i="1">
                <a:solidFill>
                  <a:schemeClr val="accent5"/>
                </a:solidFill>
              </a:rPr>
              <a:t>(CEF-T-2023-SAFEMOBCOEN</a:t>
            </a:r>
            <a:r>
              <a:rPr lang="en-US" sz="2400" i="1">
                <a:solidFill>
                  <a:schemeClr val="accent5"/>
                </a:solidFill>
              </a:rPr>
              <a:t>)</a:t>
            </a:r>
            <a:br>
              <a:rPr lang="et-EE" sz="2400" i="1">
                <a:solidFill>
                  <a:schemeClr val="accent5"/>
                </a:solidFill>
              </a:rPr>
            </a:br>
            <a:endParaRPr lang="en-IE" sz="2400"/>
          </a:p>
        </p:txBody>
      </p:sp>
      <p:sp>
        <p:nvSpPr>
          <p:cNvPr id="3" name="Content Placeholder 2"/>
          <p:cNvSpPr>
            <a:spLocks noGrp="1"/>
          </p:cNvSpPr>
          <p:nvPr>
            <p:ph idx="1"/>
          </p:nvPr>
        </p:nvSpPr>
        <p:spPr>
          <a:xfrm>
            <a:off x="231456" y="1274394"/>
            <a:ext cx="11764991" cy="4724590"/>
          </a:xfrm>
        </p:spPr>
        <p:txBody>
          <a:bodyPr vert="horz" lIns="91440" tIns="45720" rIns="91440" bIns="45720" rtlCol="0" anchor="t">
            <a:normAutofit fontScale="25000" lnSpcReduction="20000"/>
          </a:bodyPr>
          <a:lstStyle/>
          <a:p>
            <a:pPr marL="0" indent="0">
              <a:lnSpc>
                <a:spcPct val="100000"/>
              </a:lnSpc>
              <a:spcBef>
                <a:spcPts val="0"/>
              </a:spcBef>
              <a:spcAft>
                <a:spcPts val="600"/>
              </a:spcAft>
              <a:buNone/>
            </a:pPr>
            <a:r>
              <a:rPr lang="fr-BE" sz="7200" b="0">
                <a:latin typeface="Arial"/>
                <a:cs typeface="Arial"/>
              </a:rPr>
              <a:t>Projects to </a:t>
            </a:r>
            <a:r>
              <a:rPr lang="en-IE" sz="7200" b="0">
                <a:latin typeface="Arial"/>
                <a:cs typeface="Arial"/>
              </a:rPr>
              <a:t>be supported</a:t>
            </a:r>
            <a:r>
              <a:rPr lang="fr-BE" sz="7200" b="0" dirty="0">
                <a:latin typeface="Arial"/>
                <a:cs typeface="Arial"/>
              </a:rPr>
              <a:t>:</a:t>
            </a:r>
          </a:p>
          <a:p>
            <a:pPr marL="356870" indent="-356870">
              <a:lnSpc>
                <a:spcPct val="120000"/>
              </a:lnSpc>
              <a:spcBef>
                <a:spcPts val="0"/>
              </a:spcBef>
              <a:spcAft>
                <a:spcPts val="600"/>
              </a:spcAft>
              <a:buFont typeface="Wingdings" panose="05000000000000000000" pitchFamily="2" charset="2"/>
              <a:buChar char="Ø"/>
            </a:pPr>
            <a:r>
              <a:rPr lang="en-IE" sz="8000" b="0" dirty="0">
                <a:latin typeface="Arial"/>
                <a:cs typeface="Arial"/>
              </a:rPr>
              <a:t>upgrade</a:t>
            </a:r>
            <a:r>
              <a:rPr lang="en-US" sz="8000" b="0" dirty="0">
                <a:latin typeface="Arial"/>
                <a:cs typeface="Arial"/>
              </a:rPr>
              <a:t> of existing road sections of the </a:t>
            </a:r>
            <a:r>
              <a:rPr lang="et-EE" sz="8000" b="0" dirty="0">
                <a:latin typeface="Arial"/>
                <a:cs typeface="Arial"/>
              </a:rPr>
              <a:t>C</a:t>
            </a:r>
            <a:r>
              <a:rPr lang="en-US" sz="8000" b="0" dirty="0">
                <a:latin typeface="Arial"/>
                <a:cs typeface="Arial"/>
              </a:rPr>
              <a:t>ore and </a:t>
            </a:r>
            <a:r>
              <a:rPr lang="en-IE" sz="8000" b="0" dirty="0">
                <a:latin typeface="Arial"/>
                <a:cs typeface="Arial"/>
              </a:rPr>
              <a:t>Comprehensive</a:t>
            </a:r>
            <a:r>
              <a:rPr lang="en-US" sz="8000" b="0" dirty="0">
                <a:latin typeface="Arial"/>
                <a:cs typeface="Arial"/>
              </a:rPr>
              <a:t> network with poor safety rating or high accident occurrence, with a view to increasing their safety:</a:t>
            </a:r>
          </a:p>
          <a:p>
            <a:pPr marL="814070" lvl="1" indent="-356870">
              <a:lnSpc>
                <a:spcPct val="120000"/>
              </a:lnSpc>
              <a:spcBef>
                <a:spcPts val="0"/>
              </a:spcBef>
              <a:spcAft>
                <a:spcPts val="600"/>
              </a:spcAft>
              <a:buFont typeface="Wingdings" panose="05000000000000000000" pitchFamily="2" charset="2"/>
              <a:buChar char="Ø"/>
            </a:pPr>
            <a:r>
              <a:rPr lang="fr-BE" sz="7200" dirty="0" err="1">
                <a:latin typeface="Arial"/>
                <a:cs typeface="Arial"/>
              </a:rPr>
              <a:t>Systemic</a:t>
            </a:r>
            <a:r>
              <a:rPr lang="fr-BE" sz="7200" dirty="0">
                <a:latin typeface="Arial"/>
                <a:cs typeface="Arial"/>
              </a:rPr>
              <a:t> </a:t>
            </a:r>
            <a:r>
              <a:rPr lang="fr-BE" sz="7200" dirty="0" err="1">
                <a:latin typeface="Arial"/>
                <a:cs typeface="Arial"/>
              </a:rPr>
              <a:t>improvements</a:t>
            </a:r>
            <a:r>
              <a:rPr lang="fr-BE" sz="7200" dirty="0">
                <a:latin typeface="Arial"/>
                <a:cs typeface="Arial"/>
              </a:rPr>
              <a:t> to the in-</a:t>
            </a:r>
            <a:r>
              <a:rPr lang="fr-BE" sz="7200" dirty="0" err="1">
                <a:latin typeface="Arial"/>
                <a:cs typeface="Arial"/>
              </a:rPr>
              <a:t>built</a:t>
            </a:r>
            <a:r>
              <a:rPr lang="fr-BE" sz="7200" dirty="0">
                <a:latin typeface="Arial"/>
                <a:cs typeface="Arial"/>
              </a:rPr>
              <a:t> </a:t>
            </a:r>
            <a:r>
              <a:rPr lang="fr-BE" sz="7200" dirty="0" err="1">
                <a:latin typeface="Arial"/>
                <a:cs typeface="Arial"/>
              </a:rPr>
              <a:t>safety</a:t>
            </a:r>
            <a:r>
              <a:rPr lang="fr-BE" sz="7200" dirty="0">
                <a:latin typeface="Arial"/>
                <a:cs typeface="Arial"/>
              </a:rPr>
              <a:t> of </a:t>
            </a:r>
            <a:r>
              <a:rPr lang="fr-BE" sz="7200" dirty="0" err="1">
                <a:latin typeface="Arial"/>
                <a:cs typeface="Arial"/>
              </a:rPr>
              <a:t>roads</a:t>
            </a:r>
            <a:endParaRPr lang="fr-BE" sz="7200">
              <a:latin typeface="Arial"/>
              <a:cs typeface="Arial"/>
            </a:endParaRPr>
          </a:p>
          <a:p>
            <a:pPr marL="1271270" lvl="2" indent="-356870">
              <a:lnSpc>
                <a:spcPct val="120000"/>
              </a:lnSpc>
              <a:spcBef>
                <a:spcPts val="0"/>
              </a:spcBef>
              <a:spcAft>
                <a:spcPts val="600"/>
              </a:spcAft>
              <a:buFont typeface="Wingdings" panose="05000000000000000000" pitchFamily="2" charset="2"/>
              <a:buChar char="Ø"/>
            </a:pPr>
            <a:r>
              <a:rPr lang="en-US" sz="6400" dirty="0">
                <a:latin typeface="Arial"/>
                <a:cs typeface="Arial"/>
              </a:rPr>
              <a:t>Only if the intervention is based on findings of the road safety inspections or of the network-wide road safety assessments in accordance with Annex </a:t>
            </a:r>
            <a:r>
              <a:rPr lang="en-US" sz="6400" dirty="0" err="1">
                <a:latin typeface="Arial"/>
                <a:cs typeface="Arial"/>
              </a:rPr>
              <a:t>IIa</a:t>
            </a:r>
            <a:r>
              <a:rPr lang="en-US" sz="6400" dirty="0">
                <a:latin typeface="Arial"/>
                <a:cs typeface="Arial"/>
              </a:rPr>
              <a:t> or III of Directive (EU) 2019/1936</a:t>
            </a:r>
          </a:p>
          <a:p>
            <a:pPr marL="814070" lvl="1" indent="-356870">
              <a:lnSpc>
                <a:spcPct val="120000"/>
              </a:lnSpc>
              <a:spcBef>
                <a:spcPts val="0"/>
              </a:spcBef>
              <a:spcAft>
                <a:spcPts val="600"/>
              </a:spcAft>
              <a:buFont typeface="Wingdings" panose="05000000000000000000" pitchFamily="2" charset="2"/>
              <a:buChar char="Ø"/>
            </a:pPr>
            <a:r>
              <a:rPr lang="fr-BE" sz="7600" dirty="0" err="1">
                <a:latin typeface="Arial"/>
                <a:cs typeface="Arial"/>
              </a:rPr>
              <a:t>Implementation</a:t>
            </a:r>
            <a:r>
              <a:rPr lang="fr-BE" sz="7600" dirty="0">
                <a:latin typeface="Arial"/>
                <a:cs typeface="Arial"/>
              </a:rPr>
              <a:t> of </a:t>
            </a:r>
            <a:r>
              <a:rPr lang="fr-BE" sz="7600" dirty="0" err="1">
                <a:latin typeface="Arial"/>
                <a:cs typeface="Arial"/>
              </a:rPr>
              <a:t>measures</a:t>
            </a:r>
            <a:r>
              <a:rPr lang="fr-BE" sz="7600" dirty="0">
                <a:latin typeface="Arial"/>
                <a:cs typeface="Arial"/>
              </a:rPr>
              <a:t> </a:t>
            </a:r>
            <a:r>
              <a:rPr lang="fr-BE" sz="7600" dirty="0" err="1">
                <a:latin typeface="Arial"/>
                <a:cs typeface="Arial"/>
              </a:rPr>
              <a:t>identified</a:t>
            </a:r>
            <a:r>
              <a:rPr lang="fr-BE" sz="7600" dirty="0">
                <a:latin typeface="Arial"/>
                <a:cs typeface="Arial"/>
              </a:rPr>
              <a:t> </a:t>
            </a:r>
            <a:r>
              <a:rPr lang="fr-BE" sz="7600" dirty="0" err="1">
                <a:latin typeface="Arial"/>
                <a:cs typeface="Arial"/>
              </a:rPr>
              <a:t>during</a:t>
            </a:r>
            <a:r>
              <a:rPr lang="fr-BE" sz="7600" dirty="0">
                <a:latin typeface="Arial"/>
                <a:cs typeface="Arial"/>
              </a:rPr>
              <a:t> the network-</a:t>
            </a:r>
            <a:r>
              <a:rPr lang="fr-BE" sz="7600" dirty="0" err="1">
                <a:latin typeface="Arial"/>
                <a:cs typeface="Arial"/>
              </a:rPr>
              <a:t>wide</a:t>
            </a:r>
            <a:r>
              <a:rPr lang="fr-BE" sz="7600" dirty="0">
                <a:latin typeface="Arial"/>
                <a:cs typeface="Arial"/>
              </a:rPr>
              <a:t> road </a:t>
            </a:r>
            <a:r>
              <a:rPr lang="fr-BE" sz="7600" dirty="0" err="1">
                <a:latin typeface="Arial"/>
                <a:cs typeface="Arial"/>
              </a:rPr>
              <a:t>safety</a:t>
            </a:r>
            <a:r>
              <a:rPr lang="fr-BE" sz="7600" dirty="0">
                <a:latin typeface="Arial"/>
                <a:cs typeface="Arial"/>
              </a:rPr>
              <a:t> </a:t>
            </a:r>
            <a:r>
              <a:rPr lang="fr-BE" sz="7600" dirty="0" err="1">
                <a:latin typeface="Arial"/>
                <a:cs typeface="Arial"/>
              </a:rPr>
              <a:t>assessment</a:t>
            </a:r>
            <a:r>
              <a:rPr lang="fr-BE" sz="7600" dirty="0">
                <a:latin typeface="Arial"/>
                <a:cs typeface="Arial"/>
              </a:rPr>
              <a:t> </a:t>
            </a:r>
          </a:p>
          <a:p>
            <a:pPr marL="814070" lvl="1" indent="-356870">
              <a:lnSpc>
                <a:spcPct val="120000"/>
              </a:lnSpc>
              <a:spcBef>
                <a:spcPts val="0"/>
              </a:spcBef>
              <a:spcAft>
                <a:spcPts val="600"/>
              </a:spcAft>
              <a:buFont typeface="Wingdings" panose="05000000000000000000" pitchFamily="2" charset="2"/>
              <a:buChar char="Ø"/>
            </a:pPr>
            <a:r>
              <a:rPr lang="fr-BE" sz="7200" dirty="0">
                <a:latin typeface="Arial"/>
                <a:cs typeface="Arial"/>
              </a:rPr>
              <a:t>Upgrades of ‘</a:t>
            </a:r>
            <a:r>
              <a:rPr lang="fr-BE" sz="7200" dirty="0" err="1">
                <a:latin typeface="Arial"/>
                <a:cs typeface="Arial"/>
              </a:rPr>
              <a:t>hot-spots</a:t>
            </a:r>
            <a:r>
              <a:rPr lang="fr-BE" sz="7200" dirty="0">
                <a:latin typeface="Arial"/>
                <a:cs typeface="Arial"/>
              </a:rPr>
              <a:t>’ as </a:t>
            </a:r>
            <a:r>
              <a:rPr lang="fr-BE" sz="7200" dirty="0" err="1">
                <a:latin typeface="Arial"/>
                <a:cs typeface="Arial"/>
              </a:rPr>
              <a:t>identified</a:t>
            </a:r>
            <a:r>
              <a:rPr lang="fr-BE" sz="7200" dirty="0">
                <a:latin typeface="Arial"/>
                <a:cs typeface="Arial"/>
              </a:rPr>
              <a:t> in the network-</a:t>
            </a:r>
            <a:r>
              <a:rPr lang="fr-BE" sz="7200" dirty="0" err="1">
                <a:latin typeface="Arial"/>
                <a:cs typeface="Arial"/>
              </a:rPr>
              <a:t>wide</a:t>
            </a:r>
            <a:r>
              <a:rPr lang="fr-BE" sz="7200" dirty="0">
                <a:latin typeface="Arial"/>
                <a:cs typeface="Arial"/>
              </a:rPr>
              <a:t> road </a:t>
            </a:r>
            <a:r>
              <a:rPr lang="fr-BE" sz="7200" dirty="0" err="1">
                <a:latin typeface="Arial"/>
                <a:cs typeface="Arial"/>
              </a:rPr>
              <a:t>safety</a:t>
            </a:r>
            <a:r>
              <a:rPr lang="fr-BE" sz="7200" dirty="0">
                <a:latin typeface="Arial"/>
                <a:cs typeface="Arial"/>
              </a:rPr>
              <a:t> </a:t>
            </a:r>
            <a:r>
              <a:rPr lang="fr-BE" sz="7200" dirty="0" err="1">
                <a:latin typeface="Arial"/>
                <a:cs typeface="Arial"/>
              </a:rPr>
              <a:t>assessment</a:t>
            </a:r>
            <a:r>
              <a:rPr lang="fr-BE" sz="7200" dirty="0">
                <a:latin typeface="Arial"/>
                <a:cs typeface="Arial"/>
              </a:rPr>
              <a:t> </a:t>
            </a:r>
            <a:endParaRPr lang="fr-BE" sz="7200"/>
          </a:p>
          <a:p>
            <a:pPr marL="814070" lvl="1" indent="-356870">
              <a:lnSpc>
                <a:spcPct val="100000"/>
              </a:lnSpc>
              <a:spcBef>
                <a:spcPts val="0"/>
              </a:spcBef>
              <a:spcAft>
                <a:spcPts val="600"/>
              </a:spcAft>
              <a:buFont typeface="Wingdings" panose="05000000000000000000" pitchFamily="2" charset="2"/>
              <a:buChar char="Ø"/>
            </a:pPr>
            <a:r>
              <a:rPr lang="fr-BE" sz="7200" dirty="0" err="1">
                <a:latin typeface="Arial"/>
                <a:cs typeface="Arial"/>
              </a:rPr>
              <a:t>Deploying</a:t>
            </a:r>
            <a:r>
              <a:rPr lang="fr-BE" sz="7200" dirty="0">
                <a:latin typeface="Arial"/>
                <a:cs typeface="Arial"/>
              </a:rPr>
              <a:t> digital information </a:t>
            </a:r>
            <a:r>
              <a:rPr lang="fr-BE" sz="7200" dirty="0" err="1">
                <a:latin typeface="Arial"/>
                <a:cs typeface="Arial"/>
              </a:rPr>
              <a:t>systems</a:t>
            </a:r>
            <a:r>
              <a:rPr lang="fr-BE" sz="7200" dirty="0">
                <a:latin typeface="Arial"/>
                <a:cs typeface="Arial"/>
              </a:rPr>
              <a:t> for the </a:t>
            </a:r>
            <a:r>
              <a:rPr lang="fr-BE" sz="7200" dirty="0" err="1">
                <a:latin typeface="Arial"/>
                <a:cs typeface="Arial"/>
              </a:rPr>
              <a:t>safe</a:t>
            </a:r>
            <a:r>
              <a:rPr lang="fr-BE" sz="7200" dirty="0">
                <a:latin typeface="Arial"/>
                <a:cs typeface="Arial"/>
              </a:rPr>
              <a:t> road and road tunnel use and / or </a:t>
            </a:r>
            <a:r>
              <a:rPr lang="fr-BE" sz="7200" dirty="0" err="1">
                <a:latin typeface="Arial"/>
                <a:cs typeface="Arial"/>
              </a:rPr>
              <a:t>enforcement</a:t>
            </a:r>
            <a:r>
              <a:rPr lang="fr-BE" sz="7200" dirty="0">
                <a:latin typeface="Arial"/>
                <a:cs typeface="Arial"/>
              </a:rPr>
              <a:t> </a:t>
            </a:r>
            <a:r>
              <a:rPr lang="fr-BE" sz="7200" dirty="0" err="1">
                <a:latin typeface="Arial"/>
                <a:cs typeface="Arial"/>
              </a:rPr>
              <a:t>purposes</a:t>
            </a:r>
            <a:endParaRPr lang="fr-BE" sz="7200" dirty="0">
              <a:latin typeface="Arial"/>
              <a:cs typeface="Arial"/>
            </a:endParaRPr>
          </a:p>
          <a:p>
            <a:pPr marL="1271270" lvl="2" indent="-356870">
              <a:lnSpc>
                <a:spcPct val="100000"/>
              </a:lnSpc>
              <a:spcBef>
                <a:spcPts val="0"/>
              </a:spcBef>
              <a:spcAft>
                <a:spcPts val="600"/>
              </a:spcAft>
              <a:buFont typeface="Wingdings" panose="05000000000000000000" pitchFamily="2" charset="2"/>
              <a:buChar char="Ø"/>
            </a:pPr>
            <a:r>
              <a:rPr lang="en-US" sz="6800" b="0" dirty="0">
                <a:latin typeface="Arial"/>
                <a:cs typeface="Arial"/>
              </a:rPr>
              <a:t>only if it has the purpose of improving of road safety and tunnel safety or if it helps authorities in enforcing road safety</a:t>
            </a:r>
            <a:endParaRPr lang="fr-BE" sz="6800" dirty="0">
              <a:latin typeface="Arial"/>
              <a:cs typeface="Arial"/>
            </a:endParaRPr>
          </a:p>
          <a:p>
            <a:pPr marL="356870" indent="-356870">
              <a:lnSpc>
                <a:spcPct val="120000"/>
              </a:lnSpc>
              <a:spcBef>
                <a:spcPts val="0"/>
              </a:spcBef>
              <a:spcAft>
                <a:spcPts val="600"/>
              </a:spcAft>
              <a:buFont typeface="Wingdings" panose="05000000000000000000" pitchFamily="2" charset="2"/>
              <a:buChar char="Ø"/>
            </a:pPr>
            <a:r>
              <a:rPr lang="en-US" sz="8000" b="0" dirty="0">
                <a:latin typeface="Arial"/>
                <a:cs typeface="Arial"/>
              </a:rPr>
              <a:t>Not supported:</a:t>
            </a:r>
          </a:p>
          <a:p>
            <a:pPr lvl="1">
              <a:lnSpc>
                <a:spcPct val="100000"/>
              </a:lnSpc>
              <a:spcBef>
                <a:spcPts val="0"/>
              </a:spcBef>
              <a:spcAft>
                <a:spcPts val="600"/>
              </a:spcAft>
              <a:buFont typeface="Wingdings" panose="05000000000000000000" pitchFamily="2" charset="2"/>
              <a:buChar char="ü"/>
            </a:pPr>
            <a:r>
              <a:rPr lang="en-US" sz="7200" b="0" dirty="0">
                <a:latin typeface="Arial"/>
                <a:cs typeface="Arial"/>
              </a:rPr>
              <a:t>new road infrastructure</a:t>
            </a:r>
            <a:br>
              <a:rPr lang="fr-BE" sz="7200" b="0" dirty="0"/>
            </a:br>
            <a:endParaRPr lang="et-EE" sz="7200" b="0"/>
          </a:p>
          <a:p>
            <a:pPr marL="0" indent="0">
              <a:lnSpc>
                <a:spcPct val="100000"/>
              </a:lnSpc>
              <a:spcBef>
                <a:spcPts val="0"/>
              </a:spcBef>
              <a:spcAft>
                <a:spcPts val="600"/>
              </a:spcAft>
              <a:buNone/>
            </a:pPr>
            <a:endParaRPr lang="et-EE" sz="2200" b="0"/>
          </a:p>
        </p:txBody>
      </p:sp>
      <p:sp>
        <p:nvSpPr>
          <p:cNvPr id="5" name="Rounded Rectangle 4"/>
          <p:cNvSpPr/>
          <p:nvPr/>
        </p:nvSpPr>
        <p:spPr bwMode="auto">
          <a:xfrm>
            <a:off x="8828873" y="879452"/>
            <a:ext cx="2641858" cy="66985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4D4D4D"/>
                </a:solidFill>
                <a:effectLst/>
                <a:uLnTx/>
                <a:uFillTx/>
                <a:latin typeface="Arial"/>
                <a:ea typeface="+mn-ea"/>
                <a:cs typeface="+mn-cs"/>
              </a:rPr>
              <a:t>Works,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4D4D4D"/>
                </a:solidFill>
                <a:effectLst/>
                <a:uLnTx/>
                <a:uFillTx/>
                <a:latin typeface="Arial"/>
                <a:ea typeface="+mn-ea"/>
                <a:cs typeface="+mn-cs"/>
              </a:rPr>
              <a:t>Studies or mixed </a:t>
            </a:r>
          </a:p>
        </p:txBody>
      </p:sp>
      <p:sp>
        <p:nvSpPr>
          <p:cNvPr id="7" name="Content Placeholder 2"/>
          <p:cNvSpPr txBox="1">
            <a:spLocks/>
          </p:cNvSpPr>
          <p:nvPr/>
        </p:nvSpPr>
        <p:spPr bwMode="gray">
          <a:xfrm>
            <a:off x="268545" y="6022142"/>
            <a:ext cx="4813522" cy="757112"/>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ts val="1200"/>
              </a:spcAft>
              <a:buClr>
                <a:prstClr val="white"/>
              </a:buClr>
              <a:buSzTx/>
              <a:buFontTx/>
              <a:buNone/>
              <a:tabLst/>
              <a:defRPr/>
            </a:pPr>
            <a:r>
              <a:rPr kumimoji="0" lang="en-US" sz="1800"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Cohesion envelope: 85%</a:t>
            </a:r>
            <a:endParaRPr kumimoji="0" lang="fr-BE" sz="18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mn-cs"/>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545" y="628464"/>
            <a:ext cx="445324" cy="445324"/>
          </a:xfrm>
          <a:prstGeom prst="rect">
            <a:avLst/>
          </a:prstGeom>
        </p:spPr>
      </p:pic>
      <p:sp>
        <p:nvSpPr>
          <p:cNvPr id="8" name="TextBox 7"/>
          <p:cNvSpPr txBox="1"/>
          <p:nvPr/>
        </p:nvSpPr>
        <p:spPr>
          <a:xfrm>
            <a:off x="114186" y="5598874"/>
            <a:ext cx="4172793"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a:ln>
                  <a:noFill/>
                </a:ln>
                <a:solidFill>
                  <a:srgbClr val="7CCA62"/>
                </a:solidFill>
                <a:effectLst/>
                <a:uLnTx/>
                <a:uFillTx/>
                <a:latin typeface="Calibri" panose="020F0502020204030204"/>
                <a:ea typeface="+mn-ea"/>
                <a:cs typeface="+mn-cs"/>
              </a:rPr>
              <a:t> rate:</a:t>
            </a:r>
          </a:p>
        </p:txBody>
      </p:sp>
    </p:spTree>
    <p:extLst>
      <p:ext uri="{BB962C8B-B14F-4D97-AF65-F5344CB8AC3E}">
        <p14:creationId xmlns:p14="http://schemas.microsoft.com/office/powerpoint/2010/main" val="5586873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3433" y="934517"/>
            <a:ext cx="10178604" cy="2494483"/>
          </a:xfrm>
        </p:spPr>
        <p:txBody>
          <a:bodyPr/>
          <a:lstStyle/>
          <a:p>
            <a:pPr algn="ctr"/>
            <a:r>
              <a:rPr lang="en-GB" sz="4400" dirty="0"/>
              <a:t>Climate proofing of infrastructure under CEF Transport calls</a:t>
            </a:r>
          </a:p>
        </p:txBody>
      </p:sp>
      <p:sp>
        <p:nvSpPr>
          <p:cNvPr id="3" name="Subtitle 2"/>
          <p:cNvSpPr>
            <a:spLocks noGrp="1"/>
          </p:cNvSpPr>
          <p:nvPr>
            <p:ph type="subTitle" idx="1"/>
          </p:nvPr>
        </p:nvSpPr>
        <p:spPr>
          <a:xfrm>
            <a:off x="1070189" y="4267721"/>
            <a:ext cx="10676038" cy="1655762"/>
          </a:xfrm>
        </p:spPr>
        <p:txBody>
          <a:bodyPr/>
          <a:lstStyle/>
          <a:p>
            <a:endParaRPr lang="en-GB" dirty="0"/>
          </a:p>
        </p:txBody>
      </p:sp>
    </p:spTree>
    <p:extLst>
      <p:ext uri="{BB962C8B-B14F-4D97-AF65-F5344CB8AC3E}">
        <p14:creationId xmlns:p14="http://schemas.microsoft.com/office/powerpoint/2010/main" val="3151149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A825D2-5413-C5BD-FB01-7D33842D27BF}"/>
              </a:ext>
            </a:extLst>
          </p:cNvPr>
          <p:cNvSpPr>
            <a:spLocks noGrp="1"/>
          </p:cNvSpPr>
          <p:nvPr>
            <p:ph idx="1"/>
          </p:nvPr>
        </p:nvSpPr>
        <p:spPr>
          <a:xfrm>
            <a:off x="943359" y="1682449"/>
            <a:ext cx="10020815" cy="4619897"/>
          </a:xfrm>
        </p:spPr>
        <p:txBody>
          <a:bodyPr/>
          <a:lstStyle/>
          <a:p>
            <a:pPr marL="0" marR="0" lvl="0" indent="0" algn="l" defTabSz="914400" rtl="0" eaLnBrk="1" fontAlgn="auto" latinLnBrk="0" hangingPunct="1">
              <a:lnSpc>
                <a:spcPct val="100000"/>
              </a:lnSpc>
              <a:spcBef>
                <a:spcPts val="0"/>
              </a:spcBef>
              <a:spcAft>
                <a:spcPts val="600"/>
              </a:spcAft>
              <a:buClr>
                <a:srgbClr val="034EA2"/>
              </a:buClr>
              <a:buSzTx/>
              <a:buFontTx/>
              <a:buNone/>
              <a:tabLst/>
              <a:defRPr/>
            </a:pPr>
            <a:r>
              <a:rPr kumimoji="0" lang="en-US" sz="1800" b="1" i="0" u="none" strike="noStrike" kern="1200" cap="none" spc="0" normalizeH="0" baseline="0" noProof="0" dirty="0">
                <a:ln>
                  <a:noFill/>
                </a:ln>
                <a:solidFill>
                  <a:srgbClr val="4D4D4D"/>
                </a:solidFill>
                <a:effectLst/>
                <a:uLnTx/>
                <a:uFillTx/>
                <a:latin typeface="Arial"/>
              </a:rPr>
              <a:t>What is it? </a:t>
            </a:r>
            <a:r>
              <a:rPr kumimoji="0" lang="en-US" sz="1800" b="0" i="0" u="none" strike="noStrike" kern="1200" cap="none" spc="0" normalizeH="0" baseline="0" noProof="0" dirty="0">
                <a:ln>
                  <a:noFill/>
                </a:ln>
                <a:solidFill>
                  <a:srgbClr val="4D4D4D"/>
                </a:solidFill>
                <a:effectLst/>
                <a:uLnTx/>
                <a:uFillTx/>
                <a:latin typeface="Arial"/>
              </a:rPr>
              <a:t>A process that should be integrated into the development of infrastructure projects – and has two pillars: </a:t>
            </a:r>
          </a:p>
          <a:p>
            <a:pPr marL="457200" marR="0" lvl="0" indent="-457200" algn="l" defTabSz="914400" rtl="0" eaLnBrk="1" fontAlgn="auto" latinLnBrk="0" hangingPunct="1">
              <a:lnSpc>
                <a:spcPct val="100000"/>
              </a:lnSpc>
              <a:spcBef>
                <a:spcPts val="0"/>
              </a:spcBef>
              <a:spcAft>
                <a:spcPts val="600"/>
              </a:spcAft>
              <a:buClr>
                <a:srgbClr val="034EA2"/>
              </a:buClr>
              <a:buSzTx/>
              <a:buAutoNum type="arabicPeriod"/>
              <a:tabLst/>
              <a:defRPr/>
            </a:pPr>
            <a:r>
              <a:rPr kumimoji="0" lang="en-US" sz="1800" b="1" i="0" u="none" strike="noStrike" kern="1200" cap="none" spc="0" normalizeH="0" baseline="0" noProof="0" dirty="0">
                <a:ln>
                  <a:noFill/>
                </a:ln>
                <a:solidFill>
                  <a:srgbClr val="4D4D4D"/>
                </a:solidFill>
                <a:effectLst/>
                <a:uLnTx/>
                <a:uFillTx/>
                <a:latin typeface="Arial"/>
              </a:rPr>
              <a:t>Mitigation measures </a:t>
            </a:r>
            <a:r>
              <a:rPr kumimoji="0" lang="en-US" sz="1800" b="0" i="0" u="none" strike="noStrike" kern="1200" cap="none" spc="0" normalizeH="0" baseline="0" noProof="0" dirty="0">
                <a:ln>
                  <a:noFill/>
                </a:ln>
                <a:solidFill>
                  <a:srgbClr val="4D4D4D"/>
                </a:solidFill>
                <a:effectLst/>
                <a:uLnTx/>
                <a:uFillTx/>
                <a:latin typeface="Arial"/>
              </a:rPr>
              <a:t>– for climate neutrality </a:t>
            </a:r>
          </a:p>
          <a:p>
            <a:pPr marL="457200" marR="0" lvl="0" indent="-457200" algn="l" defTabSz="914400" rtl="0" eaLnBrk="1" fontAlgn="auto" latinLnBrk="0" hangingPunct="1">
              <a:lnSpc>
                <a:spcPct val="100000"/>
              </a:lnSpc>
              <a:spcBef>
                <a:spcPts val="0"/>
              </a:spcBef>
              <a:spcAft>
                <a:spcPts val="600"/>
              </a:spcAft>
              <a:buClr>
                <a:srgbClr val="034EA2"/>
              </a:buClr>
              <a:buSzTx/>
              <a:buAutoNum type="arabicPeriod"/>
              <a:tabLst/>
              <a:defRPr/>
            </a:pPr>
            <a:r>
              <a:rPr kumimoji="0" lang="en-US" sz="1800" b="1" i="0" u="none" strike="noStrike" kern="1200" cap="none" spc="0" normalizeH="0" baseline="0" noProof="0" dirty="0">
                <a:ln>
                  <a:noFill/>
                </a:ln>
                <a:solidFill>
                  <a:srgbClr val="4D4D4D"/>
                </a:solidFill>
                <a:effectLst/>
                <a:uLnTx/>
                <a:uFillTx/>
                <a:latin typeface="Arial"/>
              </a:rPr>
              <a:t>Adaptation measures </a:t>
            </a:r>
            <a:r>
              <a:rPr kumimoji="0" lang="en-US" sz="1800" b="0" i="0" u="none" strike="noStrike" kern="1200" cap="none" spc="0" normalizeH="0" baseline="0" noProof="0" dirty="0">
                <a:ln>
                  <a:noFill/>
                </a:ln>
                <a:solidFill>
                  <a:srgbClr val="4D4D4D"/>
                </a:solidFill>
                <a:effectLst/>
                <a:uLnTx/>
                <a:uFillTx/>
                <a:latin typeface="Arial"/>
              </a:rPr>
              <a:t>– for climate resilience</a:t>
            </a:r>
          </a:p>
          <a:p>
            <a:pPr marL="0" indent="0">
              <a:spcAft>
                <a:spcPts val="600"/>
              </a:spcAft>
              <a:buClr>
                <a:srgbClr val="034EA2"/>
              </a:buClr>
              <a:buNone/>
              <a:defRPr/>
            </a:pPr>
            <a:r>
              <a:rPr kumimoji="0" lang="en-US" sz="1800" b="0" i="0" u="none" strike="noStrike" kern="1200" cap="none" spc="0" normalizeH="0" baseline="0" noProof="0" dirty="0">
                <a:ln>
                  <a:noFill/>
                </a:ln>
                <a:solidFill>
                  <a:srgbClr val="4D4D4D"/>
                </a:solidFill>
                <a:effectLst/>
                <a:uLnTx/>
                <a:uFillTx/>
                <a:latin typeface="Arial"/>
              </a:rPr>
              <a:t>The process is divided in two phases: </a:t>
            </a:r>
            <a:r>
              <a:rPr lang="en-US" sz="1800" dirty="0">
                <a:solidFill>
                  <a:srgbClr val="4D4D4D"/>
                </a:solidFill>
              </a:rPr>
              <a:t>Screening &amp; detailed analysis on </a:t>
            </a:r>
          </a:p>
          <a:p>
            <a:pPr marL="457200" marR="0" lvl="0" indent="-457200" algn="l" defTabSz="914400" rtl="0" eaLnBrk="1" fontAlgn="auto" latinLnBrk="0" hangingPunct="1">
              <a:lnSpc>
                <a:spcPct val="100000"/>
              </a:lnSpc>
              <a:spcBef>
                <a:spcPts val="0"/>
              </a:spcBef>
              <a:spcAft>
                <a:spcPts val="600"/>
              </a:spcAft>
              <a:buClr>
                <a:srgbClr val="034EA2"/>
              </a:buClr>
              <a:buSzTx/>
              <a:buFont typeface="+mj-lt"/>
              <a:buAutoNum type="arabicPeriod"/>
              <a:tabLst/>
              <a:defRPr/>
            </a:pPr>
            <a:r>
              <a:rPr lang="en-GB" sz="1800" dirty="0">
                <a:solidFill>
                  <a:srgbClr val="4D4D4D"/>
                </a:solidFill>
                <a:latin typeface="Arial"/>
              </a:rPr>
              <a:t>GHG emissions and overall carbon print </a:t>
            </a:r>
          </a:p>
          <a:p>
            <a:pPr marL="457200" marR="0" lvl="0" indent="-457200" algn="l" defTabSz="914400" rtl="0" eaLnBrk="1" fontAlgn="auto" latinLnBrk="0" hangingPunct="1">
              <a:lnSpc>
                <a:spcPct val="100000"/>
              </a:lnSpc>
              <a:spcBef>
                <a:spcPts val="0"/>
              </a:spcBef>
              <a:spcAft>
                <a:spcPts val="600"/>
              </a:spcAft>
              <a:buClr>
                <a:srgbClr val="034EA2"/>
              </a:buClr>
              <a:buSzTx/>
              <a:buFont typeface="+mj-lt"/>
              <a:buAutoNum type="arabicPeriod"/>
              <a:tabLst/>
              <a:defRPr/>
            </a:pPr>
            <a:r>
              <a:rPr lang="en-GB" sz="1800" dirty="0">
                <a:solidFill>
                  <a:srgbClr val="4D4D4D"/>
                </a:solidFill>
                <a:latin typeface="Arial"/>
              </a:rPr>
              <a:t>Climate hazards for the infrastructure </a:t>
            </a:r>
          </a:p>
          <a:p>
            <a:pPr marL="0" marR="0" lvl="0" indent="0" algn="l" defTabSz="914400" rtl="0" eaLnBrk="1" fontAlgn="auto" latinLnBrk="0" hangingPunct="1">
              <a:lnSpc>
                <a:spcPct val="100000"/>
              </a:lnSpc>
              <a:spcBef>
                <a:spcPts val="0"/>
              </a:spcBef>
              <a:spcAft>
                <a:spcPts val="600"/>
              </a:spcAft>
              <a:buClr>
                <a:srgbClr val="034EA2"/>
              </a:buClr>
              <a:buSzTx/>
              <a:buNone/>
              <a:tabLst/>
              <a:defRPr/>
            </a:pPr>
            <a:endParaRPr lang="en-GB" sz="1800" b="1" dirty="0">
              <a:solidFill>
                <a:srgbClr val="4D4D4D"/>
              </a:solidFill>
              <a:latin typeface="Arial"/>
            </a:endParaRPr>
          </a:p>
          <a:p>
            <a:pPr marL="0" marR="0" lvl="0" indent="0" algn="l" defTabSz="914400" rtl="0" eaLnBrk="1" fontAlgn="auto" latinLnBrk="0" hangingPunct="1">
              <a:lnSpc>
                <a:spcPct val="100000"/>
              </a:lnSpc>
              <a:spcBef>
                <a:spcPts val="0"/>
              </a:spcBef>
              <a:spcAft>
                <a:spcPts val="600"/>
              </a:spcAft>
              <a:buClr>
                <a:srgbClr val="034EA2"/>
              </a:buClr>
              <a:buSzTx/>
              <a:buNone/>
              <a:tabLst/>
              <a:defRPr/>
            </a:pPr>
            <a:r>
              <a:rPr lang="en-GB" sz="1800" b="1" dirty="0">
                <a:solidFill>
                  <a:srgbClr val="4D4D4D"/>
                </a:solidFill>
                <a:latin typeface="Arial"/>
              </a:rPr>
              <a:t>Where is it explained?</a:t>
            </a:r>
            <a:r>
              <a:rPr lang="en-GB" sz="1800" dirty="0">
                <a:solidFill>
                  <a:srgbClr val="4D4D4D"/>
                </a:solidFill>
                <a:latin typeface="Arial"/>
              </a:rPr>
              <a:t> </a:t>
            </a:r>
            <a:endParaRPr lang="fr-BE" sz="1800" dirty="0">
              <a:solidFill>
                <a:srgbClr val="4D4D4D"/>
              </a:solidFill>
              <a:latin typeface="Arial"/>
            </a:endParaRPr>
          </a:p>
          <a:p>
            <a:pPr marL="228600" marR="0" lvl="0" indent="-228600" algn="l" defTabSz="914400" rtl="0" eaLnBrk="1" fontAlgn="auto" latinLnBrk="0" hangingPunct="1">
              <a:lnSpc>
                <a:spcPct val="100000"/>
              </a:lnSpc>
              <a:spcBef>
                <a:spcPts val="0"/>
              </a:spcBef>
              <a:spcAft>
                <a:spcPts val="600"/>
              </a:spcAft>
              <a:buClr>
                <a:srgbClr val="034EA2"/>
              </a:buClr>
              <a:buSzTx/>
              <a:buFont typeface="Wingdings" panose="05000000000000000000" pitchFamily="2" charset="2"/>
              <a:buChar char="ü"/>
              <a:tabLst/>
              <a:defRPr/>
            </a:pPr>
            <a:r>
              <a:rPr kumimoji="0" lang="en-US" sz="1800" i="0" u="none" strike="noStrike" kern="1200" cap="none" spc="0" normalizeH="0" baseline="0" noProof="0" dirty="0">
                <a:ln>
                  <a:noFill/>
                </a:ln>
                <a:solidFill>
                  <a:srgbClr val="4D4D4D"/>
                </a:solidFill>
                <a:effectLst/>
                <a:uLnTx/>
                <a:uFillTx/>
                <a:latin typeface="Arial"/>
              </a:rPr>
              <a:t>Commission Notice — </a:t>
            </a:r>
            <a:r>
              <a:rPr kumimoji="0" lang="en-US" sz="1800" b="1" i="0" u="none" strike="noStrike" kern="1200" cap="none" spc="0" normalizeH="0" baseline="0" noProof="0" dirty="0">
                <a:ln>
                  <a:noFill/>
                </a:ln>
                <a:solidFill>
                  <a:srgbClr val="4D4D4D"/>
                </a:solidFill>
                <a:effectLst/>
                <a:uLnTx/>
                <a:uFillTx/>
                <a:latin typeface="Arial"/>
              </a:rPr>
              <a:t>Technical guidance on the climate proofing of infrastructure </a:t>
            </a:r>
            <a:r>
              <a:rPr kumimoji="0" lang="en-US" sz="1800" i="0" u="none" strike="noStrike" kern="1200" cap="none" spc="0" normalizeH="0" baseline="0" noProof="0" dirty="0">
                <a:ln>
                  <a:noFill/>
                </a:ln>
                <a:solidFill>
                  <a:srgbClr val="4D4D4D"/>
                </a:solidFill>
                <a:effectLst/>
                <a:uLnTx/>
                <a:uFillTx/>
                <a:latin typeface="Arial"/>
              </a:rPr>
              <a:t>in the period 2021-2027</a:t>
            </a:r>
            <a:r>
              <a:rPr kumimoji="0" lang="en-US" sz="1800" b="0" i="0" u="none" strike="noStrike" kern="1200" cap="none" spc="0" normalizeH="0" baseline="0" noProof="0" dirty="0">
                <a:ln>
                  <a:noFill/>
                </a:ln>
                <a:solidFill>
                  <a:srgbClr val="4D4D4D"/>
                </a:solidFill>
                <a:effectLst/>
                <a:uLnTx/>
                <a:uFillTx/>
                <a:latin typeface="Arial"/>
              </a:rPr>
              <a:t>, </a:t>
            </a:r>
            <a:r>
              <a:rPr kumimoji="0" lang="en-IE" sz="1800" b="0" i="1" u="none" strike="noStrike" kern="1200" cap="none" spc="0" normalizeH="0" baseline="0" noProof="0" dirty="0">
                <a:ln>
                  <a:noFill/>
                </a:ln>
                <a:solidFill>
                  <a:srgbClr val="4D4D4D"/>
                </a:solidFill>
                <a:effectLst/>
                <a:uLnTx/>
                <a:uFillTx/>
                <a:latin typeface="Arial"/>
              </a:rPr>
              <a:t>OJ C 373, 16/09/2021; </a:t>
            </a:r>
          </a:p>
          <a:p>
            <a:pPr marL="228600" marR="0" lvl="0" indent="-228600" algn="l" defTabSz="914400" rtl="0" eaLnBrk="1" fontAlgn="auto" latinLnBrk="0" hangingPunct="1">
              <a:lnSpc>
                <a:spcPct val="100000"/>
              </a:lnSpc>
              <a:spcBef>
                <a:spcPts val="0"/>
              </a:spcBef>
              <a:spcAft>
                <a:spcPts val="600"/>
              </a:spcAft>
              <a:buClr>
                <a:srgbClr val="034EA2"/>
              </a:buClr>
              <a:buSzTx/>
              <a:buFont typeface="Wingdings" panose="05000000000000000000" pitchFamily="2" charset="2"/>
              <a:buChar char="ü"/>
              <a:tabLst/>
              <a:defRPr/>
            </a:pPr>
            <a:r>
              <a:rPr kumimoji="0" lang="en-US" sz="1800" i="0" u="none" strike="noStrike" kern="1200" cap="none" spc="0" normalizeH="0" baseline="0" noProof="0" dirty="0">
                <a:ln>
                  <a:noFill/>
                </a:ln>
                <a:solidFill>
                  <a:srgbClr val="4D4D4D"/>
                </a:solidFill>
                <a:effectLst/>
                <a:uLnTx/>
                <a:uFillTx/>
                <a:latin typeface="Arial"/>
              </a:rPr>
              <a:t>Corrigendum to Commission Notice - Technical guidance on the climate proofing of infrastructure in the period 2021-2027</a:t>
            </a:r>
            <a:r>
              <a:rPr kumimoji="0" lang="en-US" sz="1800" b="0" i="0" u="none" strike="noStrike" kern="1200" cap="none" spc="0" normalizeH="0" baseline="0" noProof="0" dirty="0">
                <a:ln>
                  <a:noFill/>
                </a:ln>
                <a:solidFill>
                  <a:srgbClr val="4D4D4D"/>
                </a:solidFill>
                <a:effectLst/>
                <a:uLnTx/>
                <a:uFillTx/>
                <a:latin typeface="Arial"/>
              </a:rPr>
              <a:t>, </a:t>
            </a:r>
            <a:r>
              <a:rPr kumimoji="0" lang="en-US" sz="1800" b="0" i="1" u="none" strike="noStrike" kern="1200" cap="none" spc="0" normalizeH="0" baseline="0" noProof="0" dirty="0">
                <a:ln>
                  <a:noFill/>
                </a:ln>
                <a:solidFill>
                  <a:srgbClr val="4D4D4D"/>
                </a:solidFill>
                <a:effectLst/>
                <a:uLnTx/>
                <a:uFillTx/>
                <a:latin typeface="Arial"/>
              </a:rPr>
              <a:t>OJ </a:t>
            </a:r>
            <a:r>
              <a:rPr kumimoji="0" lang="en-IE" sz="1800" b="0" i="1" u="none" strike="noStrike" kern="1200" cap="none" spc="0" normalizeH="0" baseline="0" noProof="0" dirty="0">
                <a:ln>
                  <a:noFill/>
                </a:ln>
                <a:solidFill>
                  <a:srgbClr val="4D4D4D"/>
                </a:solidFill>
                <a:effectLst/>
                <a:uLnTx/>
                <a:uFillTx/>
                <a:latin typeface="Arial"/>
              </a:rPr>
              <a:t>C 246, 29/06/2022</a:t>
            </a:r>
            <a:endParaRPr kumimoji="0" lang="fr-BE" sz="1800" b="0" i="1" u="none" strike="noStrike" kern="1200" cap="none" spc="0" normalizeH="0" baseline="0" noProof="0" dirty="0">
              <a:ln>
                <a:noFill/>
              </a:ln>
              <a:solidFill>
                <a:srgbClr val="4D4D4D"/>
              </a:solidFill>
              <a:effectLst/>
              <a:uLnTx/>
              <a:uFillTx/>
              <a:latin typeface="Arial"/>
            </a:endParaRPr>
          </a:p>
          <a:p>
            <a:pPr marL="0" marR="0" lvl="0" indent="0" algn="l" defTabSz="914400" rtl="0" eaLnBrk="1" fontAlgn="auto" latinLnBrk="0" hangingPunct="1">
              <a:lnSpc>
                <a:spcPct val="100000"/>
              </a:lnSpc>
              <a:spcBef>
                <a:spcPts val="0"/>
              </a:spcBef>
              <a:spcAft>
                <a:spcPts val="600"/>
              </a:spcAft>
              <a:buClr>
                <a:srgbClr val="034EA2"/>
              </a:buClr>
              <a:buSzTx/>
              <a:buNone/>
              <a:tabLst/>
              <a:defRPr/>
            </a:pPr>
            <a:endParaRPr lang="en-GB" sz="1800" dirty="0">
              <a:solidFill>
                <a:srgbClr val="4D4D4D"/>
              </a:solidFill>
              <a:latin typeface="Arial"/>
            </a:endParaRPr>
          </a:p>
          <a:p>
            <a:pPr marL="0" marR="0" lvl="0" indent="0" algn="l" defTabSz="914400" rtl="0" eaLnBrk="1" fontAlgn="auto" latinLnBrk="0" hangingPunct="1">
              <a:lnSpc>
                <a:spcPct val="100000"/>
              </a:lnSpc>
              <a:spcBef>
                <a:spcPts val="0"/>
              </a:spcBef>
              <a:spcAft>
                <a:spcPts val="1800"/>
              </a:spcAft>
              <a:buClr>
                <a:srgbClr val="034EA2"/>
              </a:buClr>
              <a:buSzTx/>
              <a:buFontTx/>
              <a:buNone/>
              <a:tabLst/>
              <a:defRPr/>
            </a:pPr>
            <a:endParaRPr kumimoji="0" lang="en-US" sz="1800" b="0" i="0" u="none" strike="noStrike" kern="1200" cap="none" spc="0" normalizeH="0" baseline="0" noProof="0" dirty="0">
              <a:ln>
                <a:noFill/>
              </a:ln>
              <a:solidFill>
                <a:srgbClr val="4D4D4D"/>
              </a:solidFill>
              <a:effectLst/>
              <a:uLnTx/>
              <a:uFillTx/>
              <a:latin typeface="Arial"/>
            </a:endParaRPr>
          </a:p>
          <a:p>
            <a:endParaRPr lang="en-IE" sz="1800" dirty="0"/>
          </a:p>
        </p:txBody>
      </p:sp>
      <p:sp>
        <p:nvSpPr>
          <p:cNvPr id="3" name="Slide Number Placeholder 2">
            <a:extLst>
              <a:ext uri="{FF2B5EF4-FFF2-40B4-BE49-F238E27FC236}">
                <a16:creationId xmlns:a16="http://schemas.microsoft.com/office/drawing/2014/main" id="{563160D2-2D27-417B-5D24-5990FDC93594}"/>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4" name="Title 3">
            <a:extLst>
              <a:ext uri="{FF2B5EF4-FFF2-40B4-BE49-F238E27FC236}">
                <a16:creationId xmlns:a16="http://schemas.microsoft.com/office/drawing/2014/main" id="{31E76606-BE30-225D-A272-0C3C555D602A}"/>
              </a:ext>
            </a:extLst>
          </p:cNvPr>
          <p:cNvSpPr>
            <a:spLocks noGrp="1"/>
          </p:cNvSpPr>
          <p:nvPr>
            <p:ph type="title"/>
          </p:nvPr>
        </p:nvSpPr>
        <p:spPr>
          <a:xfrm>
            <a:off x="943359" y="124288"/>
            <a:ext cx="10590860" cy="1032762"/>
          </a:xfrm>
        </p:spPr>
        <p:txBody>
          <a:bodyPr/>
          <a:lstStyle/>
          <a:p>
            <a:r>
              <a:rPr lang="fr-BE" sz="3600" b="1" dirty="0" err="1"/>
              <a:t>Climate</a:t>
            </a:r>
            <a:r>
              <a:rPr lang="fr-BE" sz="3600" b="1" dirty="0"/>
              <a:t> </a:t>
            </a:r>
            <a:r>
              <a:rPr lang="fr-BE" sz="3600" b="1" dirty="0" err="1"/>
              <a:t>proofing</a:t>
            </a:r>
            <a:r>
              <a:rPr lang="fr-BE" sz="3600" b="1" dirty="0"/>
              <a:t>  of infrastructure - Background</a:t>
            </a:r>
            <a:endParaRPr lang="en-IE" sz="3600" b="1" dirty="0"/>
          </a:p>
        </p:txBody>
      </p:sp>
    </p:spTree>
    <p:extLst>
      <p:ext uri="{BB962C8B-B14F-4D97-AF65-F5344CB8AC3E}">
        <p14:creationId xmlns:p14="http://schemas.microsoft.com/office/powerpoint/2010/main" val="1467824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1" y="1577357"/>
            <a:ext cx="9875808" cy="4234793"/>
          </a:xfrm>
        </p:spPr>
        <p:txBody>
          <a:bodyPr/>
          <a:lstStyle/>
          <a:p>
            <a:pPr marL="0" indent="0" algn="just">
              <a:buNone/>
            </a:pPr>
            <a:r>
              <a:rPr lang="fr-BE" sz="1800" b="1" dirty="0" err="1"/>
              <a:t>When</a:t>
            </a:r>
            <a:r>
              <a:rPr lang="fr-BE" sz="1800" b="1" dirty="0"/>
              <a:t> </a:t>
            </a:r>
            <a:r>
              <a:rPr lang="fr-BE" sz="1800" b="1" dirty="0" err="1"/>
              <a:t>does</a:t>
            </a:r>
            <a:r>
              <a:rPr lang="fr-BE" sz="1800" b="1" dirty="0"/>
              <a:t> </a:t>
            </a:r>
            <a:r>
              <a:rPr lang="fr-BE" sz="1800" b="1" dirty="0" err="1"/>
              <a:t>it</a:t>
            </a:r>
            <a:r>
              <a:rPr lang="fr-BE" sz="1800" b="1" dirty="0"/>
              <a:t> </a:t>
            </a:r>
            <a:r>
              <a:rPr lang="fr-BE" sz="1800" b="1" dirty="0" err="1"/>
              <a:t>apply</a:t>
            </a:r>
            <a:r>
              <a:rPr lang="fr-BE" sz="1800" b="1" dirty="0"/>
              <a:t>? </a:t>
            </a:r>
            <a:r>
              <a:rPr lang="fr-BE" sz="1800" dirty="0" err="1"/>
              <a:t>From</a:t>
            </a:r>
            <a:r>
              <a:rPr lang="fr-BE" sz="1800" dirty="0"/>
              <a:t> </a:t>
            </a:r>
            <a:r>
              <a:rPr lang="fr-BE" sz="1800" dirty="0" err="1"/>
              <a:t>this</a:t>
            </a:r>
            <a:r>
              <a:rPr lang="fr-BE" sz="1800" dirty="0"/>
              <a:t> </a:t>
            </a:r>
            <a:r>
              <a:rPr lang="fr-BE" sz="1800" dirty="0" err="1"/>
              <a:t>year</a:t>
            </a:r>
            <a:r>
              <a:rPr lang="fr-BE" sz="1800" dirty="0"/>
              <a:t> and </a:t>
            </a:r>
            <a:r>
              <a:rPr lang="fr-BE" sz="1800" dirty="0" err="1"/>
              <a:t>under</a:t>
            </a:r>
            <a:r>
              <a:rPr lang="fr-BE" sz="1800" dirty="0"/>
              <a:t> the 2023 CEF Transport calls </a:t>
            </a:r>
          </a:p>
          <a:p>
            <a:pPr marL="0" indent="0" algn="just">
              <a:buNone/>
            </a:pPr>
            <a:r>
              <a:rPr lang="fr-BE" sz="1800" b="1" dirty="0"/>
              <a:t>How </a:t>
            </a:r>
            <a:r>
              <a:rPr lang="fr-BE" sz="1800" b="1" dirty="0" err="1"/>
              <a:t>is</a:t>
            </a:r>
            <a:r>
              <a:rPr lang="fr-BE" sz="1800" b="1" dirty="0"/>
              <a:t> </a:t>
            </a:r>
            <a:r>
              <a:rPr lang="fr-BE" sz="1800" b="1" dirty="0" err="1"/>
              <a:t>it</a:t>
            </a:r>
            <a:r>
              <a:rPr lang="fr-BE" sz="1800" b="1" dirty="0"/>
              <a:t> </a:t>
            </a:r>
            <a:r>
              <a:rPr lang="fr-BE" sz="1800" b="1" dirty="0" err="1"/>
              <a:t>implemented</a:t>
            </a:r>
            <a:r>
              <a:rPr lang="fr-BE" sz="1800" b="1" dirty="0"/>
              <a:t> ? </a:t>
            </a:r>
            <a:r>
              <a:rPr lang="fr-BE" sz="1800" dirty="0"/>
              <a:t>In accordance </a:t>
            </a:r>
            <a:r>
              <a:rPr lang="fr-BE" sz="1800" dirty="0" err="1"/>
              <a:t>with</a:t>
            </a:r>
            <a:r>
              <a:rPr lang="fr-BE" sz="1800" dirty="0"/>
              <a:t> the Work Programme 2021-2027 </a:t>
            </a:r>
          </a:p>
          <a:p>
            <a:pPr marL="342900" indent="-342900" algn="just">
              <a:buFont typeface="+mj-lt"/>
              <a:buAutoNum type="arabicPeriod"/>
            </a:pPr>
            <a:r>
              <a:rPr lang="fr-BE" sz="1800" b="1" dirty="0"/>
              <a:t>For </a:t>
            </a:r>
            <a:r>
              <a:rPr lang="fr-BE" sz="1800" b="1" dirty="0" err="1"/>
              <a:t>studies</a:t>
            </a:r>
            <a:r>
              <a:rPr lang="fr-BE" sz="1800" b="1" dirty="0"/>
              <a:t> applications:  </a:t>
            </a:r>
          </a:p>
          <a:p>
            <a:pPr marL="820738" marR="0" lvl="0" indent="-285750" algn="just" defTabSz="914400" rtl="0" eaLnBrk="1" fontAlgn="auto" latinLnBrk="0" hangingPunct="1">
              <a:lnSpc>
                <a:spcPct val="100000"/>
              </a:lnSpc>
              <a:spcBef>
                <a:spcPts val="0"/>
              </a:spcBef>
              <a:spcAft>
                <a:spcPts val="1800"/>
              </a:spcAft>
              <a:buClr>
                <a:srgbClr val="034EA2"/>
              </a:buClr>
              <a:buSzTx/>
              <a:buFont typeface="Wingdings" panose="05000000000000000000" pitchFamily="2" charset="2"/>
              <a:buChar char="q"/>
              <a:tabLst/>
              <a:defRPr/>
            </a:pPr>
            <a:r>
              <a:rPr kumimoji="0" lang="en-US" sz="1800" b="0" i="0" u="none" strike="noStrike" kern="1200" cap="none" spc="0" normalizeH="0" baseline="0" noProof="0" dirty="0">
                <a:ln>
                  <a:noFill/>
                </a:ln>
                <a:solidFill>
                  <a:srgbClr val="FF0000"/>
                </a:solidFill>
                <a:effectLst/>
                <a:uLnTx/>
                <a:uFillTx/>
                <a:latin typeface="Arial"/>
                <a:ea typeface="+mn-ea"/>
                <a:cs typeface="+mn-cs"/>
              </a:rPr>
              <a:t> 	Not required </a:t>
            </a:r>
            <a:r>
              <a:rPr kumimoji="0" lang="en-US" sz="1800" b="0" i="0" u="none" strike="noStrike" kern="1200" cap="none" spc="0" normalizeH="0" baseline="0" noProof="0" dirty="0">
                <a:ln>
                  <a:noFill/>
                </a:ln>
                <a:solidFill>
                  <a:srgbClr val="4D4D4D"/>
                </a:solidFill>
                <a:effectLst/>
                <a:uLnTx/>
                <a:uFillTx/>
                <a:latin typeface="Arial"/>
                <a:ea typeface="+mn-ea"/>
                <a:cs typeface="+mn-cs"/>
              </a:rPr>
              <a:t>to provide information on climate proofing</a:t>
            </a:r>
            <a:endParaRPr lang="fr-BE" sz="1800" dirty="0"/>
          </a:p>
          <a:p>
            <a:pPr marL="0" indent="0" algn="just">
              <a:buNone/>
            </a:pPr>
            <a:r>
              <a:rPr lang="fr-BE" sz="1800" b="1" dirty="0"/>
              <a:t>2. For </a:t>
            </a:r>
            <a:r>
              <a:rPr lang="fr-BE" sz="1800" b="1" dirty="0" err="1"/>
              <a:t>works</a:t>
            </a:r>
            <a:r>
              <a:rPr lang="fr-BE" sz="1800" b="1" dirty="0"/>
              <a:t> applications: </a:t>
            </a:r>
          </a:p>
          <a:p>
            <a:pPr marL="0" indent="0" algn="just">
              <a:buNone/>
            </a:pPr>
            <a:r>
              <a:rPr lang="en-US" sz="1800" b="1" dirty="0"/>
              <a:t>2.1 Concerning projects not subject to an EIA</a:t>
            </a:r>
            <a:r>
              <a:rPr lang="en-US" sz="1800" dirty="0"/>
              <a:t>: </a:t>
            </a:r>
          </a:p>
          <a:p>
            <a:pPr marL="820738" indent="-285750" algn="just">
              <a:buFont typeface="Wingdings" panose="05000000000000000000" pitchFamily="2" charset="2"/>
              <a:buChar char="q"/>
            </a:pPr>
            <a:r>
              <a:rPr lang="en-US" sz="1800" dirty="0">
                <a:solidFill>
                  <a:srgbClr val="FF0000"/>
                </a:solidFill>
              </a:rPr>
              <a:t>	Not required </a:t>
            </a:r>
            <a:r>
              <a:rPr lang="en-US" sz="1800" dirty="0"/>
              <a:t>to provide information on climate proofing</a:t>
            </a:r>
          </a:p>
          <a:p>
            <a:pPr marL="0" indent="0" algn="just">
              <a:buNone/>
            </a:pPr>
            <a:endParaRPr lang="en-US" sz="1800" dirty="0"/>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
        <p:nvSpPr>
          <p:cNvPr id="4" name="Title 3"/>
          <p:cNvSpPr>
            <a:spLocks noGrp="1"/>
          </p:cNvSpPr>
          <p:nvPr>
            <p:ph type="title"/>
          </p:nvPr>
        </p:nvSpPr>
        <p:spPr>
          <a:xfrm>
            <a:off x="907194" y="534118"/>
            <a:ext cx="10905699" cy="724104"/>
          </a:xfrm>
        </p:spPr>
        <p:txBody>
          <a:bodyPr/>
          <a:lstStyle/>
          <a:p>
            <a:r>
              <a:rPr lang="fr-BE" sz="3600" b="1" dirty="0"/>
              <a:t>Climate </a:t>
            </a:r>
            <a:r>
              <a:rPr lang="fr-BE" sz="3600" b="1" dirty="0" err="1"/>
              <a:t>proofing</a:t>
            </a:r>
            <a:r>
              <a:rPr lang="fr-BE" sz="3600" b="1" dirty="0"/>
              <a:t> - </a:t>
            </a:r>
            <a:r>
              <a:rPr lang="fr-BE" sz="3600" b="1" dirty="0" err="1"/>
              <a:t>Requirements</a:t>
            </a:r>
            <a:endParaRPr lang="en-US" sz="3600" b="1" dirty="0"/>
          </a:p>
        </p:txBody>
      </p:sp>
    </p:spTree>
    <p:extLst>
      <p:ext uri="{BB962C8B-B14F-4D97-AF65-F5344CB8AC3E}">
        <p14:creationId xmlns:p14="http://schemas.microsoft.com/office/powerpoint/2010/main" val="2837756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409B3F6-4947-1813-9CE6-1C7BCB476195}"/>
              </a:ext>
            </a:extLst>
          </p:cNvPr>
          <p:cNvSpPr>
            <a:spLocks noGrp="1"/>
          </p:cNvSpPr>
          <p:nvPr>
            <p:ph idx="1"/>
          </p:nvPr>
        </p:nvSpPr>
        <p:spPr>
          <a:xfrm>
            <a:off x="731521" y="1469570"/>
            <a:ext cx="11025050" cy="4757059"/>
          </a:xfrm>
        </p:spPr>
        <p:txBody>
          <a:bodyPr/>
          <a:lstStyle/>
          <a:p>
            <a:pPr marL="0" marR="0" lvl="0" indent="0" algn="just" defTabSz="914400" rtl="0" eaLnBrk="1" fontAlgn="auto" latinLnBrk="0" hangingPunct="1">
              <a:lnSpc>
                <a:spcPct val="100000"/>
              </a:lnSpc>
              <a:spcBef>
                <a:spcPts val="0"/>
              </a:spcBef>
              <a:spcAft>
                <a:spcPts val="1800"/>
              </a:spcAft>
              <a:buClr>
                <a:srgbClr val="034EA2"/>
              </a:buClr>
              <a:buSzTx/>
              <a:buNone/>
              <a:tabLst/>
              <a:defRPr/>
            </a:pPr>
            <a:r>
              <a:rPr kumimoji="0" lang="en-US" sz="1800" b="1" i="0" u="none" strike="noStrike" kern="1200" cap="none" spc="0" normalizeH="0" baseline="0" noProof="0" dirty="0">
                <a:ln>
                  <a:noFill/>
                </a:ln>
                <a:solidFill>
                  <a:srgbClr val="4D4D4D"/>
                </a:solidFill>
                <a:effectLst/>
                <a:uLnTx/>
                <a:uFillTx/>
                <a:latin typeface="Arial"/>
                <a:ea typeface="+mn-ea"/>
                <a:cs typeface="+mn-cs"/>
              </a:rPr>
              <a:t>2.2 Concerning projects subject to an EIA</a:t>
            </a:r>
            <a:r>
              <a:rPr kumimoji="0" lang="en-US" sz="1800" b="0" i="0" u="none" strike="noStrike" kern="1200" cap="none" spc="0" normalizeH="0" baseline="0" noProof="0" dirty="0">
                <a:ln>
                  <a:noFill/>
                </a:ln>
                <a:solidFill>
                  <a:srgbClr val="4D4D4D"/>
                </a:solidFill>
                <a:effectLst/>
                <a:uLnTx/>
                <a:uFillTx/>
                <a:latin typeface="Arial"/>
                <a:ea typeface="+mn-ea"/>
                <a:cs typeface="+mn-cs"/>
              </a:rPr>
              <a:t>:</a:t>
            </a:r>
          </a:p>
          <a:p>
            <a:pPr marL="361950" marR="0" lvl="0" indent="0" algn="just" defTabSz="914400" rtl="0" eaLnBrk="1" fontAlgn="auto" latinLnBrk="0" hangingPunct="1">
              <a:lnSpc>
                <a:spcPct val="100000"/>
              </a:lnSpc>
              <a:spcBef>
                <a:spcPts val="0"/>
              </a:spcBef>
              <a:spcAft>
                <a:spcPts val="1800"/>
              </a:spcAft>
              <a:buClr>
                <a:srgbClr val="034EA2"/>
              </a:buClr>
              <a:buSzTx/>
              <a:buFont typeface="Wingdings" panose="05000000000000000000" pitchFamily="2" charset="2"/>
              <a:buChar char="q"/>
              <a:tabLst/>
              <a:defRPr/>
            </a:pPr>
            <a:r>
              <a:rPr kumimoji="0" lang="en-US" sz="1800" b="0" i="0" u="none" strike="noStrike" kern="1200" cap="none" spc="0" normalizeH="0" baseline="0" noProof="0" dirty="0">
                <a:ln>
                  <a:noFill/>
                </a:ln>
                <a:solidFill>
                  <a:srgbClr val="4D4D4D"/>
                </a:solidFill>
                <a:effectLst/>
                <a:uLnTx/>
                <a:uFillTx/>
                <a:latin typeface="Arial"/>
                <a:ea typeface="+mn-ea"/>
                <a:cs typeface="+mn-cs"/>
              </a:rPr>
              <a:t>If the key steps* for the EIA have been completed </a:t>
            </a:r>
            <a:r>
              <a:rPr kumimoji="0" lang="en-US" sz="1800" b="1" i="0" u="none" strike="noStrike" kern="1200" cap="none" spc="0" normalizeH="0" baseline="0" noProof="0" dirty="0">
                <a:ln>
                  <a:noFill/>
                </a:ln>
                <a:solidFill>
                  <a:srgbClr val="4D4D4D"/>
                </a:solidFill>
                <a:effectLst/>
                <a:uLnTx/>
                <a:uFillTx/>
                <a:latin typeface="Arial"/>
                <a:ea typeface="+mn-ea"/>
                <a:cs typeface="+mn-cs"/>
              </a:rPr>
              <a:t>before </a:t>
            </a:r>
            <a:r>
              <a:rPr kumimoji="0" lang="en-US" sz="1800" b="0" i="0" u="none" strike="noStrike" kern="1200" cap="none" spc="0" normalizeH="0" baseline="0" noProof="0" dirty="0">
                <a:ln>
                  <a:noFill/>
                </a:ln>
                <a:solidFill>
                  <a:srgbClr val="4D4D4D"/>
                </a:solidFill>
                <a:effectLst/>
                <a:uLnTx/>
                <a:uFillTx/>
                <a:latin typeface="Arial"/>
                <a:ea typeface="+mn-ea"/>
                <a:cs typeface="+mn-cs"/>
              </a:rPr>
              <a:t>18 January 2023, it is </a:t>
            </a:r>
            <a:r>
              <a:rPr kumimoji="0" lang="en-US" sz="1800" b="0" i="0" u="none" strike="noStrike" kern="1200" cap="none" spc="0" normalizeH="0" baseline="0" noProof="0" dirty="0">
                <a:ln>
                  <a:noFill/>
                </a:ln>
                <a:solidFill>
                  <a:srgbClr val="FF0000"/>
                </a:solidFill>
                <a:effectLst/>
                <a:uLnTx/>
                <a:uFillTx/>
                <a:latin typeface="Arial"/>
                <a:ea typeface="+mn-ea"/>
                <a:cs typeface="+mn-cs"/>
              </a:rPr>
              <a:t>not required </a:t>
            </a:r>
            <a:r>
              <a:rPr kumimoji="0" lang="en-US" sz="1800" b="0" i="0" u="none" strike="noStrike" kern="1200" cap="none" spc="0" normalizeH="0" baseline="0" noProof="0" dirty="0">
                <a:ln>
                  <a:noFill/>
                </a:ln>
                <a:solidFill>
                  <a:srgbClr val="4D4D4D"/>
                </a:solidFill>
                <a:effectLst/>
                <a:uLnTx/>
                <a:uFillTx/>
                <a:latin typeface="Arial"/>
                <a:ea typeface="+mn-ea"/>
                <a:cs typeface="+mn-cs"/>
              </a:rPr>
              <a:t>to provide information on the climate proofing process of the infrastructure.</a:t>
            </a:r>
          </a:p>
          <a:p>
            <a:pPr marL="361950" marR="0" lvl="0" indent="0" algn="just" defTabSz="914400" rtl="0" eaLnBrk="1" fontAlgn="auto" latinLnBrk="0" hangingPunct="1">
              <a:lnSpc>
                <a:spcPct val="100000"/>
              </a:lnSpc>
              <a:spcBef>
                <a:spcPts val="0"/>
              </a:spcBef>
              <a:spcAft>
                <a:spcPts val="1800"/>
              </a:spcAft>
              <a:buClr>
                <a:srgbClr val="034EA2"/>
              </a:buClr>
              <a:buSzTx/>
              <a:buFont typeface="Wingdings" panose="05000000000000000000" pitchFamily="2" charset="2"/>
              <a:buChar char="q"/>
              <a:tabLst/>
              <a:defRPr/>
            </a:pPr>
            <a:r>
              <a:rPr kumimoji="0" lang="en-US" sz="1800" b="0" i="0" u="none" strike="noStrike" kern="1200" cap="none" spc="0" normalizeH="0" baseline="0" noProof="0" dirty="0">
                <a:ln>
                  <a:noFill/>
                </a:ln>
                <a:solidFill>
                  <a:srgbClr val="4D4D4D"/>
                </a:solidFill>
                <a:effectLst/>
                <a:uLnTx/>
                <a:uFillTx/>
                <a:latin typeface="Arial"/>
                <a:ea typeface="+mn-ea"/>
                <a:cs typeface="+mn-cs"/>
              </a:rPr>
              <a:t>If the key steps* for the EIA have been completed </a:t>
            </a:r>
            <a:r>
              <a:rPr kumimoji="0" lang="en-US" sz="1800" b="1" i="0" u="none" strike="noStrike" kern="1200" cap="none" spc="0" normalizeH="0" baseline="0" noProof="0" dirty="0">
                <a:ln>
                  <a:noFill/>
                </a:ln>
                <a:solidFill>
                  <a:srgbClr val="4D4D4D"/>
                </a:solidFill>
                <a:effectLst/>
                <a:uLnTx/>
                <a:uFillTx/>
                <a:latin typeface="Arial"/>
                <a:ea typeface="+mn-ea"/>
                <a:cs typeface="+mn-cs"/>
              </a:rPr>
              <a:t>after </a:t>
            </a:r>
            <a:r>
              <a:rPr kumimoji="0" lang="en-US" sz="1800" b="0" i="0" u="none" strike="noStrike" kern="1200" cap="none" spc="0" normalizeH="0" baseline="0" noProof="0" dirty="0">
                <a:ln>
                  <a:noFill/>
                </a:ln>
                <a:solidFill>
                  <a:srgbClr val="4D4D4D"/>
                </a:solidFill>
                <a:effectLst/>
                <a:uLnTx/>
                <a:uFillTx/>
                <a:latin typeface="Arial"/>
                <a:ea typeface="+mn-ea"/>
                <a:cs typeface="+mn-cs"/>
              </a:rPr>
              <a:t>18 January 2023, the applications are </a:t>
            </a:r>
            <a:r>
              <a:rPr kumimoji="0" lang="en-US" sz="1800" b="0" i="0" u="none" strike="noStrike" kern="1200" cap="none" spc="0" normalizeH="0" baseline="0" noProof="0" dirty="0">
                <a:ln>
                  <a:noFill/>
                </a:ln>
                <a:solidFill>
                  <a:srgbClr val="FF0000"/>
                </a:solidFill>
                <a:effectLst/>
                <a:uLnTx/>
                <a:uFillTx/>
                <a:latin typeface="Arial"/>
                <a:ea typeface="+mn-ea"/>
                <a:cs typeface="+mn-cs"/>
              </a:rPr>
              <a:t>under the obligation</a:t>
            </a:r>
            <a:r>
              <a:rPr kumimoji="0" lang="en-US" sz="1800" b="0" i="0" u="none" strike="noStrike" kern="1200" cap="none" spc="0" normalizeH="0" baseline="0" noProof="0" dirty="0">
                <a:ln>
                  <a:noFill/>
                </a:ln>
                <a:solidFill>
                  <a:srgbClr val="4D4D4D"/>
                </a:solidFill>
                <a:effectLst/>
                <a:uLnTx/>
                <a:uFillTx/>
                <a:latin typeface="Arial"/>
                <a:ea typeface="+mn-ea"/>
                <a:cs typeface="+mn-cs"/>
              </a:rPr>
              <a:t> to submit the information on the climate proofing process taking into account the </a:t>
            </a:r>
            <a:r>
              <a:rPr lang="en-GB" sz="1800" i="1" u="sng" dirty="0">
                <a:solidFill>
                  <a:srgbClr val="0088CC"/>
                </a:solidFill>
                <a:effectLst/>
                <a:latin typeface="Arial" panose="020B0604020202020204" pitchFamily="34" charset="0"/>
                <a:ea typeface="Times New Roman" panose="02020603050405020304" pitchFamily="18" charset="0"/>
                <a:cs typeface="Times New Roman" panose="02020603050405020304" pitchFamily="18" charset="0"/>
                <a:hlinkClick r:id="rId2"/>
              </a:rPr>
              <a:t>Commission Technical guidance on the climate proofing of infrastructure</a:t>
            </a:r>
            <a:r>
              <a:rPr kumimoji="0" lang="en-US" sz="1800" b="0" i="0" u="none" strike="noStrike" kern="1200" cap="none" spc="0" normalizeH="0" baseline="0" noProof="0" dirty="0">
                <a:ln>
                  <a:noFill/>
                </a:ln>
                <a:solidFill>
                  <a:srgbClr val="4D4D4D"/>
                </a:solidFill>
                <a:effectLst/>
                <a:uLnTx/>
                <a:uFillTx/>
                <a:latin typeface="Arial"/>
                <a:ea typeface="+mn-ea"/>
                <a:cs typeface="+mn-cs"/>
              </a:rPr>
              <a:t>.</a:t>
            </a:r>
          </a:p>
          <a:p>
            <a:pPr marL="0" marR="0" lvl="0" indent="0" algn="just" defTabSz="914400" rtl="0" eaLnBrk="1" fontAlgn="auto" latinLnBrk="0" hangingPunct="1">
              <a:lnSpc>
                <a:spcPct val="100000"/>
              </a:lnSpc>
              <a:spcBef>
                <a:spcPts val="0"/>
              </a:spcBef>
              <a:spcAft>
                <a:spcPts val="600"/>
              </a:spcAft>
              <a:buClr>
                <a:srgbClr val="034EA2"/>
              </a:buClr>
              <a:buSzTx/>
              <a:buFont typeface="Arial" panose="020B0604020202020204" pitchFamily="34" charset="0"/>
              <a:buNone/>
              <a:tabLst/>
              <a:defRPr/>
            </a:pPr>
            <a:r>
              <a:rPr lang="en-US" sz="1800" dirty="0"/>
              <a:t>*</a:t>
            </a:r>
            <a:r>
              <a:rPr lang="en-US" sz="1800" u="sng" dirty="0"/>
              <a:t>Key steps of the EIA procedure</a:t>
            </a:r>
            <a:r>
              <a:rPr lang="en-US" sz="1800" dirty="0"/>
              <a:t>: an </a:t>
            </a:r>
            <a:r>
              <a:rPr lang="en-US" sz="1800" b="1" dirty="0"/>
              <a:t>environmental impact assessment report prepared</a:t>
            </a:r>
            <a:r>
              <a:rPr lang="en-US" sz="1800" dirty="0"/>
              <a:t> by the project promoter and </a:t>
            </a:r>
            <a:r>
              <a:rPr lang="en-US" sz="1800" b="1" dirty="0"/>
              <a:t>consultations carried </a:t>
            </a:r>
            <a:r>
              <a:rPr lang="en-US" sz="1800" dirty="0"/>
              <a:t>out under the EIA Directive. This will be followed by the development consent procedure that may be completed after the submission of the CEF application. </a:t>
            </a:r>
            <a:endParaRPr lang="en-US" sz="1800" dirty="0">
              <a:solidFill>
                <a:srgbClr val="4D4D4D"/>
              </a:solidFill>
              <a:latin typeface="Arial"/>
            </a:endParaRPr>
          </a:p>
          <a:p>
            <a:pPr marL="0" marR="0" lvl="0" indent="0" algn="just" defTabSz="914400" rtl="0" eaLnBrk="1" fontAlgn="auto" latinLnBrk="0" hangingPunct="1">
              <a:lnSpc>
                <a:spcPct val="100000"/>
              </a:lnSpc>
              <a:spcBef>
                <a:spcPts val="0"/>
              </a:spcBef>
              <a:spcAft>
                <a:spcPts val="600"/>
              </a:spcAft>
              <a:buClr>
                <a:srgbClr val="034EA2"/>
              </a:buClr>
              <a:buSzTx/>
              <a:buFont typeface="Arial" panose="020B0604020202020204" pitchFamily="34" charset="0"/>
              <a:buNone/>
              <a:tabLst/>
              <a:defRPr/>
            </a:pPr>
            <a:endParaRPr kumimoji="0" lang="en-US" sz="1200" b="0" u="none" strike="noStrike" kern="1200" cap="none" spc="0" normalizeH="0" baseline="0" noProof="0" dirty="0">
              <a:ln>
                <a:noFill/>
              </a:ln>
              <a:solidFill>
                <a:srgbClr val="4D4D4D"/>
              </a:solidFill>
              <a:effectLst/>
              <a:uLnTx/>
              <a:uFillTx/>
              <a:latin typeface="Arial"/>
              <a:ea typeface="+mn-ea"/>
              <a:cs typeface="+mn-cs"/>
            </a:endParaRPr>
          </a:p>
          <a:p>
            <a:pPr algn="just">
              <a:spcAft>
                <a:spcPts val="600"/>
              </a:spcAft>
              <a:buClr>
                <a:srgbClr val="034EA2"/>
              </a:buClr>
              <a:defRPr/>
            </a:pPr>
            <a:r>
              <a:rPr kumimoji="0" lang="fr-BE" sz="2000" b="0" u="none" strike="noStrike" kern="1200" cap="none" spc="0" normalizeH="0" baseline="0" noProof="0" dirty="0" err="1">
                <a:ln>
                  <a:noFill/>
                </a:ln>
                <a:solidFill>
                  <a:srgbClr val="4D4D4D"/>
                </a:solidFill>
                <a:effectLst/>
                <a:uLnTx/>
                <a:uFillTx/>
                <a:latin typeface="Arial"/>
                <a:ea typeface="+mn-ea"/>
                <a:cs typeface="+mn-cs"/>
              </a:rPr>
              <a:t>Specific</a:t>
            </a:r>
            <a:r>
              <a:rPr kumimoji="0" lang="fr-BE" sz="2000" b="0" i="1" u="none" strike="noStrike" kern="1200" cap="none" spc="0" normalizeH="0" baseline="0" noProof="0" dirty="0">
                <a:ln>
                  <a:noFill/>
                </a:ln>
                <a:solidFill>
                  <a:srgbClr val="4D4D4D"/>
                </a:solidFill>
                <a:effectLst/>
                <a:uLnTx/>
                <a:uFillTx/>
                <a:latin typeface="Arial"/>
                <a:ea typeface="+mn-ea"/>
                <a:cs typeface="+mn-cs"/>
              </a:rPr>
              <a:t> note on the </a:t>
            </a:r>
            <a:r>
              <a:rPr kumimoji="0" lang="fr-BE" sz="2000" b="0" i="1" u="none" strike="noStrike" kern="1200" cap="none" spc="0" normalizeH="0" baseline="0" noProof="0" dirty="0" err="1">
                <a:ln>
                  <a:noFill/>
                </a:ln>
                <a:solidFill>
                  <a:srgbClr val="4D4D4D"/>
                </a:solidFill>
                <a:effectLst/>
                <a:uLnTx/>
                <a:uFillTx/>
                <a:latin typeface="Arial"/>
                <a:ea typeface="+mn-ea"/>
                <a:cs typeface="+mn-cs"/>
              </a:rPr>
              <a:t>climate</a:t>
            </a:r>
            <a:r>
              <a:rPr kumimoji="0" lang="fr-BE" sz="2000" b="0" i="1" u="none" strike="noStrike" kern="1200" cap="none" spc="0" normalizeH="0" baseline="0" noProof="0" dirty="0">
                <a:ln>
                  <a:noFill/>
                </a:ln>
                <a:solidFill>
                  <a:srgbClr val="4D4D4D"/>
                </a:solidFill>
                <a:effectLst/>
                <a:uLnTx/>
                <a:uFillTx/>
                <a:latin typeface="Arial"/>
                <a:ea typeface="+mn-ea"/>
                <a:cs typeface="+mn-cs"/>
              </a:rPr>
              <a:t> </a:t>
            </a:r>
            <a:r>
              <a:rPr kumimoji="0" lang="fr-BE" sz="2000" b="0" i="1" u="none" strike="noStrike" kern="1200" cap="none" spc="0" normalizeH="0" baseline="0" noProof="0" dirty="0" err="1">
                <a:ln>
                  <a:noFill/>
                </a:ln>
                <a:solidFill>
                  <a:srgbClr val="4D4D4D"/>
                </a:solidFill>
                <a:effectLst/>
                <a:uLnTx/>
                <a:uFillTx/>
                <a:latin typeface="Arial"/>
                <a:ea typeface="+mn-ea"/>
                <a:cs typeface="+mn-cs"/>
              </a:rPr>
              <a:t>proofing</a:t>
            </a:r>
            <a:r>
              <a:rPr kumimoji="0" lang="fr-BE" sz="2000" b="0" i="1" u="none" strike="noStrike" kern="1200" cap="none" spc="0" normalizeH="0" baseline="0" noProof="0" dirty="0">
                <a:ln>
                  <a:noFill/>
                </a:ln>
                <a:solidFill>
                  <a:srgbClr val="4D4D4D"/>
                </a:solidFill>
                <a:effectLst/>
                <a:uLnTx/>
                <a:uFillTx/>
                <a:latin typeface="Arial"/>
                <a:ea typeface="+mn-ea"/>
                <a:cs typeface="+mn-cs"/>
              </a:rPr>
              <a:t> of </a:t>
            </a:r>
            <a:r>
              <a:rPr kumimoji="0" lang="fr-BE" sz="2000" b="0" i="1" u="none" strike="noStrike" kern="1200" cap="none" spc="0" normalizeH="0" baseline="0" noProof="0" dirty="0" err="1">
                <a:ln>
                  <a:noFill/>
                </a:ln>
                <a:solidFill>
                  <a:srgbClr val="4D4D4D"/>
                </a:solidFill>
                <a:effectLst/>
                <a:uLnTx/>
                <a:uFillTx/>
                <a:latin typeface="Arial"/>
                <a:ea typeface="+mn-ea"/>
                <a:cs typeface="+mn-cs"/>
              </a:rPr>
              <a:t>insfrastucture</a:t>
            </a:r>
            <a:r>
              <a:rPr kumimoji="0" lang="fr-BE" sz="2000" b="0" i="1" u="none" strike="noStrike" kern="1200" cap="none" spc="0" normalizeH="0" baseline="0" noProof="0" dirty="0">
                <a:ln>
                  <a:noFill/>
                </a:ln>
                <a:solidFill>
                  <a:srgbClr val="4D4D4D"/>
                </a:solidFill>
                <a:effectLst/>
                <a:uLnTx/>
                <a:uFillTx/>
                <a:latin typeface="Arial"/>
                <a:ea typeface="+mn-ea"/>
                <a:cs typeface="+mn-cs"/>
              </a:rPr>
              <a:t> for the CEF Transport calls </a:t>
            </a:r>
            <a:r>
              <a:rPr kumimoji="0" lang="fr-BE" sz="2000" b="0" i="0" u="none" strike="noStrike" kern="1200" cap="none" spc="0" normalizeH="0" baseline="0" noProof="0" dirty="0">
                <a:ln>
                  <a:noFill/>
                </a:ln>
                <a:solidFill>
                  <a:srgbClr val="4D4D4D"/>
                </a:solidFill>
                <a:effectLst/>
                <a:uLnTx/>
                <a:uFillTx/>
                <a:latin typeface="Arial"/>
                <a:ea typeface="+mn-ea"/>
                <a:cs typeface="+mn-cs"/>
              </a:rPr>
              <a:t> -  </a:t>
            </a:r>
            <a:r>
              <a:rPr kumimoji="0" lang="fr-BE" sz="2000" b="0" i="0" u="none" strike="noStrike" kern="1200" cap="none" spc="0" normalizeH="0" baseline="0" noProof="0" dirty="0" err="1">
                <a:ln>
                  <a:noFill/>
                </a:ln>
                <a:solidFill>
                  <a:srgbClr val="4D4D4D"/>
                </a:solidFill>
                <a:effectLst/>
                <a:uLnTx/>
                <a:uFillTx/>
                <a:latin typeface="Arial"/>
                <a:ea typeface="+mn-ea"/>
                <a:cs typeface="+mn-cs"/>
              </a:rPr>
              <a:t>available</a:t>
            </a:r>
            <a:r>
              <a:rPr kumimoji="0" lang="fr-BE" sz="2000" b="0" i="0" u="none" strike="noStrike" kern="1200" cap="none" spc="0" normalizeH="0" baseline="0" noProof="0" dirty="0">
                <a:ln>
                  <a:noFill/>
                </a:ln>
                <a:solidFill>
                  <a:srgbClr val="4D4D4D"/>
                </a:solidFill>
                <a:effectLst/>
                <a:uLnTx/>
                <a:uFillTx/>
                <a:latin typeface="Arial"/>
                <a:ea typeface="+mn-ea"/>
                <a:cs typeface="+mn-cs"/>
              </a:rPr>
              <a:t> on CINEA </a:t>
            </a:r>
            <a:r>
              <a:rPr kumimoji="0" lang="fr-BE" sz="2000" b="0" i="0" u="none" strike="noStrike" kern="1200" cap="none" spc="0" normalizeH="0" baseline="0" noProof="0" dirty="0" err="1">
                <a:ln>
                  <a:noFill/>
                </a:ln>
                <a:solidFill>
                  <a:srgbClr val="4D4D4D"/>
                </a:solidFill>
                <a:effectLst/>
                <a:uLnTx/>
                <a:uFillTx/>
                <a:latin typeface="Arial"/>
                <a:ea typeface="+mn-ea"/>
                <a:cs typeface="+mn-cs"/>
              </a:rPr>
              <a:t>webpage</a:t>
            </a:r>
            <a:r>
              <a:rPr kumimoji="0" lang="fr-BE" sz="2000" b="0" i="0" u="none" strike="noStrike" kern="1200" cap="none" spc="0" normalizeH="0" baseline="0" noProof="0" dirty="0">
                <a:ln>
                  <a:noFill/>
                </a:ln>
                <a:solidFill>
                  <a:srgbClr val="4D4D4D"/>
                </a:solidFill>
                <a:effectLst/>
                <a:uLnTx/>
                <a:uFillTx/>
                <a:latin typeface="Arial"/>
                <a:ea typeface="+mn-ea"/>
                <a:cs typeface="+mn-cs"/>
              </a:rPr>
              <a:t>:</a:t>
            </a:r>
            <a:r>
              <a:rPr kumimoji="0" lang="fr-BE" sz="2000" b="1" i="0" u="none" strike="noStrike" kern="1200" cap="none" spc="0" normalizeH="0" baseline="0" noProof="0" dirty="0">
                <a:ln>
                  <a:noFill/>
                </a:ln>
                <a:solidFill>
                  <a:srgbClr val="4D4D4D"/>
                </a:solidFill>
                <a:effectLst/>
                <a:uLnTx/>
                <a:uFillTx/>
                <a:latin typeface="Arial"/>
                <a:ea typeface="+mn-ea"/>
                <a:cs typeface="+mn-cs"/>
              </a:rPr>
              <a:t> </a:t>
            </a:r>
            <a:r>
              <a:rPr kumimoji="0" lang="en-IE" sz="1800" b="0" i="0" u="none" strike="noStrike" kern="1200" cap="none" spc="0" normalizeH="0" baseline="0" noProof="0" dirty="0">
                <a:ln>
                  <a:noFill/>
                </a:ln>
                <a:solidFill>
                  <a:srgbClr val="4D4D4D"/>
                </a:solidFill>
                <a:effectLst/>
                <a:uLnTx/>
                <a:uFillTx/>
                <a:latin typeface="Arial"/>
                <a:ea typeface="+mn-ea"/>
                <a:cs typeface="+mn-cs"/>
                <a:hlinkClick r:id="rId3"/>
              </a:rPr>
              <a:t>Templates &amp; forms: 2021-2027 CEF Projects (europa.eu)</a:t>
            </a:r>
            <a:r>
              <a:rPr kumimoji="0" lang="en-IE" sz="1800" b="0" i="0" u="none" strike="noStrike" kern="1200" cap="none" spc="0" normalizeH="0" baseline="0" noProof="0" dirty="0">
                <a:ln>
                  <a:noFill/>
                </a:ln>
                <a:solidFill>
                  <a:srgbClr val="4D4D4D"/>
                </a:solidFill>
                <a:effectLst/>
                <a:uLnTx/>
                <a:uFillTx/>
                <a:latin typeface="Arial"/>
                <a:ea typeface="+mn-ea"/>
                <a:cs typeface="+mn-cs"/>
              </a:rPr>
              <a:t> </a:t>
            </a:r>
          </a:p>
          <a:p>
            <a:pPr algn="just">
              <a:spcAft>
                <a:spcPts val="600"/>
              </a:spcAft>
              <a:buClr>
                <a:srgbClr val="034EA2"/>
              </a:buClr>
              <a:defRPr/>
            </a:pPr>
            <a:r>
              <a:rPr kumimoji="0" lang="en-US" sz="1800" b="0" i="1"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An Frequently Ask Questions </a:t>
            </a:r>
            <a:r>
              <a:rPr lang="en-US" sz="1800" i="1" dirty="0">
                <a:solidFill>
                  <a:srgbClr val="4D4D4D"/>
                </a:solidFill>
                <a:latin typeface="Arial"/>
                <a:ea typeface="Times New Roman" panose="02020603050405020304" pitchFamily="18" charset="0"/>
              </a:rPr>
              <a:t>available on the F&amp;T portal as </a:t>
            </a:r>
            <a:r>
              <a:rPr kumimoji="0" lang="en-US" sz="1800" b="0" i="1"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ref. </a:t>
            </a:r>
            <a:r>
              <a:rPr kumimoji="0" lang="en-US" sz="1800" b="0" i="1"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hlinkClick r:id="rId4"/>
              </a:rPr>
              <a:t>FAQ 30160</a:t>
            </a:r>
            <a:endParaRPr kumimoji="0" lang="fr-BE" sz="1800" b="1" i="0" u="none" strike="noStrike" kern="1200" cap="none" spc="0" normalizeH="0" baseline="0" noProof="0" dirty="0">
              <a:ln>
                <a:noFill/>
              </a:ln>
              <a:solidFill>
                <a:srgbClr val="4D4D4D"/>
              </a:solidFill>
              <a:effectLst/>
              <a:uLnTx/>
              <a:uFillTx/>
              <a:latin typeface="Arial"/>
              <a:ea typeface="+mn-ea"/>
              <a:cs typeface="+mn-cs"/>
            </a:endParaRPr>
          </a:p>
          <a:p>
            <a:pPr marL="361950" marR="0" lvl="0" indent="0" algn="just" defTabSz="914400" rtl="0" eaLnBrk="1" fontAlgn="auto" latinLnBrk="0" hangingPunct="1">
              <a:lnSpc>
                <a:spcPct val="100000"/>
              </a:lnSpc>
              <a:spcBef>
                <a:spcPts val="0"/>
              </a:spcBef>
              <a:spcAft>
                <a:spcPts val="1800"/>
              </a:spcAft>
              <a:buClr>
                <a:srgbClr val="034EA2"/>
              </a:buClr>
              <a:buSzTx/>
              <a:buNone/>
              <a:tabLst/>
              <a:defRPr/>
            </a:pPr>
            <a:endParaRPr kumimoji="0" lang="fr-BE" sz="1800" b="0" i="0" u="none" strike="noStrike" kern="1200" cap="none" spc="0" normalizeH="0" baseline="0" noProof="0" dirty="0">
              <a:ln>
                <a:noFill/>
              </a:ln>
              <a:solidFill>
                <a:srgbClr val="4D4D4D"/>
              </a:solidFill>
              <a:effectLst/>
              <a:uLnTx/>
              <a:uFillTx/>
              <a:latin typeface="Arial"/>
              <a:ea typeface="+mn-ea"/>
              <a:cs typeface="+mn-cs"/>
            </a:endParaRPr>
          </a:p>
          <a:p>
            <a:pPr marL="0" indent="0">
              <a:buNone/>
            </a:pPr>
            <a:endParaRPr lang="en-IE" dirty="0"/>
          </a:p>
        </p:txBody>
      </p:sp>
      <p:sp>
        <p:nvSpPr>
          <p:cNvPr id="3" name="Slide Number Placeholder 2">
            <a:extLst>
              <a:ext uri="{FF2B5EF4-FFF2-40B4-BE49-F238E27FC236}">
                <a16:creationId xmlns:a16="http://schemas.microsoft.com/office/drawing/2014/main" id="{7993F0DC-80E0-FCB4-0BF9-2C81EA9FE5BC}"/>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4" name="Title 3">
            <a:extLst>
              <a:ext uri="{FF2B5EF4-FFF2-40B4-BE49-F238E27FC236}">
                <a16:creationId xmlns:a16="http://schemas.microsoft.com/office/drawing/2014/main" id="{2A50B92B-8BD4-C3A7-F3B4-98CC45E121BC}"/>
              </a:ext>
            </a:extLst>
          </p:cNvPr>
          <p:cNvSpPr>
            <a:spLocks noGrp="1"/>
          </p:cNvSpPr>
          <p:nvPr>
            <p:ph type="title"/>
          </p:nvPr>
        </p:nvSpPr>
        <p:spPr/>
        <p:txBody>
          <a:bodyPr/>
          <a:lstStyle/>
          <a:p>
            <a:r>
              <a:rPr kumimoji="0" lang="fr-BE" sz="3600" b="1" i="0" u="none" strike="noStrike" kern="1200" cap="none" spc="0" normalizeH="0" baseline="0" noProof="0" dirty="0">
                <a:ln>
                  <a:noFill/>
                </a:ln>
                <a:solidFill>
                  <a:srgbClr val="034EA2"/>
                </a:solidFill>
                <a:effectLst/>
                <a:uLnTx/>
                <a:uFillTx/>
                <a:latin typeface="Arial"/>
                <a:ea typeface="+mj-ea"/>
                <a:cs typeface="+mj-cs"/>
              </a:rPr>
              <a:t>Climate </a:t>
            </a:r>
            <a:r>
              <a:rPr kumimoji="0" lang="fr-BE" sz="3600" b="1" i="0" u="none" strike="noStrike" kern="1200" cap="none" spc="0" normalizeH="0" baseline="0" noProof="0" dirty="0" err="1">
                <a:ln>
                  <a:noFill/>
                </a:ln>
                <a:solidFill>
                  <a:srgbClr val="034EA2"/>
                </a:solidFill>
                <a:effectLst/>
                <a:uLnTx/>
                <a:uFillTx/>
                <a:latin typeface="Arial"/>
                <a:ea typeface="+mj-ea"/>
                <a:cs typeface="+mj-cs"/>
              </a:rPr>
              <a:t>proofing</a:t>
            </a:r>
            <a:r>
              <a:rPr kumimoji="0" lang="fr-BE" sz="3600" b="1" i="0" u="none" strike="noStrike" kern="1200" cap="none" spc="0" normalizeH="0" baseline="0" noProof="0" dirty="0">
                <a:ln>
                  <a:noFill/>
                </a:ln>
                <a:solidFill>
                  <a:srgbClr val="034EA2"/>
                </a:solidFill>
                <a:effectLst/>
                <a:uLnTx/>
                <a:uFillTx/>
                <a:latin typeface="Arial"/>
                <a:ea typeface="+mj-ea"/>
                <a:cs typeface="+mj-cs"/>
              </a:rPr>
              <a:t> - </a:t>
            </a:r>
            <a:r>
              <a:rPr kumimoji="0" lang="fr-BE" sz="3600" b="1" i="0" u="none" strike="noStrike" kern="1200" cap="none" spc="0" normalizeH="0" baseline="0" noProof="0" dirty="0" err="1">
                <a:ln>
                  <a:noFill/>
                </a:ln>
                <a:solidFill>
                  <a:srgbClr val="034EA2"/>
                </a:solidFill>
                <a:effectLst/>
                <a:uLnTx/>
                <a:uFillTx/>
                <a:latin typeface="Arial"/>
                <a:ea typeface="+mj-ea"/>
                <a:cs typeface="+mj-cs"/>
              </a:rPr>
              <a:t>Requirements</a:t>
            </a:r>
            <a:endParaRPr lang="en-IE" dirty="0"/>
          </a:p>
        </p:txBody>
      </p:sp>
    </p:spTree>
    <p:extLst>
      <p:ext uri="{BB962C8B-B14F-4D97-AF65-F5344CB8AC3E}">
        <p14:creationId xmlns:p14="http://schemas.microsoft.com/office/powerpoint/2010/main" val="3746462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EFC70A-04CF-69FF-1937-E04AA6245D0C}"/>
              </a:ext>
            </a:extLst>
          </p:cNvPr>
          <p:cNvSpPr>
            <a:spLocks noGrp="1"/>
          </p:cNvSpPr>
          <p:nvPr>
            <p:ph idx="1"/>
          </p:nvPr>
        </p:nvSpPr>
        <p:spPr>
          <a:xfrm>
            <a:off x="838200" y="1372991"/>
            <a:ext cx="10905698" cy="4758295"/>
          </a:xfrm>
        </p:spPr>
        <p:txBody>
          <a:bodyPr/>
          <a:lstStyle/>
          <a:p>
            <a:pPr marL="0" indent="0">
              <a:spcAft>
                <a:spcPts val="600"/>
              </a:spcAft>
              <a:buNone/>
            </a:pPr>
            <a:r>
              <a:rPr lang="fr-BE" sz="2000" b="1" dirty="0" err="1"/>
              <a:t>What</a:t>
            </a:r>
            <a:r>
              <a:rPr lang="fr-BE" sz="2000" b="1" dirty="0"/>
              <a:t> </a:t>
            </a:r>
            <a:r>
              <a:rPr lang="fr-BE" sz="2000" b="1" dirty="0" err="1"/>
              <a:t>is</a:t>
            </a:r>
            <a:r>
              <a:rPr lang="fr-BE" sz="2000" b="1" dirty="0"/>
              <a:t> required? </a:t>
            </a:r>
          </a:p>
          <a:p>
            <a:pPr algn="just">
              <a:spcAft>
                <a:spcPts val="600"/>
              </a:spcAft>
              <a:buClr>
                <a:srgbClr val="034EA2"/>
              </a:buClr>
              <a:buFont typeface="Wingdings" panose="05000000000000000000" pitchFamily="2" charset="2"/>
              <a:buChar char="à"/>
              <a:defRPr/>
            </a:pPr>
            <a:r>
              <a:rPr lang="en-US" sz="1800" dirty="0">
                <a:solidFill>
                  <a:srgbClr val="4D4D4D"/>
                </a:solidFill>
              </a:rPr>
              <a:t>Information on climate proofing will be evaluated under the </a:t>
            </a:r>
            <a:r>
              <a:rPr lang="en-US" sz="1800" i="1" dirty="0">
                <a:solidFill>
                  <a:srgbClr val="4D4D4D"/>
                </a:solidFill>
              </a:rPr>
              <a:t>Impact </a:t>
            </a:r>
            <a:r>
              <a:rPr lang="en-US" sz="1800" dirty="0">
                <a:solidFill>
                  <a:srgbClr val="4D4D4D"/>
                </a:solidFill>
              </a:rPr>
              <a:t>criterion. </a:t>
            </a:r>
          </a:p>
          <a:p>
            <a:pPr algn="just">
              <a:spcAft>
                <a:spcPts val="600"/>
              </a:spcAft>
              <a:buClr>
                <a:srgbClr val="034EA2"/>
              </a:buClr>
              <a:buFont typeface="Wingdings" panose="05000000000000000000" pitchFamily="2" charset="2"/>
              <a:buChar char="à"/>
              <a:defRPr/>
            </a:pPr>
            <a:r>
              <a:rPr kumimoji="0" lang="en-US" sz="1800" b="0" i="0" u="none" strike="noStrike" kern="1200" cap="none" spc="0" normalizeH="0" baseline="0" noProof="0" dirty="0">
                <a:ln>
                  <a:noFill/>
                </a:ln>
                <a:solidFill>
                  <a:srgbClr val="4D4D4D"/>
                </a:solidFill>
                <a:effectLst/>
                <a:uLnTx/>
                <a:uFillTx/>
                <a:latin typeface="Arial"/>
                <a:ea typeface="+mn-ea"/>
                <a:cs typeface="+mn-cs"/>
                <a:sym typeface="Wingdings" panose="05000000000000000000" pitchFamily="2" charset="2"/>
              </a:rPr>
              <a:t>Information should be </a:t>
            </a:r>
            <a:r>
              <a:rPr kumimoji="0" lang="en-US" sz="1800" b="0" i="0" u="none" strike="noStrike" kern="1200" cap="none" spc="0" normalizeH="0" baseline="0" noProof="0" dirty="0" err="1">
                <a:ln>
                  <a:noFill/>
                </a:ln>
                <a:solidFill>
                  <a:srgbClr val="4D4D4D"/>
                </a:solidFill>
                <a:effectLst/>
                <a:uLnTx/>
                <a:uFillTx/>
                <a:latin typeface="Arial"/>
                <a:ea typeface="+mn-ea"/>
                <a:cs typeface="+mn-cs"/>
                <a:sym typeface="Wingdings" panose="05000000000000000000" pitchFamily="2" charset="2"/>
              </a:rPr>
              <a:t>summarised</a:t>
            </a:r>
            <a:r>
              <a:rPr kumimoji="0" lang="en-US" sz="1800" b="0" i="0" u="none" strike="noStrike" kern="1200" cap="none" spc="0" normalizeH="0" baseline="0" noProof="0" dirty="0">
                <a:ln>
                  <a:noFill/>
                </a:ln>
                <a:solidFill>
                  <a:srgbClr val="4D4D4D"/>
                </a:solidFill>
                <a:effectLst/>
                <a:uLnTx/>
                <a:uFillTx/>
                <a:latin typeface="Arial"/>
                <a:ea typeface="+mn-ea"/>
                <a:cs typeface="+mn-cs"/>
                <a:sym typeface="Wingdings" panose="05000000000000000000" pitchFamily="2" charset="2"/>
              </a:rPr>
              <a:t> in Part B of the application </a:t>
            </a:r>
            <a:r>
              <a:rPr lang="en-US" sz="1800" dirty="0">
                <a:solidFill>
                  <a:srgbClr val="4D4D4D"/>
                </a:solidFill>
                <a:sym typeface="Wingdings" panose="05000000000000000000" pitchFamily="2" charset="2"/>
              </a:rPr>
              <a:t>form</a:t>
            </a:r>
          </a:p>
          <a:p>
            <a:pPr algn="just">
              <a:spcAft>
                <a:spcPts val="600"/>
              </a:spcAft>
              <a:buClr>
                <a:srgbClr val="034EA2"/>
              </a:buClr>
              <a:buFont typeface="Wingdings" panose="05000000000000000000" pitchFamily="2" charset="2"/>
              <a:buChar char="à"/>
              <a:defRPr/>
            </a:pPr>
            <a:r>
              <a:rPr lang="en-US" sz="1800" dirty="0">
                <a:solidFill>
                  <a:srgbClr val="4D4D4D"/>
                </a:solidFill>
                <a:sym typeface="Wingdings" panose="05000000000000000000" pitchFamily="2" charset="2"/>
              </a:rPr>
              <a:t> Under section </a:t>
            </a:r>
            <a:r>
              <a:rPr lang="en-US" sz="1800" b="1" i="1" dirty="0">
                <a:solidFill>
                  <a:srgbClr val="4D4D4D"/>
                </a:solidFill>
                <a:sym typeface="Wingdings" panose="05000000000000000000" pitchFamily="2" charset="2"/>
              </a:rPr>
              <a:t>“4.3 Social, environmental and other impacts” </a:t>
            </a:r>
            <a:r>
              <a:rPr lang="en-US" sz="1800" i="1" dirty="0">
                <a:solidFill>
                  <a:srgbClr val="4D4D4D"/>
                </a:solidFill>
                <a:sym typeface="Wingdings" panose="05000000000000000000" pitchFamily="2" charset="2"/>
              </a:rPr>
              <a:t>within two boxes:</a:t>
            </a:r>
            <a:endParaRPr kumimoji="0" lang="en-US" sz="1800" b="0" i="0" u="none" strike="noStrike" kern="1200" cap="none" spc="0" normalizeH="0" baseline="0" noProof="0" dirty="0">
              <a:ln>
                <a:noFill/>
              </a:ln>
              <a:solidFill>
                <a:srgbClr val="4D4D4D"/>
              </a:solidFill>
              <a:effectLst/>
              <a:uLnTx/>
              <a:uFillTx/>
              <a:latin typeface="Arial"/>
              <a:ea typeface="+mn-ea"/>
              <a:cs typeface="+mn-cs"/>
              <a:sym typeface="Wingdings" panose="05000000000000000000" pitchFamily="2" charset="2"/>
            </a:endParaRPr>
          </a:p>
          <a:p>
            <a:pPr marL="0" indent="0">
              <a:buNone/>
            </a:pPr>
            <a:endParaRPr lang="en-IE" sz="2000" b="1" dirty="0"/>
          </a:p>
        </p:txBody>
      </p:sp>
      <p:sp>
        <p:nvSpPr>
          <p:cNvPr id="3" name="Slide Number Placeholder 2">
            <a:extLst>
              <a:ext uri="{FF2B5EF4-FFF2-40B4-BE49-F238E27FC236}">
                <a16:creationId xmlns:a16="http://schemas.microsoft.com/office/drawing/2014/main" id="{3312BEF0-1874-6A20-DE77-9B5EE16EE6C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4" name="Title 3">
            <a:extLst>
              <a:ext uri="{FF2B5EF4-FFF2-40B4-BE49-F238E27FC236}">
                <a16:creationId xmlns:a16="http://schemas.microsoft.com/office/drawing/2014/main" id="{15F09357-D485-C059-F306-0527A14E8C82}"/>
              </a:ext>
            </a:extLst>
          </p:cNvPr>
          <p:cNvSpPr>
            <a:spLocks noGrp="1"/>
          </p:cNvSpPr>
          <p:nvPr>
            <p:ph type="title"/>
          </p:nvPr>
        </p:nvSpPr>
        <p:spPr>
          <a:xfrm>
            <a:off x="970722" y="261258"/>
            <a:ext cx="10515600" cy="623766"/>
          </a:xfrm>
        </p:spPr>
        <p:txBody>
          <a:bodyPr/>
          <a:lstStyle/>
          <a:p>
            <a:r>
              <a:rPr kumimoji="0" lang="fr-BE" sz="3600" b="1" i="0" u="none" strike="noStrike" kern="1200" cap="none" spc="0" normalizeH="0" baseline="0" noProof="0" dirty="0">
                <a:ln>
                  <a:noFill/>
                </a:ln>
                <a:solidFill>
                  <a:srgbClr val="034EA2"/>
                </a:solidFill>
                <a:effectLst/>
                <a:uLnTx/>
                <a:uFillTx/>
                <a:latin typeface="Arial"/>
                <a:ea typeface="+mj-ea"/>
                <a:cs typeface="+mj-cs"/>
              </a:rPr>
              <a:t>Climate </a:t>
            </a:r>
            <a:r>
              <a:rPr kumimoji="0" lang="fr-BE" sz="3600" b="1" i="0" u="none" strike="noStrike" kern="1200" cap="none" spc="0" normalizeH="0" baseline="0" noProof="0" dirty="0" err="1">
                <a:ln>
                  <a:noFill/>
                </a:ln>
                <a:solidFill>
                  <a:srgbClr val="034EA2"/>
                </a:solidFill>
                <a:effectLst/>
                <a:uLnTx/>
                <a:uFillTx/>
                <a:latin typeface="Arial"/>
                <a:ea typeface="+mj-ea"/>
                <a:cs typeface="+mj-cs"/>
              </a:rPr>
              <a:t>proofing</a:t>
            </a:r>
            <a:r>
              <a:rPr kumimoji="0" lang="fr-BE" sz="3600" b="1" i="0" u="none" strike="noStrike" kern="1200" cap="none" spc="0" normalizeH="0" baseline="0" noProof="0" dirty="0">
                <a:ln>
                  <a:noFill/>
                </a:ln>
                <a:solidFill>
                  <a:srgbClr val="034EA2"/>
                </a:solidFill>
                <a:effectLst/>
                <a:uLnTx/>
                <a:uFillTx/>
                <a:latin typeface="Arial"/>
                <a:ea typeface="+mj-ea"/>
                <a:cs typeface="+mj-cs"/>
              </a:rPr>
              <a:t> - </a:t>
            </a:r>
            <a:r>
              <a:rPr kumimoji="0" lang="fr-BE" sz="3600" b="1" i="0" u="none" strike="noStrike" kern="1200" cap="none" spc="0" normalizeH="0" baseline="0" noProof="0" dirty="0" err="1">
                <a:ln>
                  <a:noFill/>
                </a:ln>
                <a:solidFill>
                  <a:srgbClr val="034EA2"/>
                </a:solidFill>
                <a:effectLst/>
                <a:uLnTx/>
                <a:uFillTx/>
                <a:latin typeface="Arial"/>
                <a:ea typeface="+mj-ea"/>
                <a:cs typeface="+mj-cs"/>
              </a:rPr>
              <a:t>Requirements</a:t>
            </a:r>
            <a:endParaRPr lang="en-IE" dirty="0"/>
          </a:p>
        </p:txBody>
      </p:sp>
      <p:graphicFrame>
        <p:nvGraphicFramePr>
          <p:cNvPr id="6" name="Object 5">
            <a:extLst>
              <a:ext uri="{FF2B5EF4-FFF2-40B4-BE49-F238E27FC236}">
                <a16:creationId xmlns:a16="http://schemas.microsoft.com/office/drawing/2014/main" id="{F77DBF23-A72D-4B60-C249-7C6CAE0DF625}"/>
              </a:ext>
            </a:extLst>
          </p:cNvPr>
          <p:cNvGraphicFramePr>
            <a:graphicFrameLocks noChangeAspect="1"/>
          </p:cNvGraphicFramePr>
          <p:nvPr/>
        </p:nvGraphicFramePr>
        <p:xfrm>
          <a:off x="901711" y="3095241"/>
          <a:ext cx="5221072" cy="3339737"/>
        </p:xfrm>
        <a:graphic>
          <a:graphicData uri="http://schemas.openxmlformats.org/presentationml/2006/ole">
            <mc:AlternateContent xmlns:mc="http://schemas.openxmlformats.org/markup-compatibility/2006">
              <mc:Choice xmlns:v="urn:schemas-microsoft-com:vml" Requires="v">
                <p:oleObj name="Document" r:id="rId3" imgW="5698820" imgH="3549492" progId="Word.Document.12">
                  <p:embed/>
                </p:oleObj>
              </mc:Choice>
              <mc:Fallback>
                <p:oleObj name="Document" r:id="rId3" imgW="5698820" imgH="3549492" progId="Word.Document.12">
                  <p:embed/>
                  <p:pic>
                    <p:nvPicPr>
                      <p:cNvPr id="6" name="Object 5">
                        <a:extLst>
                          <a:ext uri="{FF2B5EF4-FFF2-40B4-BE49-F238E27FC236}">
                            <a16:creationId xmlns:a16="http://schemas.microsoft.com/office/drawing/2014/main" id="{F77DBF23-A72D-4B60-C249-7C6CAE0DF625}"/>
                          </a:ext>
                        </a:extLst>
                      </p:cNvPr>
                      <p:cNvPicPr/>
                      <p:nvPr/>
                    </p:nvPicPr>
                    <p:blipFill>
                      <a:blip r:embed="rId4"/>
                      <a:stretch>
                        <a:fillRect/>
                      </a:stretch>
                    </p:blipFill>
                    <p:spPr>
                      <a:xfrm>
                        <a:off x="901711" y="3095241"/>
                        <a:ext cx="5221072" cy="3339737"/>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4DAB9F28-022B-832E-92A5-6598D25475EA}"/>
              </a:ext>
            </a:extLst>
          </p:cNvPr>
          <p:cNvGraphicFramePr>
            <a:graphicFrameLocks noChangeAspect="1"/>
          </p:cNvGraphicFramePr>
          <p:nvPr/>
        </p:nvGraphicFramePr>
        <p:xfrm>
          <a:off x="5975762" y="3095241"/>
          <a:ext cx="5699125" cy="2464525"/>
        </p:xfrm>
        <a:graphic>
          <a:graphicData uri="http://schemas.openxmlformats.org/presentationml/2006/ole">
            <mc:AlternateContent xmlns:mc="http://schemas.openxmlformats.org/markup-compatibility/2006">
              <mc:Choice xmlns:v="urn:schemas-microsoft-com:vml" Requires="v">
                <p:oleObj name="Document" r:id="rId5" imgW="5698820" imgH="2147580" progId="Word.Document.12">
                  <p:embed/>
                </p:oleObj>
              </mc:Choice>
              <mc:Fallback>
                <p:oleObj name="Document" r:id="rId5" imgW="5698820" imgH="2147580" progId="Word.Document.12">
                  <p:embed/>
                  <p:pic>
                    <p:nvPicPr>
                      <p:cNvPr id="8" name="Object 7">
                        <a:extLst>
                          <a:ext uri="{FF2B5EF4-FFF2-40B4-BE49-F238E27FC236}">
                            <a16:creationId xmlns:a16="http://schemas.microsoft.com/office/drawing/2014/main" id="{4DAB9F28-022B-832E-92A5-6598D25475EA}"/>
                          </a:ext>
                        </a:extLst>
                      </p:cNvPr>
                      <p:cNvPicPr/>
                      <p:nvPr/>
                    </p:nvPicPr>
                    <p:blipFill>
                      <a:blip r:embed="rId6"/>
                      <a:stretch>
                        <a:fillRect/>
                      </a:stretch>
                    </p:blipFill>
                    <p:spPr>
                      <a:xfrm>
                        <a:off x="5975762" y="3095241"/>
                        <a:ext cx="5699125" cy="2464525"/>
                      </a:xfrm>
                      <a:prstGeom prst="rect">
                        <a:avLst/>
                      </a:prstGeom>
                    </p:spPr>
                  </p:pic>
                </p:oleObj>
              </mc:Fallback>
            </mc:AlternateContent>
          </a:graphicData>
        </a:graphic>
      </p:graphicFrame>
    </p:spTree>
    <p:extLst>
      <p:ext uri="{BB962C8B-B14F-4D97-AF65-F5344CB8AC3E}">
        <p14:creationId xmlns:p14="http://schemas.microsoft.com/office/powerpoint/2010/main" val="1199823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0F2428-9BA7-316F-50D2-00BAAB1592F1}"/>
              </a:ext>
            </a:extLst>
          </p:cNvPr>
          <p:cNvSpPr>
            <a:spLocks noGrp="1"/>
          </p:cNvSpPr>
          <p:nvPr>
            <p:ph idx="1"/>
          </p:nvPr>
        </p:nvSpPr>
        <p:spPr/>
        <p:txBody>
          <a:bodyPr/>
          <a:lstStyle/>
          <a:p>
            <a:pPr marL="0" marR="0" lvl="0" indent="0" algn="l" defTabSz="914400" rtl="0" eaLnBrk="1" fontAlgn="auto" latinLnBrk="0" hangingPunct="1">
              <a:lnSpc>
                <a:spcPct val="100000"/>
              </a:lnSpc>
              <a:spcBef>
                <a:spcPts val="0"/>
              </a:spcBef>
              <a:spcAft>
                <a:spcPts val="1800"/>
              </a:spcAft>
              <a:buClrTx/>
              <a:buSzTx/>
              <a:buFont typeface="Arial" panose="020B0604020202020204" pitchFamily="34" charset="0"/>
              <a:buNone/>
              <a:tabLst/>
              <a:defRPr/>
            </a:pPr>
            <a:r>
              <a:rPr lang="en-US" sz="2000" b="1" dirty="0">
                <a:solidFill>
                  <a:srgbClr val="4D4D4D"/>
                </a:solidFill>
                <a:latin typeface="Arial"/>
              </a:rPr>
              <a:t>Information requested</a:t>
            </a:r>
            <a:r>
              <a:rPr kumimoji="0" lang="en-US" sz="2000" b="1" i="0" u="none" strike="noStrike" kern="1200" cap="none" spc="0" normalizeH="0" baseline="0" noProof="0" dirty="0">
                <a:ln>
                  <a:noFill/>
                </a:ln>
                <a:solidFill>
                  <a:srgbClr val="4D4D4D"/>
                </a:solidFill>
                <a:effectLst/>
                <a:uLnTx/>
                <a:uFillTx/>
                <a:latin typeface="Arial"/>
                <a:ea typeface="+mn-ea"/>
                <a:cs typeface="+mn-cs"/>
              </a:rPr>
              <a:t> should cover: </a:t>
            </a:r>
          </a:p>
          <a:p>
            <a:pPr marL="342900" marR="0" lvl="0" indent="-342900" algn="just" defTabSz="914400" rtl="0" eaLnBrk="1" fontAlgn="auto" latinLnBrk="0" hangingPunct="1">
              <a:lnSpc>
                <a:spcPct val="115000"/>
              </a:lnSpc>
              <a:spcBef>
                <a:spcPts val="0"/>
              </a:spcBef>
              <a:spcAft>
                <a:spcPts val="300"/>
              </a:spcAft>
              <a:buClr>
                <a:srgbClr val="034EA2"/>
              </a:buClr>
              <a:buSzTx/>
              <a:buFont typeface="Wingdings" panose="05000000000000000000" pitchFamily="2" charset="2"/>
              <a:buChar char=""/>
              <a:tabLst/>
              <a:defRPr/>
            </a:pPr>
            <a:r>
              <a:rPr kumimoji="0" lang="en-GB" sz="2000" b="0" i="0" u="none" strike="noStrike" kern="1200" cap="none" spc="0" normalizeH="0" baseline="0" noProof="0" dirty="0">
                <a:ln>
                  <a:noFill/>
                </a:ln>
                <a:solidFill>
                  <a:srgbClr val="4D4D4D"/>
                </a:solidFill>
                <a:effectLst/>
                <a:uLnTx/>
                <a:uFillTx/>
                <a:latin typeface="Arial" panose="020B0604020202020204" pitchFamily="34" charset="0"/>
                <a:ea typeface="Times New Roman" panose="02020603050405020304" pitchFamily="18" charset="0"/>
                <a:cs typeface="Times New Roman" panose="02020603050405020304" pitchFamily="18" charset="0"/>
              </a:rPr>
              <a:t>how climate change has been taken into account when designing the project. </a:t>
            </a:r>
            <a:endParaRPr kumimoji="0" lang="en-IE" sz="3200" b="0" i="0" u="none" strike="noStrike" kern="1200" cap="none" spc="0" normalizeH="0" baseline="0" noProof="0" dirty="0">
              <a:ln>
                <a:noFill/>
              </a:ln>
              <a:solidFill>
                <a:srgbClr val="4D4D4D"/>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gn="just" defTabSz="914400" rtl="0" eaLnBrk="1" fontAlgn="auto" latinLnBrk="0" hangingPunct="1">
              <a:lnSpc>
                <a:spcPct val="115000"/>
              </a:lnSpc>
              <a:spcBef>
                <a:spcPts val="0"/>
              </a:spcBef>
              <a:spcAft>
                <a:spcPts val="1000"/>
              </a:spcAft>
              <a:buClr>
                <a:srgbClr val="034EA2"/>
              </a:buClr>
              <a:buSzTx/>
              <a:buFont typeface="Wingdings" panose="05000000000000000000" pitchFamily="2" charset="2"/>
              <a:buChar char=""/>
              <a:tabLst/>
              <a:defRPr/>
            </a:pPr>
            <a:r>
              <a:rPr kumimoji="0" lang="en-GB" sz="2000" b="0" i="0" u="none" strike="noStrike" kern="1200" cap="none" spc="0" normalizeH="0" baseline="0" noProof="0" dirty="0">
                <a:ln>
                  <a:noFill/>
                </a:ln>
                <a:solidFill>
                  <a:srgbClr val="4D4D4D"/>
                </a:solidFill>
                <a:effectLst/>
                <a:uLnTx/>
                <a:uFillTx/>
                <a:latin typeface="Arial" panose="020B0604020202020204" pitchFamily="34" charset="0"/>
                <a:ea typeface="Times New Roman" panose="02020603050405020304" pitchFamily="18" charset="0"/>
                <a:cs typeface="Times New Roman" panose="02020603050405020304" pitchFamily="18" charset="0"/>
              </a:rPr>
              <a:t>how the project is consistent with the mitigation and adaptation pillars of the climate proofing of infrastructure:</a:t>
            </a:r>
            <a:endParaRPr kumimoji="0" lang="en-IE" sz="3200" b="0" i="0" u="none" strike="noStrike" kern="1200" cap="none" spc="0" normalizeH="0" baseline="0" noProof="0" dirty="0">
              <a:ln>
                <a:noFill/>
              </a:ln>
              <a:solidFill>
                <a:srgbClr val="4D4D4D"/>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457200" marR="0" lvl="0" indent="-228600" algn="just" defTabSz="914400" rtl="0" eaLnBrk="1" fontAlgn="auto" latinLnBrk="0" hangingPunct="1">
              <a:lnSpc>
                <a:spcPct val="115000"/>
              </a:lnSpc>
              <a:spcBef>
                <a:spcPts val="0"/>
              </a:spcBef>
              <a:spcAft>
                <a:spcPts val="1000"/>
              </a:spcAft>
              <a:buClr>
                <a:srgbClr val="034EA2"/>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4D4D4D"/>
                </a:solidFill>
                <a:effectLst/>
                <a:uLnTx/>
                <a:uFillTx/>
                <a:latin typeface="Arial" panose="020B0604020202020204" pitchFamily="34" charset="0"/>
                <a:ea typeface="Times New Roman" panose="02020603050405020304" pitchFamily="18" charset="0"/>
                <a:cs typeface="Times New Roman" panose="02020603050405020304" pitchFamily="18" charset="0"/>
              </a:rPr>
              <a:t>how the cost of greenhouse gas emissions have been integrated in the economic evaluation of the project</a:t>
            </a:r>
            <a:endParaRPr kumimoji="0" lang="en-IE" sz="3200" b="0" i="0" u="none" strike="noStrike" kern="1200" cap="none" spc="0" normalizeH="0" baseline="0" noProof="0" dirty="0">
              <a:ln>
                <a:noFill/>
              </a:ln>
              <a:solidFill>
                <a:srgbClr val="4D4D4D"/>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457200" marR="0" lvl="0" indent="-228600" algn="just" defTabSz="914400" rtl="0" eaLnBrk="1" fontAlgn="auto" latinLnBrk="0" hangingPunct="1">
              <a:lnSpc>
                <a:spcPct val="115000"/>
              </a:lnSpc>
              <a:spcBef>
                <a:spcPts val="0"/>
              </a:spcBef>
              <a:spcAft>
                <a:spcPts val="1000"/>
              </a:spcAft>
              <a:buClr>
                <a:srgbClr val="034EA2"/>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4D4D4D"/>
                </a:solidFill>
                <a:effectLst/>
                <a:uLnTx/>
                <a:uFillTx/>
                <a:latin typeface="Arial" panose="020B0604020202020204" pitchFamily="34" charset="0"/>
                <a:ea typeface="Times New Roman" panose="02020603050405020304" pitchFamily="18" charset="0"/>
                <a:cs typeface="Times New Roman" panose="02020603050405020304" pitchFamily="18" charset="0"/>
              </a:rPr>
              <a:t>how the energy efficiency first principle is applied</a:t>
            </a:r>
            <a:endParaRPr lang="en-IE" sz="3200" dirty="0">
              <a:solidFill>
                <a:srgbClr val="4D4D4D"/>
              </a:solidFill>
              <a:latin typeface="Calibri" panose="020F0502020204030204" pitchFamily="34" charset="0"/>
              <a:ea typeface="Times New Roman" panose="02020603050405020304" pitchFamily="18" charset="0"/>
              <a:cs typeface="Times New Roman" panose="02020603050405020304" pitchFamily="18" charset="0"/>
            </a:endParaRPr>
          </a:p>
          <a:p>
            <a:pPr marL="457200" marR="0" lvl="0" indent="-228600" algn="just" defTabSz="914400" rtl="0" eaLnBrk="1" fontAlgn="auto" latinLnBrk="0" hangingPunct="1">
              <a:lnSpc>
                <a:spcPct val="115000"/>
              </a:lnSpc>
              <a:spcBef>
                <a:spcPts val="0"/>
              </a:spcBef>
              <a:spcAft>
                <a:spcPts val="1000"/>
              </a:spcAft>
              <a:buClr>
                <a:srgbClr val="034EA2"/>
              </a:buClr>
              <a:buSzTx/>
              <a:buFont typeface="Arial" panose="020B0604020202020204" pitchFamily="34" charset="0"/>
              <a:buChar char="•"/>
              <a:tabLst/>
              <a:defRPr/>
            </a:pPr>
            <a:r>
              <a:rPr lang="en-GB" sz="2000" dirty="0">
                <a:solidFill>
                  <a:srgbClr val="4D4D4D"/>
                </a:solidFill>
                <a:latin typeface="Arial" panose="020B0604020202020204" pitchFamily="34" charset="0"/>
                <a:cs typeface="Times New Roman" panose="02020603050405020304" pitchFamily="18" charset="0"/>
              </a:rPr>
              <a:t>how the project will contribute to the emission targets for 2050 e.g. 90% reduction of transport emissions </a:t>
            </a:r>
            <a:endParaRPr lang="fr-BE" sz="2000" dirty="0">
              <a:solidFill>
                <a:srgbClr val="4D4D4D"/>
              </a:solidFill>
              <a:latin typeface="Arial" panose="020B0604020202020204" pitchFamily="34" charset="0"/>
              <a:cs typeface="Times New Roman" panose="02020603050405020304" pitchFamily="18" charset="0"/>
            </a:endParaRPr>
          </a:p>
          <a:p>
            <a:endParaRPr lang="en-IE" dirty="0"/>
          </a:p>
        </p:txBody>
      </p:sp>
      <p:sp>
        <p:nvSpPr>
          <p:cNvPr id="3" name="Title 2">
            <a:extLst>
              <a:ext uri="{FF2B5EF4-FFF2-40B4-BE49-F238E27FC236}">
                <a16:creationId xmlns:a16="http://schemas.microsoft.com/office/drawing/2014/main" id="{D142E214-8B1B-F47E-72D4-90A3C6C66CDF}"/>
              </a:ext>
            </a:extLst>
          </p:cNvPr>
          <p:cNvSpPr>
            <a:spLocks noGrp="1"/>
          </p:cNvSpPr>
          <p:nvPr>
            <p:ph type="title"/>
          </p:nvPr>
        </p:nvSpPr>
        <p:spPr/>
        <p:txBody>
          <a:bodyPr/>
          <a:lstStyle/>
          <a:p>
            <a:r>
              <a:rPr kumimoji="0" lang="fr-BE" sz="3600" b="0" i="0" u="none" strike="noStrike" kern="1200" cap="none" spc="0" normalizeH="0" baseline="0" noProof="0" dirty="0">
                <a:ln>
                  <a:noFill/>
                </a:ln>
                <a:solidFill>
                  <a:srgbClr val="034EA2"/>
                </a:solidFill>
                <a:effectLst/>
                <a:uLnTx/>
                <a:uFillTx/>
                <a:latin typeface="Arial"/>
                <a:ea typeface="+mj-ea"/>
                <a:cs typeface="+mj-cs"/>
              </a:rPr>
              <a:t>4. </a:t>
            </a:r>
            <a:r>
              <a:rPr kumimoji="0" lang="fr-BE" sz="3600" b="0" i="0" u="none" strike="noStrike" kern="1200" cap="none" spc="0" normalizeH="0" baseline="0" noProof="0" dirty="0" err="1">
                <a:ln>
                  <a:noFill/>
                </a:ln>
                <a:solidFill>
                  <a:srgbClr val="034EA2"/>
                </a:solidFill>
                <a:effectLst/>
                <a:uLnTx/>
                <a:uFillTx/>
                <a:latin typeface="Arial"/>
                <a:ea typeface="+mj-ea"/>
                <a:cs typeface="+mj-cs"/>
              </a:rPr>
              <a:t>Climate</a:t>
            </a:r>
            <a:r>
              <a:rPr kumimoji="0" lang="fr-BE" sz="3600" b="0" i="0" u="none" strike="noStrike" kern="1200" cap="none" spc="0" normalizeH="0" baseline="0" noProof="0" dirty="0">
                <a:ln>
                  <a:noFill/>
                </a:ln>
                <a:solidFill>
                  <a:srgbClr val="034EA2"/>
                </a:solidFill>
                <a:effectLst/>
                <a:uLnTx/>
                <a:uFillTx/>
                <a:latin typeface="Arial"/>
                <a:ea typeface="+mj-ea"/>
                <a:cs typeface="+mj-cs"/>
              </a:rPr>
              <a:t> </a:t>
            </a:r>
            <a:r>
              <a:rPr kumimoji="0" lang="fr-BE" sz="3600" b="0" i="0" u="none" strike="noStrike" kern="1200" cap="none" spc="0" normalizeH="0" baseline="0" noProof="0" dirty="0" err="1">
                <a:ln>
                  <a:noFill/>
                </a:ln>
                <a:solidFill>
                  <a:srgbClr val="034EA2"/>
                </a:solidFill>
                <a:effectLst/>
                <a:uLnTx/>
                <a:uFillTx/>
                <a:latin typeface="Arial"/>
                <a:ea typeface="+mj-ea"/>
                <a:cs typeface="+mj-cs"/>
              </a:rPr>
              <a:t>proofing</a:t>
            </a:r>
            <a:r>
              <a:rPr kumimoji="0" lang="fr-BE" sz="3600" b="0" i="0" u="none" strike="noStrike" kern="1200" cap="none" spc="0" normalizeH="0" baseline="0" noProof="0" dirty="0">
                <a:ln>
                  <a:noFill/>
                </a:ln>
                <a:solidFill>
                  <a:srgbClr val="034EA2"/>
                </a:solidFill>
                <a:effectLst/>
                <a:uLnTx/>
                <a:uFillTx/>
                <a:latin typeface="Arial"/>
                <a:ea typeface="+mj-ea"/>
                <a:cs typeface="+mj-cs"/>
              </a:rPr>
              <a:t> of infrastructure </a:t>
            </a:r>
            <a:r>
              <a:rPr kumimoji="0" lang="fr-BE" sz="3600" b="0" i="0" u="none" strike="noStrike" kern="1200" cap="none" spc="0" normalizeH="0" baseline="0" noProof="0" dirty="0" err="1">
                <a:ln>
                  <a:noFill/>
                </a:ln>
                <a:solidFill>
                  <a:srgbClr val="034EA2"/>
                </a:solidFill>
                <a:effectLst/>
                <a:uLnTx/>
                <a:uFillTx/>
                <a:latin typeface="Arial"/>
                <a:ea typeface="+mj-ea"/>
                <a:cs typeface="+mj-cs"/>
              </a:rPr>
              <a:t>under</a:t>
            </a:r>
            <a:r>
              <a:rPr kumimoji="0" lang="fr-BE" sz="3600" b="0" i="0" u="none" strike="noStrike" kern="1200" cap="none" spc="0" normalizeH="0" baseline="0" noProof="0" dirty="0">
                <a:ln>
                  <a:noFill/>
                </a:ln>
                <a:solidFill>
                  <a:srgbClr val="034EA2"/>
                </a:solidFill>
                <a:effectLst/>
                <a:uLnTx/>
                <a:uFillTx/>
                <a:latin typeface="Arial"/>
                <a:ea typeface="+mj-ea"/>
                <a:cs typeface="+mj-cs"/>
              </a:rPr>
              <a:t> Impact</a:t>
            </a:r>
            <a:endParaRPr lang="en-IE" dirty="0"/>
          </a:p>
        </p:txBody>
      </p:sp>
    </p:spTree>
    <p:extLst>
      <p:ext uri="{BB962C8B-B14F-4D97-AF65-F5344CB8AC3E}">
        <p14:creationId xmlns:p14="http://schemas.microsoft.com/office/powerpoint/2010/main" val="1629454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4ECD06-1E18-E824-C515-4FD75151E1C9}"/>
              </a:ext>
            </a:extLst>
          </p:cNvPr>
          <p:cNvSpPr>
            <a:spLocks noGrp="1"/>
          </p:cNvSpPr>
          <p:nvPr>
            <p:ph sz="half" idx="1"/>
          </p:nvPr>
        </p:nvSpPr>
        <p:spPr>
          <a:xfrm>
            <a:off x="838198" y="1825625"/>
            <a:ext cx="5328000" cy="3906435"/>
          </a:xfrm>
        </p:spPr>
        <p:txBody>
          <a:bodyPr>
            <a:normAutofit/>
          </a:bodyPr>
          <a:lstStyle/>
          <a:p>
            <a:pPr>
              <a:lnSpc>
                <a:spcPct val="90000"/>
              </a:lnSpc>
              <a:spcAft>
                <a:spcPts val="1000"/>
              </a:spcAft>
            </a:pPr>
            <a:r>
              <a:rPr lang="en-GB" sz="1800" dirty="0">
                <a:effectLst/>
              </a:rPr>
              <a:t>Parts of the </a:t>
            </a:r>
            <a:r>
              <a:rPr lang="en-GB" sz="1800" b="1" dirty="0">
                <a:effectLst/>
              </a:rPr>
              <a:t>Environmental Impact Assessment </a:t>
            </a:r>
            <a:r>
              <a:rPr lang="en-GB" sz="1800" dirty="0">
                <a:effectLst/>
              </a:rPr>
              <a:t>(EIA) and the </a:t>
            </a:r>
            <a:r>
              <a:rPr lang="en-GB" sz="1800" b="1" dirty="0">
                <a:effectLst/>
              </a:rPr>
              <a:t>Cost-Benefit Analysis </a:t>
            </a:r>
            <a:r>
              <a:rPr lang="en-GB" sz="1800" dirty="0">
                <a:effectLst/>
              </a:rPr>
              <a:t>(CBA) conducted for the project relating to climate mitigation and adaptation can be used for the purpose of the providing information in the application on the climate proofing analysis.</a:t>
            </a:r>
            <a:endParaRPr lang="en-IE" sz="1800" dirty="0">
              <a:effectLst/>
            </a:endParaRPr>
          </a:p>
          <a:p>
            <a:pPr>
              <a:lnSpc>
                <a:spcPct val="90000"/>
              </a:lnSpc>
              <a:spcAft>
                <a:spcPts val="1000"/>
              </a:spcAft>
            </a:pPr>
            <a:r>
              <a:rPr lang="en-GB" sz="1800" b="1" dirty="0">
                <a:effectLst/>
              </a:rPr>
              <a:t>Optional:</a:t>
            </a:r>
            <a:r>
              <a:rPr lang="en-GB" sz="1800" dirty="0">
                <a:effectLst/>
              </a:rPr>
              <a:t> Applicants </a:t>
            </a:r>
            <a:r>
              <a:rPr lang="en-GB" sz="1800" dirty="0">
                <a:solidFill>
                  <a:srgbClr val="FF0000"/>
                </a:solidFill>
                <a:effectLst/>
              </a:rPr>
              <a:t>are encouraged to </a:t>
            </a:r>
            <a:r>
              <a:rPr lang="en-GB" sz="1800" dirty="0">
                <a:effectLst/>
              </a:rPr>
              <a:t>include </a:t>
            </a:r>
            <a:r>
              <a:rPr lang="en-GB" sz="1800" dirty="0">
                <a:solidFill>
                  <a:srgbClr val="FF0000"/>
                </a:solidFill>
                <a:effectLst/>
              </a:rPr>
              <a:t>information, e.g</a:t>
            </a:r>
            <a:r>
              <a:rPr lang="en-GB" sz="1800" dirty="0">
                <a:effectLst/>
              </a:rPr>
              <a:t>. a </a:t>
            </a:r>
            <a:r>
              <a:rPr lang="en-GB" sz="1800" b="1" dirty="0">
                <a:effectLst/>
              </a:rPr>
              <a:t>summary of the climate proofing process </a:t>
            </a:r>
            <a:r>
              <a:rPr lang="en-GB" sz="1800" b="1" dirty="0">
                <a:solidFill>
                  <a:srgbClr val="FF0000"/>
                </a:solidFill>
                <a:effectLst/>
              </a:rPr>
              <a:t>and conclusions </a:t>
            </a:r>
            <a:r>
              <a:rPr lang="en-GB" sz="1800" dirty="0">
                <a:effectLst/>
              </a:rPr>
              <a:t>under “</a:t>
            </a:r>
            <a:r>
              <a:rPr lang="en-GB" sz="1800" i="1" dirty="0">
                <a:effectLst/>
              </a:rPr>
              <a:t>Other Annexes” </a:t>
            </a:r>
            <a:r>
              <a:rPr lang="en-GB" sz="1800" dirty="0">
                <a:effectLst/>
              </a:rPr>
              <a:t>available in the submission system.</a:t>
            </a:r>
          </a:p>
          <a:p>
            <a:pPr marL="0" indent="0">
              <a:lnSpc>
                <a:spcPct val="90000"/>
              </a:lnSpc>
              <a:spcAft>
                <a:spcPts val="1000"/>
              </a:spcAft>
              <a:buNone/>
            </a:pPr>
            <a:endParaRPr lang="en-IE" sz="1800" dirty="0">
              <a:effectLst/>
            </a:endParaRPr>
          </a:p>
          <a:p>
            <a:pPr marL="0" indent="0">
              <a:lnSpc>
                <a:spcPct val="90000"/>
              </a:lnSpc>
              <a:buNone/>
            </a:pPr>
            <a:endParaRPr lang="en-IE" sz="1800" dirty="0"/>
          </a:p>
        </p:txBody>
      </p:sp>
      <p:pic>
        <p:nvPicPr>
          <p:cNvPr id="5" name="Picture 4">
            <a:extLst>
              <a:ext uri="{FF2B5EF4-FFF2-40B4-BE49-F238E27FC236}">
                <a16:creationId xmlns:a16="http://schemas.microsoft.com/office/drawing/2014/main" id="{6A500305-158F-0C2F-EBAF-3C3E9917E274}"/>
              </a:ext>
            </a:extLst>
          </p:cNvPr>
          <p:cNvPicPr>
            <a:picLocks noChangeAspect="1"/>
          </p:cNvPicPr>
          <p:nvPr/>
        </p:nvPicPr>
        <p:blipFill>
          <a:blip r:embed="rId2"/>
          <a:stretch>
            <a:fillRect/>
          </a:stretch>
        </p:blipFill>
        <p:spPr>
          <a:xfrm>
            <a:off x="6384997" y="1825625"/>
            <a:ext cx="5328000" cy="2037960"/>
          </a:xfrm>
          <a:prstGeom prst="rect">
            <a:avLst/>
          </a:prstGeom>
          <a:noFill/>
        </p:spPr>
      </p:pic>
      <p:sp>
        <p:nvSpPr>
          <p:cNvPr id="3" name="Slide Number Placeholder 2">
            <a:extLst>
              <a:ext uri="{FF2B5EF4-FFF2-40B4-BE49-F238E27FC236}">
                <a16:creationId xmlns:a16="http://schemas.microsoft.com/office/drawing/2014/main" id="{968A3F78-8553-49D1-D4FA-697EF888D104}"/>
              </a:ext>
            </a:extLst>
          </p:cNvPr>
          <p:cNvSpPr>
            <a:spLocks noGrp="1"/>
          </p:cNvSpPr>
          <p:nvPr>
            <p:ph type="sldNum" sz="quarter" idx="12"/>
          </p:nvPr>
        </p:nvSpPr>
        <p:spPr>
          <a:xfrm>
            <a:off x="838200" y="6131286"/>
            <a:ext cx="2743200" cy="365125"/>
          </a:xfrm>
        </p:spPr>
        <p:txBody>
          <a:bodyPr anchor="ct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600"/>
                </a:spcAft>
                <a:buClrTx/>
                <a:buSzTx/>
                <a:buFontTx/>
                <a:buNone/>
                <a:tabLst/>
                <a:defRPr/>
              </a:pPr>
              <a:t>38</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
        <p:nvSpPr>
          <p:cNvPr id="4" name="Title 3">
            <a:extLst>
              <a:ext uri="{FF2B5EF4-FFF2-40B4-BE49-F238E27FC236}">
                <a16:creationId xmlns:a16="http://schemas.microsoft.com/office/drawing/2014/main" id="{5900CFF5-1A49-C015-7B89-E94D62C8D6A5}"/>
              </a:ext>
            </a:extLst>
          </p:cNvPr>
          <p:cNvSpPr>
            <a:spLocks noGrp="1"/>
          </p:cNvSpPr>
          <p:nvPr>
            <p:ph type="title"/>
          </p:nvPr>
        </p:nvSpPr>
        <p:spPr>
          <a:xfrm>
            <a:off x="970722" y="482860"/>
            <a:ext cx="10515600" cy="782357"/>
          </a:xfrm>
        </p:spPr>
        <p:txBody>
          <a:bodyPr anchor="b">
            <a:normAutofit/>
          </a:bodyPr>
          <a:lstStyle/>
          <a:p>
            <a:r>
              <a:rPr kumimoji="0" lang="fr-BE" sz="3600" b="1" i="0" u="none" strike="noStrike" kern="1200" cap="none" spc="0" normalizeH="0" baseline="0" noProof="0" dirty="0">
                <a:ln>
                  <a:noFill/>
                </a:ln>
                <a:effectLst/>
                <a:uLnTx/>
                <a:uFillTx/>
              </a:rPr>
              <a:t>Climate </a:t>
            </a:r>
            <a:r>
              <a:rPr kumimoji="0" lang="fr-BE" sz="3600" b="1" i="0" u="none" strike="noStrike" kern="1200" cap="none" spc="0" normalizeH="0" baseline="0" noProof="0" dirty="0" err="1">
                <a:ln>
                  <a:noFill/>
                </a:ln>
                <a:effectLst/>
                <a:uLnTx/>
                <a:uFillTx/>
              </a:rPr>
              <a:t>proofing</a:t>
            </a:r>
            <a:r>
              <a:rPr kumimoji="0" lang="fr-BE" sz="3600" b="1" i="0" u="none" strike="noStrike" kern="1200" cap="none" spc="0" normalizeH="0" baseline="0" noProof="0" dirty="0">
                <a:ln>
                  <a:noFill/>
                </a:ln>
                <a:effectLst/>
                <a:uLnTx/>
                <a:uFillTx/>
              </a:rPr>
              <a:t> – Tips to </a:t>
            </a:r>
            <a:r>
              <a:rPr kumimoji="0" lang="fr-BE" sz="3600" b="1" i="0" u="none" strike="noStrike" kern="1200" cap="none" spc="0" normalizeH="0" baseline="0" noProof="0" dirty="0" err="1">
                <a:ln>
                  <a:noFill/>
                </a:ln>
                <a:effectLst/>
                <a:uLnTx/>
                <a:uFillTx/>
              </a:rPr>
              <a:t>applicants</a:t>
            </a:r>
            <a:endParaRPr lang="en-IE" sz="3600" dirty="0"/>
          </a:p>
        </p:txBody>
      </p:sp>
    </p:spTree>
    <p:extLst>
      <p:ext uri="{BB962C8B-B14F-4D97-AF65-F5344CB8AC3E}">
        <p14:creationId xmlns:p14="http://schemas.microsoft.com/office/powerpoint/2010/main" val="317282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2889" y="824789"/>
            <a:ext cx="10178604" cy="2494483"/>
          </a:xfrm>
        </p:spPr>
        <p:txBody>
          <a:bodyPr/>
          <a:lstStyle/>
          <a:p>
            <a:r>
              <a:rPr lang="en-GB" sz="4800" dirty="0"/>
              <a:t>Admissibility &amp; eligibility: lessons learnt for applicants </a:t>
            </a:r>
          </a:p>
        </p:txBody>
      </p:sp>
      <p:sp>
        <p:nvSpPr>
          <p:cNvPr id="3" name="Subtitle 2"/>
          <p:cNvSpPr>
            <a:spLocks noGrp="1"/>
          </p:cNvSpPr>
          <p:nvPr>
            <p:ph type="subTitle" idx="1"/>
          </p:nvPr>
        </p:nvSpPr>
        <p:spPr>
          <a:xfrm>
            <a:off x="1070189" y="4267721"/>
            <a:ext cx="10676038" cy="1655762"/>
          </a:xfrm>
        </p:spPr>
        <p:txBody>
          <a:bodyPr/>
          <a:lstStyle/>
          <a:p>
            <a:endParaRPr lang="en-GB" dirty="0"/>
          </a:p>
        </p:txBody>
      </p:sp>
    </p:spTree>
    <p:extLst>
      <p:ext uri="{BB962C8B-B14F-4D97-AF65-F5344CB8AC3E}">
        <p14:creationId xmlns:p14="http://schemas.microsoft.com/office/powerpoint/2010/main" val="2991745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3" name="Title 2"/>
          <p:cNvSpPr>
            <a:spLocks noGrp="1"/>
          </p:cNvSpPr>
          <p:nvPr>
            <p:ph type="title"/>
          </p:nvPr>
        </p:nvSpPr>
        <p:spPr>
          <a:xfrm>
            <a:off x="867508" y="136525"/>
            <a:ext cx="10618814" cy="1219779"/>
          </a:xfrm>
        </p:spPr>
        <p:txBody>
          <a:bodyPr/>
          <a:lstStyle/>
          <a:p>
            <a:br>
              <a:rPr lang="en-US" altLang="en-US" dirty="0"/>
            </a:br>
            <a:br>
              <a:rPr lang="en-US" altLang="en-US" dirty="0"/>
            </a:br>
            <a:br>
              <a:rPr lang="en-US" altLang="en-US" dirty="0"/>
            </a:br>
            <a:br>
              <a:rPr lang="en-US" altLang="en-US" dirty="0"/>
            </a:br>
            <a:br>
              <a:rPr lang="en-US" altLang="en-US" dirty="0"/>
            </a:br>
            <a:br>
              <a:rPr lang="en-US" altLang="en-US" dirty="0"/>
            </a:br>
            <a:br>
              <a:rPr lang="en-US" dirty="0"/>
            </a:br>
            <a:r>
              <a:rPr lang="en-US" altLang="en-US" sz="4400" dirty="0">
                <a:solidFill>
                  <a:srgbClr val="0070C0"/>
                </a:solidFill>
                <a:latin typeface="Arial" panose="020B0604020202020204" pitchFamily="34" charset="0"/>
                <a:cs typeface="Arial" panose="020B0604020202020204" pitchFamily="34" charset="0"/>
              </a:rPr>
              <a:t>Connecting Europe Facility 2 at CINEA </a:t>
            </a:r>
            <a:endParaRPr lang="en-US" dirty="0"/>
          </a:p>
        </p:txBody>
      </p:sp>
      <p:sp>
        <p:nvSpPr>
          <p:cNvPr id="8" name="Text Placeholder 7"/>
          <p:cNvSpPr>
            <a:spLocks noGrp="1"/>
          </p:cNvSpPr>
          <p:nvPr>
            <p:ph type="body" sz="quarter" idx="17"/>
          </p:nvPr>
        </p:nvSpPr>
        <p:spPr>
          <a:xfrm>
            <a:off x="1078013" y="3719338"/>
            <a:ext cx="10408309" cy="2833862"/>
          </a:xfrm>
        </p:spPr>
        <p:txBody>
          <a:bodyPr>
            <a:normAutofit/>
          </a:bodyPr>
          <a:lstStyle/>
          <a:p>
            <a:pPr marL="342900" indent="-342900" algn="l">
              <a:buFont typeface="Wingdings" panose="05000000000000000000" pitchFamily="2" charset="2"/>
              <a:buChar char="q"/>
            </a:pPr>
            <a:r>
              <a:rPr lang="en-US" sz="2400" dirty="0">
                <a:latin typeface="Arial" panose="020B0604020202020204" pitchFamily="34" charset="0"/>
                <a:cs typeface="Arial" panose="020B0604020202020204" pitchFamily="34" charset="0"/>
              </a:rPr>
              <a:t>Supporting the development </a:t>
            </a:r>
            <a:r>
              <a:rPr lang="en-IE" sz="2400" dirty="0">
                <a:latin typeface="Arial" panose="020B0604020202020204" pitchFamily="34" charset="0"/>
                <a:cs typeface="Arial" panose="020B0604020202020204" pitchFamily="34" charset="0"/>
              </a:rPr>
              <a:t>of </a:t>
            </a:r>
            <a:r>
              <a:rPr lang="en-US" sz="2400" dirty="0">
                <a:latin typeface="Arial" panose="020B0604020202020204" pitchFamily="34" charset="0"/>
                <a:cs typeface="Arial" panose="020B0604020202020204" pitchFamily="34" charset="0"/>
              </a:rPr>
              <a:t>the Trans-European Networks in the fields of </a:t>
            </a:r>
            <a:r>
              <a:rPr lang="en-US" sz="2400" b="1" dirty="0">
                <a:latin typeface="Arial" panose="020B0604020202020204" pitchFamily="34" charset="0"/>
                <a:cs typeface="Arial" panose="020B0604020202020204" pitchFamily="34" charset="0"/>
              </a:rPr>
              <a:t>Transport</a:t>
            </a:r>
            <a:r>
              <a:rPr lang="en-US" sz="2400" dirty="0">
                <a:latin typeface="Arial" panose="020B0604020202020204" pitchFamily="34" charset="0"/>
                <a:cs typeface="Arial" panose="020B0604020202020204" pitchFamily="34" charset="0"/>
              </a:rPr>
              <a:t> and </a:t>
            </a:r>
            <a:r>
              <a:rPr lang="en-US" sz="2400" b="1" dirty="0">
                <a:latin typeface="Arial" panose="020B0604020202020204" pitchFamily="34" charset="0"/>
                <a:cs typeface="Arial" panose="020B0604020202020204" pitchFamily="34" charset="0"/>
              </a:rPr>
              <a:t>Energy</a:t>
            </a:r>
          </a:p>
          <a:p>
            <a:pPr marL="342900" indent="-342900" algn="l">
              <a:buFont typeface="Wingdings" panose="05000000000000000000" pitchFamily="2" charset="2"/>
              <a:buChar char="q"/>
            </a:pPr>
            <a:r>
              <a:rPr lang="en-US" sz="2400" dirty="0">
                <a:latin typeface="Arial" panose="020B0604020202020204" pitchFamily="34" charset="0"/>
                <a:cs typeface="Arial" panose="020B0604020202020204" pitchFamily="34" charset="0"/>
              </a:rPr>
              <a:t>Managing</a:t>
            </a:r>
            <a:r>
              <a:rPr lang="en-US" sz="2400" b="1" dirty="0">
                <a:latin typeface="Arial" panose="020B0604020202020204" pitchFamily="34" charset="0"/>
                <a:cs typeface="Arial" panose="020B0604020202020204" pitchFamily="34" charset="0"/>
              </a:rPr>
              <a:t> a CEF budget of €31.2 billion </a:t>
            </a:r>
            <a:r>
              <a:rPr lang="en-US" sz="2400" dirty="0">
                <a:latin typeface="Arial" panose="020B0604020202020204" pitchFamily="34" charset="0"/>
                <a:cs typeface="Arial" panose="020B0604020202020204" pitchFamily="34" charset="0"/>
              </a:rPr>
              <a:t>– composed of</a:t>
            </a:r>
            <a:r>
              <a:rPr lang="en-US" sz="2400" b="1" dirty="0">
                <a:latin typeface="Arial" panose="020B0604020202020204" pitchFamily="34" charset="0"/>
                <a:cs typeface="Arial" panose="020B0604020202020204" pitchFamily="34" charset="0"/>
              </a:rPr>
              <a:t>:  </a:t>
            </a:r>
          </a:p>
          <a:p>
            <a:pPr lvl="1">
              <a:buFont typeface="Wingdings" panose="05000000000000000000" pitchFamily="2" charset="2"/>
              <a:buChar char="ü"/>
            </a:pPr>
            <a:r>
              <a:rPr lang="en-US" b="1" dirty="0">
                <a:latin typeface="Arial" panose="020B0604020202020204" pitchFamily="34" charset="0"/>
                <a:cs typeface="Arial" panose="020B0604020202020204" pitchFamily="34" charset="0"/>
              </a:rPr>
              <a:t>€25.8 billion for the Transport sector</a:t>
            </a:r>
          </a:p>
          <a:p>
            <a:pPr lvl="1">
              <a:buFont typeface="Wingdings" panose="05000000000000000000" pitchFamily="2" charset="2"/>
              <a:buChar char="ü"/>
            </a:pPr>
            <a:r>
              <a:rPr lang="en-US" b="1" dirty="0">
                <a:latin typeface="Arial" panose="020B0604020202020204" pitchFamily="34" charset="0"/>
                <a:cs typeface="Arial" panose="020B0604020202020204" pitchFamily="34" charset="0"/>
              </a:rPr>
              <a:t>  €5.4 billion for the Energy sector</a:t>
            </a:r>
          </a:p>
          <a:p>
            <a:pPr algn="l"/>
            <a:endParaRPr lang="en-US" b="1" dirty="0">
              <a:latin typeface="Arial" panose="020B0604020202020204" pitchFamily="34" charset="0"/>
              <a:cs typeface="Arial" panose="020B0604020202020204" pitchFamily="34" charset="0"/>
            </a:endParaRPr>
          </a:p>
          <a:p>
            <a:pPr algn="l"/>
            <a:endParaRPr lang="en-US" b="1" dirty="0">
              <a:latin typeface="Arial" panose="020B0604020202020204" pitchFamily="34" charset="0"/>
              <a:cs typeface="Arial" panose="020B0604020202020204" pitchFamily="34" charset="0"/>
            </a:endParaRPr>
          </a:p>
          <a:p>
            <a:pPr algn="l"/>
            <a:endParaRPr lang="en-US" b="1" dirty="0">
              <a:latin typeface="Arial" panose="020B0604020202020204" pitchFamily="34" charset="0"/>
              <a:cs typeface="Arial" panose="020B0604020202020204" pitchFamily="34" charset="0"/>
            </a:endParaRPr>
          </a:p>
          <a:p>
            <a:endParaRPr lang="en-US" dirty="0"/>
          </a:p>
        </p:txBody>
      </p:sp>
      <p:pic>
        <p:nvPicPr>
          <p:cNvPr id="15" name="Picture Placeholder 1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l="7893" r="7893"/>
          <a:stretch>
            <a:fillRect/>
          </a:stretch>
        </p:blipFill>
        <p:spPr>
          <a:xfrm>
            <a:off x="3047999" y="1624908"/>
            <a:ext cx="5122985" cy="1804091"/>
          </a:xfrm>
        </p:spPr>
      </p:pic>
    </p:spTree>
    <p:extLst>
      <p:ext uri="{BB962C8B-B14F-4D97-AF65-F5344CB8AC3E}">
        <p14:creationId xmlns:p14="http://schemas.microsoft.com/office/powerpoint/2010/main" val="2364004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fr-BE" b="1" dirty="0"/>
              <a:t>CEF- Transport </a:t>
            </a:r>
            <a:r>
              <a:rPr lang="fr-BE" b="1" dirty="0" err="1"/>
              <a:t>evaluation</a:t>
            </a:r>
            <a:r>
              <a:rPr lang="fr-BE" b="1" dirty="0"/>
              <a:t> </a:t>
            </a:r>
            <a:r>
              <a:rPr lang="fr-BE" b="1" dirty="0" err="1"/>
              <a:t>process</a:t>
            </a:r>
            <a:endParaRPr lang="en-IE" b="1" dirty="0"/>
          </a:p>
        </p:txBody>
      </p:sp>
      <p:grpSp>
        <p:nvGrpSpPr>
          <p:cNvPr id="6" name="Group 5"/>
          <p:cNvGrpSpPr/>
          <p:nvPr/>
        </p:nvGrpSpPr>
        <p:grpSpPr>
          <a:xfrm>
            <a:off x="585276" y="1603023"/>
            <a:ext cx="10901046" cy="4075289"/>
            <a:chOff x="562708" y="1265217"/>
            <a:chExt cx="11040321" cy="4717073"/>
          </a:xfrm>
        </p:grpSpPr>
        <p:grpSp>
          <p:nvGrpSpPr>
            <p:cNvPr id="5" name="Group 4"/>
            <p:cNvGrpSpPr/>
            <p:nvPr/>
          </p:nvGrpSpPr>
          <p:grpSpPr>
            <a:xfrm>
              <a:off x="562708" y="1265217"/>
              <a:ext cx="11040321" cy="4717073"/>
              <a:chOff x="562708" y="1265217"/>
              <a:chExt cx="11040321" cy="4717073"/>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708" y="1265217"/>
                <a:ext cx="11040321" cy="4717073"/>
              </a:xfrm>
              <a:prstGeom prst="rect">
                <a:avLst/>
              </a:prstGeom>
            </p:spPr>
          </p:pic>
          <p:sp>
            <p:nvSpPr>
              <p:cNvPr id="26" name="Freeform 25"/>
              <p:cNvSpPr/>
              <p:nvPr/>
            </p:nvSpPr>
            <p:spPr>
              <a:xfrm rot="21592677">
                <a:off x="5461683" y="4947012"/>
                <a:ext cx="1786105" cy="735466"/>
              </a:xfrm>
              <a:custGeom>
                <a:avLst/>
                <a:gdLst>
                  <a:gd name="connsiteX0" fmla="*/ 0 w 640125"/>
                  <a:gd name="connsiteY0" fmla="*/ 151084 h 755419"/>
                  <a:gd name="connsiteX1" fmla="*/ 320063 w 640125"/>
                  <a:gd name="connsiteY1" fmla="*/ 151084 h 755419"/>
                  <a:gd name="connsiteX2" fmla="*/ 320063 w 640125"/>
                  <a:gd name="connsiteY2" fmla="*/ 0 h 755419"/>
                  <a:gd name="connsiteX3" fmla="*/ 640125 w 640125"/>
                  <a:gd name="connsiteY3" fmla="*/ 377710 h 755419"/>
                  <a:gd name="connsiteX4" fmla="*/ 320063 w 640125"/>
                  <a:gd name="connsiteY4" fmla="*/ 755419 h 755419"/>
                  <a:gd name="connsiteX5" fmla="*/ 320063 w 640125"/>
                  <a:gd name="connsiteY5" fmla="*/ 604335 h 755419"/>
                  <a:gd name="connsiteX6" fmla="*/ 0 w 640125"/>
                  <a:gd name="connsiteY6" fmla="*/ 604335 h 755419"/>
                  <a:gd name="connsiteX7" fmla="*/ 0 w 640125"/>
                  <a:gd name="connsiteY7" fmla="*/ 151084 h 755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0125" h="755419">
                    <a:moveTo>
                      <a:pt x="0" y="151084"/>
                    </a:moveTo>
                    <a:lnTo>
                      <a:pt x="320063" y="151084"/>
                    </a:lnTo>
                    <a:lnTo>
                      <a:pt x="320063" y="0"/>
                    </a:lnTo>
                    <a:lnTo>
                      <a:pt x="640125" y="377710"/>
                    </a:lnTo>
                    <a:lnTo>
                      <a:pt x="320063" y="755419"/>
                    </a:lnTo>
                    <a:lnTo>
                      <a:pt x="320063" y="604335"/>
                    </a:lnTo>
                    <a:lnTo>
                      <a:pt x="0" y="604335"/>
                    </a:lnTo>
                    <a:lnTo>
                      <a:pt x="0" y="151084"/>
                    </a:lnTo>
                    <a:close/>
                  </a:path>
                </a:pathLst>
              </a:custGeom>
              <a:solidFill>
                <a:srgbClr val="92D050"/>
              </a:solidFill>
            </p:spPr>
            <p:style>
              <a:lnRef idx="0">
                <a:schemeClr val="dk2">
                  <a:tint val="60000"/>
                  <a:hueOff val="0"/>
                  <a:satOff val="0"/>
                  <a:lumOff val="0"/>
                  <a:alphaOff val="0"/>
                </a:schemeClr>
              </a:lnRef>
              <a:fillRef idx="1">
                <a:scrgbClr r="0" g="0" b="0"/>
              </a:fillRef>
              <a:effectRef idx="0">
                <a:schemeClr val="dk2">
                  <a:tint val="60000"/>
                  <a:hueOff val="0"/>
                  <a:satOff val="0"/>
                  <a:lumOff val="0"/>
                  <a:alphaOff val="0"/>
                </a:schemeClr>
              </a:effectRef>
              <a:fontRef idx="minor">
                <a:schemeClr val="dk2">
                  <a:hueOff val="0"/>
                  <a:satOff val="0"/>
                  <a:lumOff val="0"/>
                  <a:alphaOff val="0"/>
                </a:schemeClr>
              </a:fontRef>
            </p:style>
            <p:txBody>
              <a:bodyPr spcFirstLastPara="0" vert="horz" wrap="square" lIns="-1" tIns="151084" rIns="192037" bIns="151083" numCol="1" spcCol="1270" anchor="ctr" anchorCtr="0">
                <a:noAutofit/>
              </a:bodyPr>
              <a:lstStyle/>
              <a:p>
                <a:pPr lvl="0" algn="ctr" defTabSz="844550">
                  <a:lnSpc>
                    <a:spcPct val="90000"/>
                  </a:lnSpc>
                  <a:spcBef>
                    <a:spcPct val="0"/>
                  </a:spcBef>
                  <a:spcAft>
                    <a:spcPct val="35000"/>
                  </a:spcAft>
                </a:pPr>
                <a:r>
                  <a:rPr lang="en-US" sz="1900" b="1" kern="1200" dirty="0"/>
                  <a:t>+/- </a:t>
                </a:r>
                <a:r>
                  <a:rPr lang="en-US" sz="1900" b="1" dirty="0"/>
                  <a:t>4</a:t>
                </a:r>
                <a:r>
                  <a:rPr lang="en-US" sz="1900" b="1" kern="1200" dirty="0"/>
                  <a:t> months</a:t>
                </a:r>
              </a:p>
            </p:txBody>
          </p:sp>
          <p:sp>
            <p:nvSpPr>
              <p:cNvPr id="22" name="Isosceles Triangle 21"/>
              <p:cNvSpPr/>
              <p:nvPr/>
            </p:nvSpPr>
            <p:spPr>
              <a:xfrm>
                <a:off x="2080384" y="4630997"/>
                <a:ext cx="307753" cy="351692"/>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1510407" y="5094192"/>
                <a:ext cx="1511787" cy="748116"/>
              </a:xfrm>
              <a:prstGeom prst="rect">
                <a:avLst/>
              </a:prstGeom>
              <a:noFill/>
            </p:spPr>
            <p:txBody>
              <a:bodyPr wrap="none" rtlCol="0">
                <a:spAutoFit/>
              </a:bodyPr>
              <a:lstStyle/>
              <a:p>
                <a:r>
                  <a:rPr lang="fr-BE" b="1" dirty="0"/>
                  <a:t>Call </a:t>
                </a:r>
                <a:r>
                  <a:rPr lang="fr-BE" b="1" dirty="0" err="1"/>
                  <a:t>closure</a:t>
                </a:r>
                <a:endParaRPr lang="fr-BE" b="1" dirty="0"/>
              </a:p>
              <a:p>
                <a:r>
                  <a:rPr lang="fr-BE" b="1" dirty="0"/>
                  <a:t>30 Jan 2024</a:t>
                </a:r>
                <a:endParaRPr lang="en-GB" b="1" dirty="0"/>
              </a:p>
            </p:txBody>
          </p:sp>
          <p:sp>
            <p:nvSpPr>
              <p:cNvPr id="32" name="Isosceles Triangle 31"/>
              <p:cNvSpPr/>
              <p:nvPr/>
            </p:nvSpPr>
            <p:spPr>
              <a:xfrm>
                <a:off x="9932641" y="4616276"/>
                <a:ext cx="307753" cy="351692"/>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p:cNvSpPr txBox="1"/>
              <p:nvPr/>
            </p:nvSpPr>
            <p:spPr>
              <a:xfrm>
                <a:off x="9265137" y="5035981"/>
                <a:ext cx="1454244" cy="646331"/>
              </a:xfrm>
              <a:prstGeom prst="rect">
                <a:avLst/>
              </a:prstGeom>
              <a:noFill/>
            </p:spPr>
            <p:txBody>
              <a:bodyPr wrap="none" rtlCol="0">
                <a:spAutoFit/>
              </a:bodyPr>
              <a:lstStyle/>
              <a:p>
                <a:pPr algn="ctr"/>
                <a:r>
                  <a:rPr lang="fr-BE" b="1" dirty="0"/>
                  <a:t>Start GA</a:t>
                </a:r>
              </a:p>
              <a:p>
                <a:pPr algn="ctr"/>
                <a:r>
                  <a:rPr lang="fr-BE" b="1" dirty="0" err="1"/>
                  <a:t>preparation</a:t>
                </a:r>
                <a:endParaRPr lang="fr-BE" b="1" dirty="0"/>
              </a:p>
            </p:txBody>
          </p:sp>
          <p:sp>
            <p:nvSpPr>
              <p:cNvPr id="35" name="TextBox 34"/>
              <p:cNvSpPr txBox="1"/>
              <p:nvPr/>
            </p:nvSpPr>
            <p:spPr>
              <a:xfrm>
                <a:off x="3424819" y="4955692"/>
                <a:ext cx="1690024" cy="923330"/>
              </a:xfrm>
              <a:prstGeom prst="rect">
                <a:avLst/>
              </a:prstGeom>
              <a:noFill/>
            </p:spPr>
            <p:txBody>
              <a:bodyPr wrap="square" rtlCol="0">
                <a:spAutoFit/>
              </a:bodyPr>
              <a:lstStyle/>
              <a:p>
                <a:pPr algn="ctr"/>
                <a:r>
                  <a:rPr lang="fr-BE" dirty="0" err="1"/>
                  <a:t>Assisted</a:t>
                </a:r>
                <a:r>
                  <a:rPr lang="fr-BE" dirty="0"/>
                  <a:t> by </a:t>
                </a:r>
                <a:r>
                  <a:rPr lang="fr-BE" dirty="0" err="1"/>
                  <a:t>external</a:t>
                </a:r>
                <a:r>
                  <a:rPr lang="fr-BE" dirty="0"/>
                  <a:t> experts</a:t>
                </a:r>
                <a:endParaRPr lang="en-GB" dirty="0"/>
              </a:p>
            </p:txBody>
          </p:sp>
          <p:sp>
            <p:nvSpPr>
              <p:cNvPr id="4" name="Oval 3"/>
              <p:cNvSpPr/>
              <p:nvPr/>
            </p:nvSpPr>
            <p:spPr>
              <a:xfrm>
                <a:off x="1510407" y="2389085"/>
                <a:ext cx="1450897" cy="1188304"/>
              </a:xfrm>
              <a:prstGeom prst="ellipse">
                <a:avLst/>
              </a:prstGeom>
              <a:solidFill>
                <a:srgbClr val="FF9900"/>
              </a:solidFill>
              <a:ln>
                <a:noFill/>
              </a:ln>
              <a:effectLst>
                <a:glow rad="127000">
                  <a:schemeClr val="accent1">
                    <a:alpha val="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21" name="Oval 20"/>
              <p:cNvSpPr/>
              <p:nvPr/>
            </p:nvSpPr>
            <p:spPr>
              <a:xfrm>
                <a:off x="5336589" y="2389085"/>
                <a:ext cx="1450897" cy="1188304"/>
              </a:xfrm>
              <a:prstGeom prst="ellipse">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7247741" y="2363330"/>
                <a:ext cx="1450897" cy="1188304"/>
              </a:xfrm>
              <a:prstGeom prst="ellipse">
                <a:avLst/>
              </a:prstGeom>
              <a:solidFill>
                <a:srgbClr val="035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9158893" y="2402770"/>
                <a:ext cx="1450897" cy="1188304"/>
              </a:xfrm>
              <a:prstGeom prst="ellipse">
                <a:avLst/>
              </a:prstGeom>
              <a:solidFill>
                <a:schemeClr val="bg2">
                  <a:lumMod val="25000"/>
                </a:schemeClr>
              </a:solidFill>
              <a:ln>
                <a:no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24"/>
              <p:cNvSpPr/>
              <p:nvPr/>
            </p:nvSpPr>
            <p:spPr>
              <a:xfrm>
                <a:off x="1309284" y="2670517"/>
                <a:ext cx="1864395" cy="716306"/>
              </a:xfrm>
              <a:custGeom>
                <a:avLst/>
                <a:gdLst>
                  <a:gd name="connsiteX0" fmla="*/ 0 w 1812245"/>
                  <a:gd name="connsiteY0" fmla="*/ 181225 h 2642329"/>
                  <a:gd name="connsiteX1" fmla="*/ 181225 w 1812245"/>
                  <a:gd name="connsiteY1" fmla="*/ 0 h 2642329"/>
                  <a:gd name="connsiteX2" fmla="*/ 1631021 w 1812245"/>
                  <a:gd name="connsiteY2" fmla="*/ 0 h 2642329"/>
                  <a:gd name="connsiteX3" fmla="*/ 1812246 w 1812245"/>
                  <a:gd name="connsiteY3" fmla="*/ 181225 h 2642329"/>
                  <a:gd name="connsiteX4" fmla="*/ 1812245 w 1812245"/>
                  <a:gd name="connsiteY4" fmla="*/ 2461105 h 2642329"/>
                  <a:gd name="connsiteX5" fmla="*/ 1631020 w 1812245"/>
                  <a:gd name="connsiteY5" fmla="*/ 2642330 h 2642329"/>
                  <a:gd name="connsiteX6" fmla="*/ 181225 w 1812245"/>
                  <a:gd name="connsiteY6" fmla="*/ 2642329 h 2642329"/>
                  <a:gd name="connsiteX7" fmla="*/ 0 w 1812245"/>
                  <a:gd name="connsiteY7" fmla="*/ 2461104 h 2642329"/>
                  <a:gd name="connsiteX8" fmla="*/ 0 w 1812245"/>
                  <a:gd name="connsiteY8" fmla="*/ 181225 h 2642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12245" h="2642329">
                    <a:moveTo>
                      <a:pt x="0" y="181225"/>
                    </a:moveTo>
                    <a:cubicBezTo>
                      <a:pt x="0" y="81137"/>
                      <a:pt x="81137" y="0"/>
                      <a:pt x="181225" y="0"/>
                    </a:cubicBezTo>
                    <a:lnTo>
                      <a:pt x="1631021" y="0"/>
                    </a:lnTo>
                    <a:cubicBezTo>
                      <a:pt x="1731109" y="0"/>
                      <a:pt x="1812246" y="81137"/>
                      <a:pt x="1812246" y="181225"/>
                    </a:cubicBezTo>
                    <a:cubicBezTo>
                      <a:pt x="1812246" y="941185"/>
                      <a:pt x="1812245" y="1701145"/>
                      <a:pt x="1812245" y="2461105"/>
                    </a:cubicBezTo>
                    <a:cubicBezTo>
                      <a:pt x="1812245" y="2561193"/>
                      <a:pt x="1731108" y="2642330"/>
                      <a:pt x="1631020" y="2642330"/>
                    </a:cubicBezTo>
                    <a:lnTo>
                      <a:pt x="181225" y="2642329"/>
                    </a:lnTo>
                    <a:cubicBezTo>
                      <a:pt x="81137" y="2642329"/>
                      <a:pt x="0" y="2561192"/>
                      <a:pt x="0" y="2461104"/>
                    </a:cubicBezTo>
                    <a:lnTo>
                      <a:pt x="0" y="181225"/>
                    </a:lnTo>
                    <a:close/>
                  </a:path>
                </a:pathLst>
              </a:custGeom>
              <a:noFill/>
              <a:ln>
                <a:solidFill>
                  <a:schemeClr val="bg1"/>
                </a:solidFill>
              </a:ln>
              <a:effectLst>
                <a:softEdge rad="63500"/>
              </a:effectLst>
            </p:spPr>
            <p:style>
              <a:lnRef idx="2">
                <a:schemeClr val="dk2">
                  <a:shade val="80000"/>
                  <a:hueOff val="0"/>
                  <a:satOff val="0"/>
                  <a:lumOff val="0"/>
                  <a:alphaOff val="0"/>
                </a:schemeClr>
              </a:lnRef>
              <a:fillRef idx="1">
                <a:scrgbClr r="0" g="0" b="0"/>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121659" tIns="121659" rIns="121659" bIns="121659" numCol="1" spcCol="1270" anchor="ctr" anchorCtr="0">
                <a:noAutofit/>
              </a:bodyPr>
              <a:lstStyle/>
              <a:p>
                <a:pPr lvl="0" algn="ctr" defTabSz="800100">
                  <a:lnSpc>
                    <a:spcPct val="90000"/>
                  </a:lnSpc>
                  <a:spcBef>
                    <a:spcPct val="0"/>
                  </a:spcBef>
                  <a:spcAft>
                    <a:spcPct val="35000"/>
                  </a:spcAft>
                </a:pPr>
                <a:r>
                  <a:rPr lang="en-US" sz="1700" b="1" kern="1200" dirty="0">
                    <a:solidFill>
                      <a:schemeClr val="bg1"/>
                    </a:solidFill>
                  </a:rPr>
                  <a:t>Admissibility Eligibility </a:t>
                </a:r>
              </a:p>
            </p:txBody>
          </p:sp>
          <p:sp>
            <p:nvSpPr>
              <p:cNvPr id="27" name="Freeform 26"/>
              <p:cNvSpPr/>
              <p:nvPr/>
            </p:nvSpPr>
            <p:spPr>
              <a:xfrm>
                <a:off x="5271041" y="2607519"/>
                <a:ext cx="1535738" cy="751436"/>
              </a:xfrm>
              <a:custGeom>
                <a:avLst/>
                <a:gdLst>
                  <a:gd name="connsiteX0" fmla="*/ 0 w 1812245"/>
                  <a:gd name="connsiteY0" fmla="*/ 181225 h 2683341"/>
                  <a:gd name="connsiteX1" fmla="*/ 181225 w 1812245"/>
                  <a:gd name="connsiteY1" fmla="*/ 0 h 2683341"/>
                  <a:gd name="connsiteX2" fmla="*/ 1631021 w 1812245"/>
                  <a:gd name="connsiteY2" fmla="*/ 0 h 2683341"/>
                  <a:gd name="connsiteX3" fmla="*/ 1812246 w 1812245"/>
                  <a:gd name="connsiteY3" fmla="*/ 181225 h 2683341"/>
                  <a:gd name="connsiteX4" fmla="*/ 1812245 w 1812245"/>
                  <a:gd name="connsiteY4" fmla="*/ 2502117 h 2683341"/>
                  <a:gd name="connsiteX5" fmla="*/ 1631020 w 1812245"/>
                  <a:gd name="connsiteY5" fmla="*/ 2683342 h 2683341"/>
                  <a:gd name="connsiteX6" fmla="*/ 181225 w 1812245"/>
                  <a:gd name="connsiteY6" fmla="*/ 2683341 h 2683341"/>
                  <a:gd name="connsiteX7" fmla="*/ 0 w 1812245"/>
                  <a:gd name="connsiteY7" fmla="*/ 2502116 h 2683341"/>
                  <a:gd name="connsiteX8" fmla="*/ 0 w 1812245"/>
                  <a:gd name="connsiteY8" fmla="*/ 181225 h 268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12245" h="2683341">
                    <a:moveTo>
                      <a:pt x="0" y="181225"/>
                    </a:moveTo>
                    <a:cubicBezTo>
                      <a:pt x="0" y="81137"/>
                      <a:pt x="81137" y="0"/>
                      <a:pt x="181225" y="0"/>
                    </a:cubicBezTo>
                    <a:lnTo>
                      <a:pt x="1631021" y="0"/>
                    </a:lnTo>
                    <a:cubicBezTo>
                      <a:pt x="1731109" y="0"/>
                      <a:pt x="1812246" y="81137"/>
                      <a:pt x="1812246" y="181225"/>
                    </a:cubicBezTo>
                    <a:cubicBezTo>
                      <a:pt x="1812246" y="954856"/>
                      <a:pt x="1812245" y="1728486"/>
                      <a:pt x="1812245" y="2502117"/>
                    </a:cubicBezTo>
                    <a:cubicBezTo>
                      <a:pt x="1812245" y="2602205"/>
                      <a:pt x="1731108" y="2683342"/>
                      <a:pt x="1631020" y="2683342"/>
                    </a:cubicBezTo>
                    <a:lnTo>
                      <a:pt x="181225" y="2683341"/>
                    </a:lnTo>
                    <a:cubicBezTo>
                      <a:pt x="81137" y="2683341"/>
                      <a:pt x="0" y="2602204"/>
                      <a:pt x="0" y="2502116"/>
                    </a:cubicBezTo>
                    <a:lnTo>
                      <a:pt x="0" y="181225"/>
                    </a:lnTo>
                    <a:close/>
                  </a:path>
                </a:pathLst>
              </a:custGeom>
              <a:noFill/>
              <a:ln>
                <a:noFill/>
              </a:ln>
            </p:spPr>
            <p:style>
              <a:lnRef idx="2">
                <a:schemeClr val="dk2">
                  <a:shade val="80000"/>
                  <a:hueOff val="0"/>
                  <a:satOff val="0"/>
                  <a:lumOff val="0"/>
                  <a:alphaOff val="0"/>
                </a:schemeClr>
              </a:lnRef>
              <a:fillRef idx="1">
                <a:scrgbClr r="0" g="0" b="0"/>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140709" tIns="140709" rIns="140709" bIns="140709" numCol="1" spcCol="1270" anchor="ctr" anchorCtr="0">
                <a:noAutofit/>
              </a:bodyPr>
              <a:lstStyle/>
              <a:p>
                <a:pPr lvl="0" algn="ctr" defTabSz="1022350">
                  <a:lnSpc>
                    <a:spcPct val="90000"/>
                  </a:lnSpc>
                  <a:spcBef>
                    <a:spcPct val="0"/>
                  </a:spcBef>
                  <a:spcAft>
                    <a:spcPct val="35000"/>
                  </a:spcAft>
                </a:pPr>
                <a:r>
                  <a:rPr lang="en-US" b="1" kern="1200" dirty="0">
                    <a:solidFill>
                      <a:schemeClr val="bg1"/>
                    </a:solidFill>
                  </a:rPr>
                  <a:t>Internal </a:t>
                </a:r>
                <a:r>
                  <a:rPr lang="en-US" b="1" dirty="0">
                    <a:solidFill>
                      <a:schemeClr val="bg1"/>
                    </a:solidFill>
                  </a:rPr>
                  <a:t>E</a:t>
                </a:r>
                <a:r>
                  <a:rPr lang="en-US" b="1" kern="1200" dirty="0">
                    <a:solidFill>
                      <a:schemeClr val="bg1"/>
                    </a:solidFill>
                  </a:rPr>
                  <a:t>valuation</a:t>
                </a:r>
              </a:p>
            </p:txBody>
          </p:sp>
          <p:sp>
            <p:nvSpPr>
              <p:cNvPr id="31" name="Freeform 30"/>
              <p:cNvSpPr/>
              <p:nvPr/>
            </p:nvSpPr>
            <p:spPr>
              <a:xfrm>
                <a:off x="8978218" y="2650748"/>
                <a:ext cx="1812245" cy="716775"/>
              </a:xfrm>
              <a:custGeom>
                <a:avLst/>
                <a:gdLst>
                  <a:gd name="connsiteX0" fmla="*/ 0 w 1812245"/>
                  <a:gd name="connsiteY0" fmla="*/ 181225 h 2596054"/>
                  <a:gd name="connsiteX1" fmla="*/ 181225 w 1812245"/>
                  <a:gd name="connsiteY1" fmla="*/ 0 h 2596054"/>
                  <a:gd name="connsiteX2" fmla="*/ 1631021 w 1812245"/>
                  <a:gd name="connsiteY2" fmla="*/ 0 h 2596054"/>
                  <a:gd name="connsiteX3" fmla="*/ 1812246 w 1812245"/>
                  <a:gd name="connsiteY3" fmla="*/ 181225 h 2596054"/>
                  <a:gd name="connsiteX4" fmla="*/ 1812245 w 1812245"/>
                  <a:gd name="connsiteY4" fmla="*/ 2414830 h 2596054"/>
                  <a:gd name="connsiteX5" fmla="*/ 1631020 w 1812245"/>
                  <a:gd name="connsiteY5" fmla="*/ 2596055 h 2596054"/>
                  <a:gd name="connsiteX6" fmla="*/ 181225 w 1812245"/>
                  <a:gd name="connsiteY6" fmla="*/ 2596054 h 2596054"/>
                  <a:gd name="connsiteX7" fmla="*/ 0 w 1812245"/>
                  <a:gd name="connsiteY7" fmla="*/ 2414829 h 2596054"/>
                  <a:gd name="connsiteX8" fmla="*/ 0 w 1812245"/>
                  <a:gd name="connsiteY8" fmla="*/ 181225 h 25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12245" h="2596054">
                    <a:moveTo>
                      <a:pt x="0" y="181225"/>
                    </a:moveTo>
                    <a:cubicBezTo>
                      <a:pt x="0" y="81137"/>
                      <a:pt x="81137" y="0"/>
                      <a:pt x="181225" y="0"/>
                    </a:cubicBezTo>
                    <a:lnTo>
                      <a:pt x="1631021" y="0"/>
                    </a:lnTo>
                    <a:cubicBezTo>
                      <a:pt x="1731109" y="0"/>
                      <a:pt x="1812246" y="81137"/>
                      <a:pt x="1812246" y="181225"/>
                    </a:cubicBezTo>
                    <a:cubicBezTo>
                      <a:pt x="1812246" y="925760"/>
                      <a:pt x="1812245" y="1670295"/>
                      <a:pt x="1812245" y="2414830"/>
                    </a:cubicBezTo>
                    <a:cubicBezTo>
                      <a:pt x="1812245" y="2514918"/>
                      <a:pt x="1731108" y="2596055"/>
                      <a:pt x="1631020" y="2596055"/>
                    </a:cubicBezTo>
                    <a:lnTo>
                      <a:pt x="181225" y="2596054"/>
                    </a:lnTo>
                    <a:cubicBezTo>
                      <a:pt x="81137" y="2596054"/>
                      <a:pt x="0" y="2514917"/>
                      <a:pt x="0" y="2414829"/>
                    </a:cubicBezTo>
                    <a:lnTo>
                      <a:pt x="0" y="181225"/>
                    </a:lnTo>
                    <a:close/>
                  </a:path>
                </a:pathLst>
              </a:custGeom>
              <a:noFill/>
              <a:ln>
                <a:noFill/>
              </a:ln>
            </p:spPr>
            <p:style>
              <a:lnRef idx="2">
                <a:schemeClr val="dk2">
                  <a:shade val="80000"/>
                  <a:hueOff val="0"/>
                  <a:satOff val="0"/>
                  <a:lumOff val="0"/>
                  <a:alphaOff val="0"/>
                </a:schemeClr>
              </a:lnRef>
              <a:fillRef idx="1">
                <a:scrgbClr r="0" g="0" b="0"/>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140709" tIns="140709" rIns="140709" bIns="140709" numCol="1" spcCol="1270" anchor="ctr" anchorCtr="0">
                <a:noAutofit/>
              </a:bodyPr>
              <a:lstStyle/>
              <a:p>
                <a:pPr lvl="0" algn="ctr" defTabSz="1022350">
                  <a:lnSpc>
                    <a:spcPct val="90000"/>
                  </a:lnSpc>
                  <a:spcBef>
                    <a:spcPct val="0"/>
                  </a:spcBef>
                  <a:spcAft>
                    <a:spcPct val="35000"/>
                  </a:spcAft>
                </a:pPr>
                <a:r>
                  <a:rPr lang="en-US" b="1" kern="1200" dirty="0">
                    <a:solidFill>
                      <a:schemeClr val="bg1"/>
                    </a:solidFill>
                  </a:rPr>
                  <a:t>CEF Committee</a:t>
                </a:r>
              </a:p>
            </p:txBody>
          </p:sp>
          <p:sp>
            <p:nvSpPr>
              <p:cNvPr id="29" name="Freeform 28"/>
              <p:cNvSpPr/>
              <p:nvPr/>
            </p:nvSpPr>
            <p:spPr>
              <a:xfrm>
                <a:off x="7214828" y="2569407"/>
                <a:ext cx="1578436" cy="702445"/>
              </a:xfrm>
              <a:custGeom>
                <a:avLst/>
                <a:gdLst>
                  <a:gd name="connsiteX0" fmla="*/ 0 w 1812245"/>
                  <a:gd name="connsiteY0" fmla="*/ 181225 h 2652326"/>
                  <a:gd name="connsiteX1" fmla="*/ 181225 w 1812245"/>
                  <a:gd name="connsiteY1" fmla="*/ 0 h 2652326"/>
                  <a:gd name="connsiteX2" fmla="*/ 1631021 w 1812245"/>
                  <a:gd name="connsiteY2" fmla="*/ 0 h 2652326"/>
                  <a:gd name="connsiteX3" fmla="*/ 1812246 w 1812245"/>
                  <a:gd name="connsiteY3" fmla="*/ 181225 h 2652326"/>
                  <a:gd name="connsiteX4" fmla="*/ 1812245 w 1812245"/>
                  <a:gd name="connsiteY4" fmla="*/ 2471102 h 2652326"/>
                  <a:gd name="connsiteX5" fmla="*/ 1631020 w 1812245"/>
                  <a:gd name="connsiteY5" fmla="*/ 2652327 h 2652326"/>
                  <a:gd name="connsiteX6" fmla="*/ 181225 w 1812245"/>
                  <a:gd name="connsiteY6" fmla="*/ 2652326 h 2652326"/>
                  <a:gd name="connsiteX7" fmla="*/ 0 w 1812245"/>
                  <a:gd name="connsiteY7" fmla="*/ 2471101 h 2652326"/>
                  <a:gd name="connsiteX8" fmla="*/ 0 w 1812245"/>
                  <a:gd name="connsiteY8" fmla="*/ 181225 h 265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12245" h="2652326">
                    <a:moveTo>
                      <a:pt x="0" y="181225"/>
                    </a:moveTo>
                    <a:cubicBezTo>
                      <a:pt x="0" y="81137"/>
                      <a:pt x="81137" y="0"/>
                      <a:pt x="181225" y="0"/>
                    </a:cubicBezTo>
                    <a:lnTo>
                      <a:pt x="1631021" y="0"/>
                    </a:lnTo>
                    <a:cubicBezTo>
                      <a:pt x="1731109" y="0"/>
                      <a:pt x="1812246" y="81137"/>
                      <a:pt x="1812246" y="181225"/>
                    </a:cubicBezTo>
                    <a:cubicBezTo>
                      <a:pt x="1812246" y="944517"/>
                      <a:pt x="1812245" y="1707810"/>
                      <a:pt x="1812245" y="2471102"/>
                    </a:cubicBezTo>
                    <a:cubicBezTo>
                      <a:pt x="1812245" y="2571190"/>
                      <a:pt x="1731108" y="2652327"/>
                      <a:pt x="1631020" y="2652327"/>
                    </a:cubicBezTo>
                    <a:lnTo>
                      <a:pt x="181225" y="2652326"/>
                    </a:lnTo>
                    <a:cubicBezTo>
                      <a:pt x="81137" y="2652326"/>
                      <a:pt x="0" y="2571189"/>
                      <a:pt x="0" y="2471101"/>
                    </a:cubicBezTo>
                    <a:lnTo>
                      <a:pt x="0" y="181225"/>
                    </a:lnTo>
                    <a:close/>
                  </a:path>
                </a:pathLst>
              </a:custGeom>
              <a:noFill/>
              <a:ln>
                <a:noFill/>
              </a:ln>
            </p:spPr>
            <p:style>
              <a:lnRef idx="2">
                <a:schemeClr val="dk2">
                  <a:shade val="80000"/>
                  <a:hueOff val="0"/>
                  <a:satOff val="0"/>
                  <a:lumOff val="0"/>
                  <a:alphaOff val="0"/>
                </a:schemeClr>
              </a:lnRef>
              <a:fillRef idx="1">
                <a:scrgbClr r="0" g="0" b="0"/>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140709" tIns="140709" rIns="140709" bIns="140709" numCol="1" spcCol="1270" anchor="ctr" anchorCtr="0">
                <a:noAutofit/>
              </a:bodyPr>
              <a:lstStyle/>
              <a:p>
                <a:pPr lvl="0" algn="ctr" defTabSz="1022350">
                  <a:lnSpc>
                    <a:spcPct val="90000"/>
                  </a:lnSpc>
                  <a:spcBef>
                    <a:spcPct val="0"/>
                  </a:spcBef>
                  <a:spcAft>
                    <a:spcPct val="35000"/>
                  </a:spcAft>
                </a:pPr>
                <a:r>
                  <a:rPr lang="en-US" b="1" kern="1200" dirty="0">
                    <a:solidFill>
                      <a:schemeClr val="bg1"/>
                    </a:solidFill>
                  </a:rPr>
                  <a:t>Selection Committee</a:t>
                </a:r>
                <a:endParaRPr lang="en-US" kern="1200" dirty="0">
                  <a:solidFill>
                    <a:schemeClr val="bg1"/>
                  </a:solidFill>
                </a:endParaRPr>
              </a:p>
            </p:txBody>
          </p:sp>
        </p:grpSp>
        <p:grpSp>
          <p:nvGrpSpPr>
            <p:cNvPr id="3" name="Group 2"/>
            <p:cNvGrpSpPr/>
            <p:nvPr/>
          </p:nvGrpSpPr>
          <p:grpSpPr>
            <a:xfrm>
              <a:off x="3371321" y="2389085"/>
              <a:ext cx="1535738" cy="1188304"/>
              <a:chOff x="3371321" y="2389085"/>
              <a:chExt cx="1535738" cy="1188304"/>
            </a:xfrm>
          </p:grpSpPr>
          <p:sp>
            <p:nvSpPr>
              <p:cNvPr id="28" name="Oval 27"/>
              <p:cNvSpPr/>
              <p:nvPr/>
            </p:nvSpPr>
            <p:spPr>
              <a:xfrm>
                <a:off x="3436869" y="2389085"/>
                <a:ext cx="1450897" cy="118830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29"/>
              <p:cNvSpPr/>
              <p:nvPr/>
            </p:nvSpPr>
            <p:spPr>
              <a:xfrm>
                <a:off x="3371321" y="2607519"/>
                <a:ext cx="1535738" cy="751436"/>
              </a:xfrm>
              <a:custGeom>
                <a:avLst/>
                <a:gdLst>
                  <a:gd name="connsiteX0" fmla="*/ 0 w 1812245"/>
                  <a:gd name="connsiteY0" fmla="*/ 181225 h 2683341"/>
                  <a:gd name="connsiteX1" fmla="*/ 181225 w 1812245"/>
                  <a:gd name="connsiteY1" fmla="*/ 0 h 2683341"/>
                  <a:gd name="connsiteX2" fmla="*/ 1631021 w 1812245"/>
                  <a:gd name="connsiteY2" fmla="*/ 0 h 2683341"/>
                  <a:gd name="connsiteX3" fmla="*/ 1812246 w 1812245"/>
                  <a:gd name="connsiteY3" fmla="*/ 181225 h 2683341"/>
                  <a:gd name="connsiteX4" fmla="*/ 1812245 w 1812245"/>
                  <a:gd name="connsiteY4" fmla="*/ 2502117 h 2683341"/>
                  <a:gd name="connsiteX5" fmla="*/ 1631020 w 1812245"/>
                  <a:gd name="connsiteY5" fmla="*/ 2683342 h 2683341"/>
                  <a:gd name="connsiteX6" fmla="*/ 181225 w 1812245"/>
                  <a:gd name="connsiteY6" fmla="*/ 2683341 h 2683341"/>
                  <a:gd name="connsiteX7" fmla="*/ 0 w 1812245"/>
                  <a:gd name="connsiteY7" fmla="*/ 2502116 h 2683341"/>
                  <a:gd name="connsiteX8" fmla="*/ 0 w 1812245"/>
                  <a:gd name="connsiteY8" fmla="*/ 181225 h 268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12245" h="2683341">
                    <a:moveTo>
                      <a:pt x="0" y="181225"/>
                    </a:moveTo>
                    <a:cubicBezTo>
                      <a:pt x="0" y="81137"/>
                      <a:pt x="81137" y="0"/>
                      <a:pt x="181225" y="0"/>
                    </a:cubicBezTo>
                    <a:lnTo>
                      <a:pt x="1631021" y="0"/>
                    </a:lnTo>
                    <a:cubicBezTo>
                      <a:pt x="1731109" y="0"/>
                      <a:pt x="1812246" y="81137"/>
                      <a:pt x="1812246" y="181225"/>
                    </a:cubicBezTo>
                    <a:cubicBezTo>
                      <a:pt x="1812246" y="954856"/>
                      <a:pt x="1812245" y="1728486"/>
                      <a:pt x="1812245" y="2502117"/>
                    </a:cubicBezTo>
                    <a:cubicBezTo>
                      <a:pt x="1812245" y="2602205"/>
                      <a:pt x="1731108" y="2683342"/>
                      <a:pt x="1631020" y="2683342"/>
                    </a:cubicBezTo>
                    <a:lnTo>
                      <a:pt x="181225" y="2683341"/>
                    </a:lnTo>
                    <a:cubicBezTo>
                      <a:pt x="81137" y="2683341"/>
                      <a:pt x="0" y="2602204"/>
                      <a:pt x="0" y="2502116"/>
                    </a:cubicBezTo>
                    <a:lnTo>
                      <a:pt x="0" y="181225"/>
                    </a:lnTo>
                    <a:close/>
                  </a:path>
                </a:pathLst>
              </a:custGeom>
              <a:noFill/>
              <a:ln>
                <a:noFill/>
              </a:ln>
            </p:spPr>
            <p:style>
              <a:lnRef idx="2">
                <a:schemeClr val="dk2">
                  <a:shade val="80000"/>
                  <a:hueOff val="0"/>
                  <a:satOff val="0"/>
                  <a:lumOff val="0"/>
                  <a:alphaOff val="0"/>
                </a:schemeClr>
              </a:lnRef>
              <a:fillRef idx="1">
                <a:scrgbClr r="0" g="0" b="0"/>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140709" tIns="140709" rIns="140709" bIns="140709" numCol="1" spcCol="1270" anchor="ctr" anchorCtr="0">
                <a:noAutofit/>
              </a:bodyPr>
              <a:lstStyle/>
              <a:p>
                <a:pPr lvl="0" algn="ctr" defTabSz="1022350">
                  <a:lnSpc>
                    <a:spcPct val="90000"/>
                  </a:lnSpc>
                  <a:spcBef>
                    <a:spcPct val="0"/>
                  </a:spcBef>
                  <a:spcAft>
                    <a:spcPct val="35000"/>
                  </a:spcAft>
                </a:pPr>
                <a:r>
                  <a:rPr lang="en-US" b="1" kern="1200" dirty="0">
                    <a:solidFill>
                      <a:schemeClr val="bg1"/>
                    </a:solidFill>
                  </a:rPr>
                  <a:t>External </a:t>
                </a:r>
                <a:r>
                  <a:rPr lang="en-US" b="1" dirty="0">
                    <a:solidFill>
                      <a:schemeClr val="bg1"/>
                    </a:solidFill>
                  </a:rPr>
                  <a:t>E</a:t>
                </a:r>
                <a:r>
                  <a:rPr lang="en-US" b="1" kern="1200" dirty="0">
                    <a:solidFill>
                      <a:schemeClr val="bg1"/>
                    </a:solidFill>
                  </a:rPr>
                  <a:t>valuation</a:t>
                </a:r>
              </a:p>
            </p:txBody>
          </p:sp>
        </p:grpSp>
      </p:grpSp>
    </p:spTree>
    <p:extLst>
      <p:ext uri="{BB962C8B-B14F-4D97-AF65-F5344CB8AC3E}">
        <p14:creationId xmlns:p14="http://schemas.microsoft.com/office/powerpoint/2010/main" val="236327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652776" y="1614919"/>
            <a:ext cx="11035912" cy="4516367"/>
          </a:xfrm>
        </p:spPr>
        <p:txBody>
          <a:bodyPr/>
          <a:lstStyle/>
          <a:p>
            <a:pPr>
              <a:buFont typeface="Wingdings" panose="05000000000000000000" pitchFamily="2" charset="2"/>
              <a:buChar char="q"/>
            </a:pPr>
            <a:r>
              <a:rPr lang="en-US" sz="2000" b="1" dirty="0"/>
              <a:t>Admissible proposal </a:t>
            </a:r>
            <a:r>
              <a:rPr lang="en-US" sz="2000" dirty="0"/>
              <a:t> (section 5 of call document): </a:t>
            </a:r>
          </a:p>
          <a:p>
            <a:pPr lvl="1">
              <a:spcBef>
                <a:spcPts val="0"/>
              </a:spcBef>
              <a:spcAft>
                <a:spcPts val="0"/>
              </a:spcAft>
              <a:buFont typeface="Wingdings" panose="05000000000000000000" pitchFamily="2" charset="2"/>
              <a:buChar char="q"/>
            </a:pPr>
            <a:r>
              <a:rPr lang="en-US" sz="1800" dirty="0"/>
              <a:t>is electronically submitted on time, </a:t>
            </a:r>
          </a:p>
          <a:p>
            <a:pPr lvl="1">
              <a:spcBef>
                <a:spcPts val="0"/>
              </a:spcBef>
              <a:spcAft>
                <a:spcPts val="0"/>
              </a:spcAft>
              <a:buFont typeface="Wingdings" panose="05000000000000000000" pitchFamily="2" charset="2"/>
              <a:buChar char="q"/>
            </a:pPr>
            <a:r>
              <a:rPr lang="en-US" sz="1800" dirty="0"/>
              <a:t>contains the </a:t>
            </a:r>
            <a:r>
              <a:rPr lang="en-GB" sz="1800" dirty="0"/>
              <a:t>forms provided inside the Submission System, </a:t>
            </a:r>
            <a:r>
              <a:rPr lang="en-US" sz="1800" dirty="0"/>
              <a:t>and </a:t>
            </a:r>
          </a:p>
          <a:p>
            <a:pPr lvl="1">
              <a:spcBef>
                <a:spcPts val="0"/>
              </a:spcBef>
              <a:spcAft>
                <a:spcPts val="0"/>
              </a:spcAft>
              <a:buFont typeface="Wingdings" panose="05000000000000000000" pitchFamily="2" charset="2"/>
              <a:buChar char="q"/>
            </a:pPr>
            <a:r>
              <a:rPr lang="en-US" sz="1800" dirty="0"/>
              <a:t>is complete: </a:t>
            </a:r>
          </a:p>
          <a:p>
            <a:pPr lvl="1">
              <a:spcBef>
                <a:spcPts val="0"/>
              </a:spcBef>
              <a:spcAft>
                <a:spcPts val="0"/>
              </a:spcAft>
              <a:buFont typeface="Wingdings" panose="05000000000000000000" pitchFamily="2" charset="2"/>
              <a:buChar char="q"/>
            </a:pPr>
            <a:endParaRPr lang="en-US" sz="1800" dirty="0"/>
          </a:p>
          <a:p>
            <a:pPr lvl="1">
              <a:buFont typeface="Wingdings" panose="05000000000000000000" pitchFamily="2" charset="2"/>
              <a:buChar char="q"/>
            </a:pPr>
            <a:r>
              <a:rPr lang="en-GB" sz="1800" b="1" dirty="0"/>
              <a:t>Application Form Part A </a:t>
            </a:r>
            <a:r>
              <a:rPr lang="en-GB" sz="1800" dirty="0"/>
              <a:t>— contains administrative information about the participants and the summarised budget for the project (to be filled in directly online)</a:t>
            </a:r>
            <a:endParaRPr lang="fr-BE" sz="1800" dirty="0"/>
          </a:p>
          <a:p>
            <a:pPr lvl="1">
              <a:buFont typeface="Wingdings" panose="05000000000000000000" pitchFamily="2" charset="2"/>
              <a:buChar char="q"/>
            </a:pPr>
            <a:r>
              <a:rPr lang="en-GB" sz="1800" b="1" dirty="0"/>
              <a:t>Application Form Part B </a:t>
            </a:r>
            <a:r>
              <a:rPr lang="en-GB" sz="1800" dirty="0"/>
              <a:t>— contains the technical description of the project (to be downloaded from the Portal Submission System, completed and then assembled and re-uploaded)</a:t>
            </a:r>
          </a:p>
          <a:p>
            <a:pPr lvl="1">
              <a:buFont typeface="Wingdings" panose="05000000000000000000" pitchFamily="2" charset="2"/>
              <a:buChar char="q"/>
            </a:pPr>
            <a:r>
              <a:rPr lang="en-GB" sz="1800" b="1" dirty="0"/>
              <a:t>Mandatory Annexes</a:t>
            </a:r>
            <a:r>
              <a:rPr lang="en-GB" sz="1800" dirty="0"/>
              <a:t> </a:t>
            </a:r>
            <a:endParaRPr lang="fr-BE" sz="1800" dirty="0"/>
          </a:p>
          <a:p>
            <a:pPr marL="450850" indent="0">
              <a:spcAft>
                <a:spcPts val="0"/>
              </a:spcAft>
              <a:buNone/>
            </a:pPr>
            <a:endParaRPr lang="fr-BE" sz="2000" i="1" dirty="0">
              <a:solidFill>
                <a:schemeClr val="tx2"/>
              </a:solidFill>
            </a:endParaRPr>
          </a:p>
          <a:p>
            <a:endParaRPr lang="en-US" dirty="0"/>
          </a:p>
        </p:txBody>
      </p:sp>
      <p:sp>
        <p:nvSpPr>
          <p:cNvPr id="4" name="Title 3"/>
          <p:cNvSpPr>
            <a:spLocks noGrp="1"/>
          </p:cNvSpPr>
          <p:nvPr>
            <p:ph type="title"/>
          </p:nvPr>
        </p:nvSpPr>
        <p:spPr/>
        <p:txBody>
          <a:bodyPr/>
          <a:lstStyle/>
          <a:p>
            <a:br>
              <a:rPr lang="en-IE" sz="3600" dirty="0"/>
            </a:br>
            <a:r>
              <a:rPr lang="en-IE" sz="3600" b="1" dirty="0"/>
              <a:t> 1. Admissibility check</a:t>
            </a:r>
            <a:endParaRPr lang="en-US" sz="3600" b="1" dirty="0"/>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Tree>
    <p:extLst>
      <p:ext uri="{BB962C8B-B14F-4D97-AF65-F5344CB8AC3E}">
        <p14:creationId xmlns:p14="http://schemas.microsoft.com/office/powerpoint/2010/main" val="658672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4604" y="1365330"/>
            <a:ext cx="11561710" cy="4948518"/>
          </a:xfrm>
        </p:spPr>
        <p:txBody>
          <a:bodyPr/>
          <a:lstStyle/>
          <a:p>
            <a:pPr lvl="1" algn="just">
              <a:spcBef>
                <a:spcPts val="600"/>
              </a:spcBef>
              <a:spcAft>
                <a:spcPts val="600"/>
              </a:spcAft>
              <a:buFont typeface="Wingdings" panose="05000000000000000000" pitchFamily="2" charset="2"/>
              <a:buChar char="q"/>
            </a:pPr>
            <a:r>
              <a:rPr lang="en-US" sz="1800" b="1" dirty="0"/>
              <a:t> Agreement by the concerned Member States </a:t>
            </a:r>
            <a:r>
              <a:rPr lang="en-US" sz="1800" dirty="0"/>
              <a:t>(benefitting from the project) </a:t>
            </a:r>
            <a:r>
              <a:rPr lang="en-US" sz="1800" b="1" dirty="0"/>
              <a:t> </a:t>
            </a:r>
            <a:r>
              <a:rPr lang="en-US" sz="1800" dirty="0"/>
              <a:t>– for all applications</a:t>
            </a:r>
          </a:p>
          <a:p>
            <a:pPr lvl="1" algn="just">
              <a:spcBef>
                <a:spcPts val="600"/>
              </a:spcBef>
              <a:spcAft>
                <a:spcPts val="600"/>
              </a:spcAft>
              <a:buFont typeface="Wingdings" panose="05000000000000000000" pitchFamily="2" charset="2"/>
              <a:buChar char="q"/>
            </a:pPr>
            <a:r>
              <a:rPr lang="en-US" sz="1800" b="1" dirty="0"/>
              <a:t> Detailed budget table per Work Package and calculator </a:t>
            </a:r>
            <a:r>
              <a:rPr lang="en-US" sz="1800" dirty="0"/>
              <a:t>– for all applications</a:t>
            </a:r>
          </a:p>
          <a:p>
            <a:pPr lvl="1" algn="just">
              <a:spcBef>
                <a:spcPts val="600"/>
              </a:spcBef>
              <a:spcAft>
                <a:spcPts val="600"/>
              </a:spcAft>
              <a:buFont typeface="Wingdings" panose="05000000000000000000" pitchFamily="2" charset="2"/>
              <a:buChar char="q"/>
            </a:pPr>
            <a:r>
              <a:rPr lang="en-US" sz="1800" b="1" dirty="0"/>
              <a:t> Timetable/Gantt chart </a:t>
            </a:r>
            <a:r>
              <a:rPr lang="en-US" sz="1800" dirty="0"/>
              <a:t>– for all applications</a:t>
            </a:r>
            <a:endParaRPr lang="en-US" sz="1800" b="1" dirty="0"/>
          </a:p>
          <a:p>
            <a:pPr lvl="1" algn="just">
              <a:spcBef>
                <a:spcPts val="600"/>
              </a:spcBef>
              <a:spcAft>
                <a:spcPts val="600"/>
              </a:spcAft>
              <a:buFont typeface="Wingdings" panose="05000000000000000000" pitchFamily="2" charset="2"/>
              <a:buChar char="q"/>
            </a:pPr>
            <a:r>
              <a:rPr lang="en-US" sz="1800" b="1" dirty="0"/>
              <a:t> Environmental compliance file </a:t>
            </a:r>
            <a:r>
              <a:rPr lang="en-US" sz="1800" dirty="0"/>
              <a:t>– for all applications except ERTMS i.e. for works and for studies with physical interventions and for studies without physical intervention</a:t>
            </a:r>
            <a:r>
              <a:rPr lang="en-US" sz="1800" b="1" dirty="0">
                <a:solidFill>
                  <a:schemeClr val="tx2"/>
                </a:solidFill>
              </a:rPr>
              <a:t> </a:t>
            </a:r>
            <a:r>
              <a:rPr lang="en-US" sz="1800" dirty="0">
                <a:solidFill>
                  <a:schemeClr val="tx2"/>
                </a:solidFill>
              </a:rPr>
              <a:t>(see FAQ #18080)</a:t>
            </a:r>
          </a:p>
          <a:p>
            <a:pPr lvl="1" algn="just">
              <a:spcBef>
                <a:spcPts val="600"/>
              </a:spcBef>
              <a:spcAft>
                <a:spcPts val="600"/>
              </a:spcAft>
              <a:buFont typeface="Wingdings" panose="05000000000000000000" pitchFamily="2" charset="2"/>
              <a:buChar char="q"/>
            </a:pPr>
            <a:r>
              <a:rPr lang="en-US" sz="1800" b="1" dirty="0"/>
              <a:t> Activity reports of last year </a:t>
            </a:r>
            <a:r>
              <a:rPr lang="en-US" sz="1800" dirty="0"/>
              <a:t>and</a:t>
            </a:r>
            <a:r>
              <a:rPr lang="en-US" sz="1800" b="1" dirty="0"/>
              <a:t> List of previous projects </a:t>
            </a:r>
            <a:r>
              <a:rPr lang="en-US" sz="1800" dirty="0"/>
              <a:t>(key projects for the last 4 years) (template available in Part B) - except exempted from operational capacity check: Public bodies, Member State </a:t>
            </a:r>
            <a:r>
              <a:rPr lang="en-US" sz="1800" dirty="0" err="1"/>
              <a:t>organisations</a:t>
            </a:r>
            <a:r>
              <a:rPr lang="en-US" sz="1800" dirty="0"/>
              <a:t>, international </a:t>
            </a:r>
            <a:r>
              <a:rPr lang="en-US" sz="1800" dirty="0" err="1"/>
              <a:t>organisations</a:t>
            </a:r>
            <a:r>
              <a:rPr lang="en-US" sz="1800" dirty="0"/>
              <a:t>, and beneficiaries of grants under CEF 1 and 2. </a:t>
            </a:r>
          </a:p>
          <a:p>
            <a:pPr lvl="1" algn="just">
              <a:spcBef>
                <a:spcPts val="600"/>
              </a:spcBef>
              <a:spcAft>
                <a:spcPts val="600"/>
              </a:spcAft>
              <a:buFont typeface="Wingdings" panose="05000000000000000000" pitchFamily="2" charset="2"/>
              <a:buChar char="q"/>
            </a:pPr>
            <a:r>
              <a:rPr lang="en-US" sz="1800" b="1" dirty="0"/>
              <a:t>Full cost-benefit analysis (CBA) report</a:t>
            </a:r>
            <a:r>
              <a:rPr lang="en-US" sz="1800" dirty="0"/>
              <a:t> and </a:t>
            </a:r>
            <a:r>
              <a:rPr lang="en-US" sz="1800" b="1" dirty="0"/>
              <a:t>CBA cash flow template </a:t>
            </a:r>
            <a:r>
              <a:rPr lang="en-US" sz="1800" dirty="0"/>
              <a:t>- only for works or mixed projects with a budget (eligible costs) above EUR 10 million</a:t>
            </a:r>
          </a:p>
          <a:p>
            <a:pPr lvl="1" algn="just">
              <a:spcBef>
                <a:spcPts val="600"/>
              </a:spcBef>
              <a:spcAft>
                <a:spcPts val="600"/>
              </a:spcAft>
              <a:buFont typeface="Wingdings" panose="05000000000000000000" pitchFamily="2" charset="2"/>
              <a:buChar char="q"/>
            </a:pPr>
            <a:r>
              <a:rPr lang="en-US" sz="1800" b="1" dirty="0"/>
              <a:t>Simplified CBA calculator </a:t>
            </a:r>
            <a:r>
              <a:rPr lang="en-US" sz="1800" dirty="0"/>
              <a:t>– only for works or mixed projects with a budget (eligible costs) below EUR 10 million	</a:t>
            </a:r>
          </a:p>
        </p:txBody>
      </p:sp>
      <p:sp>
        <p:nvSpPr>
          <p:cNvPr id="3" name="Slide Number Placeholder 2"/>
          <p:cNvSpPr>
            <a:spLocks noGrp="1"/>
          </p:cNvSpPr>
          <p:nvPr>
            <p:ph type="sldNum" sz="quarter" idx="12"/>
          </p:nvPr>
        </p:nvSpPr>
        <p:spPr/>
        <p:txBody>
          <a:bodyPr/>
          <a:lstStyle/>
          <a:p>
            <a:fld id="{F46C79FD-C571-418B-AB0F-5EE936C85276}" type="slidenum">
              <a:rPr lang="en-GB" smtClean="0"/>
              <a:t>42</a:t>
            </a:fld>
            <a:endParaRPr lang="en-GB" dirty="0"/>
          </a:p>
        </p:txBody>
      </p:sp>
      <p:sp>
        <p:nvSpPr>
          <p:cNvPr id="4" name="Title 3"/>
          <p:cNvSpPr>
            <a:spLocks noGrp="1"/>
          </p:cNvSpPr>
          <p:nvPr>
            <p:ph type="title"/>
          </p:nvPr>
        </p:nvSpPr>
        <p:spPr>
          <a:xfrm>
            <a:off x="948144" y="400410"/>
            <a:ext cx="10515600" cy="782357"/>
          </a:xfrm>
        </p:spPr>
        <p:txBody>
          <a:bodyPr/>
          <a:lstStyle/>
          <a:p>
            <a:r>
              <a:rPr lang="fr-BE" sz="3600" b="1" dirty="0" err="1"/>
              <a:t>Mandatory</a:t>
            </a:r>
            <a:r>
              <a:rPr lang="fr-BE" sz="3600" b="1" dirty="0"/>
              <a:t> annexes</a:t>
            </a:r>
          </a:p>
        </p:txBody>
      </p:sp>
    </p:spTree>
    <p:extLst>
      <p:ext uri="{BB962C8B-B14F-4D97-AF65-F5344CB8AC3E}">
        <p14:creationId xmlns:p14="http://schemas.microsoft.com/office/powerpoint/2010/main" val="750275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0721" y="437703"/>
            <a:ext cx="10487501" cy="804074"/>
          </a:xfrm>
        </p:spPr>
        <p:txBody>
          <a:bodyPr/>
          <a:lstStyle/>
          <a:p>
            <a:r>
              <a:rPr lang="en-US" sz="3200" b="1" dirty="0"/>
              <a:t>Lessons learnt from the Admissibility check under previous calls (1)</a:t>
            </a:r>
            <a:endParaRPr lang="en-IE" sz="3200" dirty="0"/>
          </a:p>
        </p:txBody>
      </p:sp>
      <p:sp>
        <p:nvSpPr>
          <p:cNvPr id="2" name="Content Placeholder 1"/>
          <p:cNvSpPr>
            <a:spLocks noGrp="1"/>
          </p:cNvSpPr>
          <p:nvPr>
            <p:ph idx="1"/>
          </p:nvPr>
        </p:nvSpPr>
        <p:spPr>
          <a:xfrm>
            <a:off x="759540" y="1490995"/>
            <a:ext cx="10698682" cy="5084515"/>
          </a:xfrm>
        </p:spPr>
        <p:txBody>
          <a:bodyPr/>
          <a:lstStyle/>
          <a:p>
            <a:pPr>
              <a:spcAft>
                <a:spcPts val="0"/>
              </a:spcAft>
              <a:buFont typeface="Wingdings" panose="05000000000000000000" pitchFamily="2" charset="2"/>
              <a:buChar char="q"/>
            </a:pPr>
            <a:r>
              <a:rPr lang="en-IE" sz="1800" u="sng" dirty="0"/>
              <a:t>Incomplete application forms:</a:t>
            </a:r>
          </a:p>
          <a:p>
            <a:pPr marL="0" indent="0">
              <a:spcAft>
                <a:spcPts val="0"/>
              </a:spcAft>
              <a:buNone/>
            </a:pPr>
            <a:endParaRPr lang="en-IE" sz="1800" u="sng" dirty="0"/>
          </a:p>
          <a:p>
            <a:pPr lvl="1" algn="just">
              <a:spcAft>
                <a:spcPts val="0"/>
              </a:spcAft>
              <a:buFont typeface="Wingdings" panose="05000000000000000000" pitchFamily="2" charset="2"/>
              <a:buChar char="q"/>
            </a:pPr>
            <a:r>
              <a:rPr lang="en-US" sz="1800" dirty="0"/>
              <a:t>Missing or incomplete </a:t>
            </a:r>
            <a:r>
              <a:rPr lang="en-US" sz="1800" b="1" dirty="0"/>
              <a:t>Environmental Compliance File (ECF): </a:t>
            </a:r>
          </a:p>
          <a:p>
            <a:pPr marL="457200" lvl="1" indent="0" algn="just">
              <a:spcAft>
                <a:spcPts val="0"/>
              </a:spcAft>
              <a:buNone/>
            </a:pPr>
            <a:r>
              <a:rPr lang="en-US" sz="1800" dirty="0"/>
              <a:t>e.g. not fully submitted (only the declarations), not duly signed, dated and stamped declarations by the competent authority for monitoring the NATURA 2000 sites or under the Water Framework Directive.</a:t>
            </a:r>
          </a:p>
          <a:p>
            <a:pPr lvl="1" algn="just">
              <a:spcAft>
                <a:spcPts val="0"/>
              </a:spcAft>
            </a:pPr>
            <a:r>
              <a:rPr lang="en-US" sz="1800" dirty="0"/>
              <a:t>The </a:t>
            </a:r>
            <a:r>
              <a:rPr lang="en-US" sz="1800" dirty="0">
                <a:solidFill>
                  <a:srgbClr val="FF0000"/>
                </a:solidFill>
              </a:rPr>
              <a:t>ECF must be submitted </a:t>
            </a:r>
            <a:r>
              <a:rPr lang="en-US" sz="1800" dirty="0"/>
              <a:t>– if not the proposal is not admissible</a:t>
            </a:r>
          </a:p>
          <a:p>
            <a:pPr lvl="1" algn="just">
              <a:spcAft>
                <a:spcPts val="0"/>
              </a:spcAft>
            </a:pPr>
            <a:r>
              <a:rPr lang="en-US" sz="1800" dirty="0"/>
              <a:t>The </a:t>
            </a:r>
            <a:r>
              <a:rPr lang="en-US" sz="1800" dirty="0">
                <a:solidFill>
                  <a:srgbClr val="FF0000"/>
                </a:solidFill>
              </a:rPr>
              <a:t>ECF must be comprehensively completed </a:t>
            </a:r>
            <a:r>
              <a:rPr lang="en-US" sz="1800" dirty="0"/>
              <a:t>– with </a:t>
            </a:r>
          </a:p>
          <a:p>
            <a:pPr marL="971550" lvl="1" indent="-514350" algn="just">
              <a:spcAft>
                <a:spcPts val="0"/>
              </a:spcAft>
              <a:buAutoNum type="romanLcParenBoth"/>
            </a:pPr>
            <a:r>
              <a:rPr lang="en-US" sz="1800" dirty="0"/>
              <a:t>the </a:t>
            </a:r>
            <a:r>
              <a:rPr lang="en-US" sz="1800" b="1" dirty="0"/>
              <a:t>necessary approvals </a:t>
            </a:r>
            <a:r>
              <a:rPr lang="en-US" sz="1800" dirty="0"/>
              <a:t>by competent authorities </a:t>
            </a:r>
          </a:p>
          <a:p>
            <a:pPr marL="971550" lvl="1" indent="-514350" algn="just">
              <a:spcAft>
                <a:spcPts val="0"/>
              </a:spcAft>
              <a:buAutoNum type="romanLcParenBoth"/>
            </a:pPr>
            <a:r>
              <a:rPr lang="en-US" sz="1800" dirty="0"/>
              <a:t>the </a:t>
            </a:r>
            <a:r>
              <a:rPr lang="en-US" sz="1800" b="1" dirty="0"/>
              <a:t>information required </a:t>
            </a:r>
            <a:r>
              <a:rPr lang="en-US" sz="1800" dirty="0"/>
              <a:t>in the boxes </a:t>
            </a:r>
          </a:p>
          <a:p>
            <a:pPr lvl="2" algn="just">
              <a:spcAft>
                <a:spcPts val="0"/>
              </a:spcAft>
              <a:buFontTx/>
              <a:buChar char="-"/>
            </a:pPr>
            <a:r>
              <a:rPr lang="en-US" sz="1600" dirty="0">
                <a:solidFill>
                  <a:srgbClr val="FF0000"/>
                </a:solidFill>
              </a:rPr>
              <a:t>within the foreseen boxes</a:t>
            </a:r>
            <a:r>
              <a:rPr lang="en-US" sz="1600" dirty="0"/>
              <a:t>  - it is not sufficient that the info is somewhere in the application , and </a:t>
            </a:r>
          </a:p>
          <a:p>
            <a:pPr lvl="2" algn="just">
              <a:spcAft>
                <a:spcPts val="0"/>
              </a:spcAft>
              <a:buFontTx/>
              <a:buChar char="-"/>
            </a:pPr>
            <a:r>
              <a:rPr lang="en-US" sz="1600" dirty="0">
                <a:solidFill>
                  <a:srgbClr val="FF0000"/>
                </a:solidFill>
              </a:rPr>
              <a:t>with the documents </a:t>
            </a:r>
            <a:r>
              <a:rPr lang="en-US" sz="1600" dirty="0"/>
              <a:t>required in the sections of the ECF i.e. copy of screening decision etc. </a:t>
            </a:r>
          </a:p>
          <a:p>
            <a:pPr lvl="1" algn="just">
              <a:spcAft>
                <a:spcPts val="0"/>
              </a:spcAft>
            </a:pPr>
            <a:r>
              <a:rPr lang="en-US" sz="1800" dirty="0"/>
              <a:t>If not, it has a negative impact on the evaluation. </a:t>
            </a:r>
          </a:p>
          <a:p>
            <a:endParaRPr lang="fr-BE" sz="1800" dirty="0"/>
          </a:p>
        </p:txBody>
      </p:sp>
    </p:spTree>
    <p:extLst>
      <p:ext uri="{BB962C8B-B14F-4D97-AF65-F5344CB8AC3E}">
        <p14:creationId xmlns:p14="http://schemas.microsoft.com/office/powerpoint/2010/main" val="2399978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F370E2-DDCA-6B35-72EE-C3086A83FC76}"/>
              </a:ext>
            </a:extLst>
          </p:cNvPr>
          <p:cNvSpPr>
            <a:spLocks noGrp="1"/>
          </p:cNvSpPr>
          <p:nvPr>
            <p:ph idx="1"/>
          </p:nvPr>
        </p:nvSpPr>
        <p:spPr>
          <a:xfrm>
            <a:off x="816429" y="1632857"/>
            <a:ext cx="10927469" cy="4074672"/>
          </a:xfrm>
        </p:spPr>
        <p:txBody>
          <a:bodyPr/>
          <a:lstStyle/>
          <a:p>
            <a:pPr marL="685800" marR="0" lvl="1" indent="-228600" algn="just" defTabSz="914400" rtl="0" eaLnBrk="1" fontAlgn="auto" latinLnBrk="0" hangingPunct="1">
              <a:lnSpc>
                <a:spcPct val="100000"/>
              </a:lnSpc>
              <a:spcBef>
                <a:spcPts val="500"/>
              </a:spcBef>
              <a:spcAft>
                <a:spcPts val="0"/>
              </a:spcAft>
              <a:buClr>
                <a:srgbClr val="034EA2"/>
              </a:buClr>
              <a:buSzTx/>
              <a:buFont typeface="Wingdings" panose="05000000000000000000" pitchFamily="2" charset="2"/>
              <a:buChar char="q"/>
              <a:tabLst/>
              <a:defRPr/>
            </a:pPr>
            <a:r>
              <a:rPr kumimoji="0" lang="en-US" sz="1800" b="0" i="0" u="none" strike="noStrike" kern="1200" cap="none" spc="0" normalizeH="0" baseline="0" noProof="0" dirty="0">
                <a:ln>
                  <a:noFill/>
                </a:ln>
                <a:solidFill>
                  <a:srgbClr val="4D4D4D"/>
                </a:solidFill>
                <a:effectLst/>
                <a:uLnTx/>
                <a:uFillTx/>
                <a:latin typeface="Arial"/>
                <a:ea typeface="+mn-ea"/>
                <a:cs typeface="+mn-cs"/>
              </a:rPr>
              <a:t>No grant amount requested in part A of the AF, wrong </a:t>
            </a:r>
            <a:r>
              <a:rPr kumimoji="0" lang="en-US" sz="1800" b="1" i="0" u="none" strike="noStrike" kern="1200" cap="none" spc="0" normalizeH="0" baseline="0" noProof="0" dirty="0">
                <a:ln>
                  <a:noFill/>
                </a:ln>
                <a:solidFill>
                  <a:srgbClr val="4D4D4D"/>
                </a:solidFill>
                <a:effectLst/>
                <a:uLnTx/>
                <a:uFillTx/>
                <a:latin typeface="Arial"/>
                <a:ea typeface="+mn-ea"/>
                <a:cs typeface="+mn-cs"/>
              </a:rPr>
              <a:t>budget</a:t>
            </a:r>
            <a:r>
              <a:rPr kumimoji="0" lang="en-US" sz="1800" b="0" i="0" u="none" strike="noStrike" kern="1200" cap="none" spc="0" normalizeH="0" baseline="0" noProof="0" dirty="0">
                <a:ln>
                  <a:noFill/>
                </a:ln>
                <a:solidFill>
                  <a:srgbClr val="4D4D4D"/>
                </a:solidFill>
                <a:effectLst/>
                <a:uLnTx/>
                <a:uFillTx/>
                <a:latin typeface="Arial"/>
                <a:ea typeface="+mn-ea"/>
                <a:cs typeface="+mn-cs"/>
              </a:rPr>
              <a:t> uploaded not corresponding to requested amount in SEP</a:t>
            </a:r>
          </a:p>
          <a:p>
            <a:pPr marL="685800" marR="0" lvl="1" indent="-228600" algn="just" defTabSz="914400" rtl="0" eaLnBrk="1" fontAlgn="auto" latinLnBrk="0" hangingPunct="1">
              <a:lnSpc>
                <a:spcPct val="100000"/>
              </a:lnSpc>
              <a:spcBef>
                <a:spcPts val="500"/>
              </a:spcBef>
              <a:spcAft>
                <a:spcPts val="1800"/>
              </a:spcAft>
              <a:buClr>
                <a:srgbClr val="034EA2"/>
              </a:buClr>
              <a:buSzTx/>
              <a:buFont typeface="Wingdings" panose="05000000000000000000" pitchFamily="2" charset="2"/>
              <a:buChar char="q"/>
              <a:tabLst/>
              <a:defRPr/>
            </a:pPr>
            <a:r>
              <a:rPr kumimoji="0" lang="en-US" sz="1800" b="1" i="0" u="none" strike="noStrike" kern="1200" cap="none" spc="0" normalizeH="0" baseline="0" noProof="0" dirty="0">
                <a:ln>
                  <a:noFill/>
                </a:ln>
                <a:solidFill>
                  <a:srgbClr val="4D4D4D"/>
                </a:solidFill>
                <a:effectLst/>
                <a:uLnTx/>
                <a:uFillTx/>
                <a:latin typeface="Arial"/>
                <a:ea typeface="+mn-ea"/>
                <a:cs typeface="+mn-cs"/>
              </a:rPr>
              <a:t>MS Agreement </a:t>
            </a:r>
            <a:r>
              <a:rPr kumimoji="0" lang="en-US" sz="1800" b="0" i="0" u="none" strike="noStrike" kern="1200" cap="none" spc="0" normalizeH="0" baseline="0" noProof="0" dirty="0">
                <a:ln>
                  <a:noFill/>
                </a:ln>
                <a:solidFill>
                  <a:srgbClr val="4D4D4D"/>
                </a:solidFill>
                <a:effectLst/>
                <a:uLnTx/>
                <a:uFillTx/>
                <a:latin typeface="Arial"/>
                <a:ea typeface="+mn-ea"/>
                <a:cs typeface="+mn-cs"/>
              </a:rPr>
              <a:t>not signed; agreements from other concerned MS (benefiting from the project) missing; agreement from a local public entity not being the concerned MS ministry </a:t>
            </a:r>
          </a:p>
          <a:p>
            <a:pPr lvl="1" algn="just">
              <a:spcBef>
                <a:spcPts val="600"/>
              </a:spcBef>
              <a:spcAft>
                <a:spcPts val="600"/>
              </a:spcAft>
              <a:buClr>
                <a:srgbClr val="034EA2"/>
              </a:buClr>
              <a:buFont typeface="Wingdings" panose="05000000000000000000" pitchFamily="2" charset="2"/>
              <a:buChar char="q"/>
              <a:defRPr/>
            </a:pPr>
            <a:r>
              <a:rPr lang="fr-BE" sz="1800" dirty="0">
                <a:solidFill>
                  <a:srgbClr val="4D4D4D"/>
                </a:solidFill>
                <a:latin typeface="Arial"/>
              </a:rPr>
              <a:t>I</a:t>
            </a:r>
            <a:r>
              <a:rPr kumimoji="0" lang="fr-BE" sz="1800" b="0" i="0" u="none" strike="noStrike" kern="1200" cap="none" spc="0" normalizeH="0" baseline="0" noProof="0" dirty="0" err="1">
                <a:ln>
                  <a:noFill/>
                </a:ln>
                <a:solidFill>
                  <a:srgbClr val="4D4D4D"/>
                </a:solidFill>
                <a:effectLst/>
                <a:uLnTx/>
                <a:uFillTx/>
                <a:latin typeface="Arial"/>
                <a:ea typeface="+mn-ea"/>
                <a:cs typeface="+mn-cs"/>
              </a:rPr>
              <a:t>nconsistencies</a:t>
            </a:r>
            <a:r>
              <a:rPr kumimoji="0" lang="fr-BE" sz="1800" b="0" i="0" u="none" strike="noStrike" kern="1200" cap="none" spc="0" normalizeH="0" baseline="0" noProof="0" dirty="0">
                <a:ln>
                  <a:noFill/>
                </a:ln>
                <a:solidFill>
                  <a:srgbClr val="4D4D4D"/>
                </a:solidFill>
                <a:effectLst/>
                <a:uLnTx/>
                <a:uFillTx/>
                <a:latin typeface="Arial"/>
                <a:ea typeface="+mn-ea"/>
                <a:cs typeface="+mn-cs"/>
              </a:rPr>
              <a:t> </a:t>
            </a:r>
            <a:r>
              <a:rPr kumimoji="0" lang="fr-BE" sz="1800" b="0" i="0" u="none" strike="noStrike" kern="1200" cap="none" spc="0" normalizeH="0" baseline="0" noProof="0" dirty="0" err="1">
                <a:ln>
                  <a:noFill/>
                </a:ln>
                <a:solidFill>
                  <a:srgbClr val="4D4D4D"/>
                </a:solidFill>
                <a:effectLst/>
                <a:uLnTx/>
                <a:uFillTx/>
                <a:latin typeface="Arial"/>
                <a:ea typeface="+mn-ea"/>
                <a:cs typeface="+mn-cs"/>
              </a:rPr>
              <a:t>betwen</a:t>
            </a:r>
            <a:r>
              <a:rPr lang="fr-BE" sz="1800" dirty="0">
                <a:solidFill>
                  <a:srgbClr val="4D4D4D"/>
                </a:solidFill>
              </a:rPr>
              <a:t> section Budget of part A and </a:t>
            </a:r>
            <a:r>
              <a:rPr kumimoji="0" lang="fr-BE" sz="1800" b="0" i="0" u="none" strike="noStrike" kern="1200" cap="none" spc="0" normalizeH="0" baseline="0" noProof="0" dirty="0">
                <a:ln>
                  <a:noFill/>
                </a:ln>
                <a:solidFill>
                  <a:srgbClr val="4D4D4D"/>
                </a:solidFill>
                <a:effectLst/>
                <a:uLnTx/>
                <a:uFillTx/>
                <a:latin typeface="Arial"/>
                <a:ea typeface="+mn-ea"/>
                <a:cs typeface="+mn-cs"/>
              </a:rPr>
              <a:t>the </a:t>
            </a:r>
            <a:r>
              <a:rPr kumimoji="0" lang="fr-BE" sz="1800" b="0" i="0" u="none" strike="noStrike" kern="1200" cap="none" spc="0" normalizeH="0" baseline="0" noProof="0" dirty="0" err="1">
                <a:ln>
                  <a:noFill/>
                </a:ln>
                <a:solidFill>
                  <a:srgbClr val="4D4D4D"/>
                </a:solidFill>
                <a:effectLst/>
                <a:uLnTx/>
                <a:uFillTx/>
                <a:latin typeface="Arial"/>
                <a:ea typeface="+mn-ea"/>
                <a:cs typeface="+mn-cs"/>
              </a:rPr>
              <a:t>detailed</a:t>
            </a:r>
            <a:r>
              <a:rPr kumimoji="0" lang="fr-BE" sz="1800" b="0" i="0" u="none" strike="noStrike" kern="1200" cap="none" spc="0" normalizeH="0" baseline="0" noProof="0" dirty="0">
                <a:ln>
                  <a:noFill/>
                </a:ln>
                <a:solidFill>
                  <a:srgbClr val="4D4D4D"/>
                </a:solidFill>
                <a:effectLst/>
                <a:uLnTx/>
                <a:uFillTx/>
                <a:latin typeface="Arial"/>
                <a:ea typeface="+mn-ea"/>
                <a:cs typeface="+mn-cs"/>
              </a:rPr>
              <a:t> budget table in part B</a:t>
            </a:r>
          </a:p>
          <a:p>
            <a:pPr lvl="1" algn="just">
              <a:spcBef>
                <a:spcPts val="600"/>
              </a:spcBef>
              <a:spcAft>
                <a:spcPts val="600"/>
              </a:spcAft>
              <a:buClr>
                <a:srgbClr val="034EA2"/>
              </a:buClr>
              <a:buFont typeface="Wingdings" panose="05000000000000000000" pitchFamily="2" charset="2"/>
              <a:buChar char="q"/>
              <a:defRPr/>
            </a:pPr>
            <a:r>
              <a:rPr lang="en-US" sz="1800" b="1" dirty="0"/>
              <a:t>CBA report </a:t>
            </a:r>
            <a:r>
              <a:rPr lang="en-US" sz="1800" dirty="0"/>
              <a:t>referring to another proposal, CBA report is an empty document, missing </a:t>
            </a:r>
            <a:r>
              <a:rPr lang="en-US" sz="1800" b="1" dirty="0"/>
              <a:t>Cash Flow template </a:t>
            </a:r>
            <a:r>
              <a:rPr lang="en-US" sz="1800" dirty="0"/>
              <a:t>or </a:t>
            </a:r>
            <a:r>
              <a:rPr lang="en-US" sz="1800" b="1" dirty="0"/>
              <a:t>Simplified CBA Calculator,</a:t>
            </a:r>
          </a:p>
          <a:p>
            <a:pPr marL="685800" marR="0" lvl="1" indent="-228600" algn="just" defTabSz="914400" rtl="0" eaLnBrk="1" fontAlgn="auto" latinLnBrk="0" hangingPunct="1">
              <a:lnSpc>
                <a:spcPct val="100000"/>
              </a:lnSpc>
              <a:spcBef>
                <a:spcPts val="600"/>
              </a:spcBef>
              <a:spcAft>
                <a:spcPts val="600"/>
              </a:spcAft>
              <a:buClr>
                <a:srgbClr val="034EA2"/>
              </a:buClr>
              <a:buSzTx/>
              <a:buFont typeface="Wingdings" panose="05000000000000000000" pitchFamily="2" charset="2"/>
              <a:buChar char="q"/>
              <a:tabLst/>
              <a:defRPr/>
            </a:pPr>
            <a:r>
              <a:rPr kumimoji="0" lang="en-IE" sz="1800" b="0" i="0" u="none" strike="noStrike" kern="1200" cap="none" spc="0" normalizeH="0" baseline="0" noProof="0" dirty="0">
                <a:ln>
                  <a:noFill/>
                </a:ln>
                <a:solidFill>
                  <a:srgbClr val="4D4D4D"/>
                </a:solidFill>
                <a:effectLst/>
                <a:uLnTx/>
                <a:uFillTx/>
                <a:latin typeface="Arial"/>
                <a:ea typeface="+mn-ea"/>
                <a:cs typeface="+mn-cs"/>
              </a:rPr>
              <a:t>Missing </a:t>
            </a:r>
            <a:r>
              <a:rPr kumimoji="0" lang="en-IE" sz="1800" b="1" i="0" u="none" strike="noStrike" kern="1200" cap="none" spc="0" normalizeH="0" baseline="0" noProof="0" dirty="0">
                <a:ln>
                  <a:noFill/>
                </a:ln>
                <a:solidFill>
                  <a:srgbClr val="4D4D4D"/>
                </a:solidFill>
                <a:effectLst/>
                <a:uLnTx/>
                <a:uFillTx/>
                <a:latin typeface="Arial"/>
                <a:ea typeface="+mn-ea"/>
                <a:cs typeface="+mn-cs"/>
              </a:rPr>
              <a:t>activity</a:t>
            </a:r>
            <a:r>
              <a:rPr kumimoji="0" lang="en-GB" sz="1800" b="1" i="0" u="none" strike="noStrike" kern="1200" cap="none" spc="0" normalizeH="0" baseline="0" noProof="0" dirty="0">
                <a:ln>
                  <a:noFill/>
                </a:ln>
                <a:solidFill>
                  <a:srgbClr val="4D4D4D"/>
                </a:solidFill>
                <a:effectLst/>
                <a:uLnTx/>
                <a:uFillTx/>
                <a:latin typeface="Arial"/>
                <a:ea typeface="+mn-ea"/>
                <a:cs typeface="+mn-cs"/>
              </a:rPr>
              <a:t> report of last year </a:t>
            </a:r>
            <a:r>
              <a:rPr kumimoji="0" lang="en-GB" sz="1800" i="0" u="none" strike="noStrike" kern="1200" cap="none" spc="0" normalizeH="0" baseline="0" noProof="0" dirty="0">
                <a:ln>
                  <a:noFill/>
                </a:ln>
                <a:solidFill>
                  <a:srgbClr val="4D4D4D"/>
                </a:solidFill>
                <a:effectLst/>
                <a:uLnTx/>
                <a:uFillTx/>
                <a:latin typeface="Arial"/>
                <a:ea typeface="+mn-ea"/>
                <a:cs typeface="+mn-cs"/>
              </a:rPr>
              <a:t>or</a:t>
            </a:r>
            <a:r>
              <a:rPr kumimoji="0" lang="en-GB" sz="1800" b="1" i="0" u="none" strike="noStrike" kern="1200" cap="none" spc="0" normalizeH="0" baseline="0" noProof="0" dirty="0">
                <a:ln>
                  <a:noFill/>
                </a:ln>
                <a:solidFill>
                  <a:srgbClr val="4D4D4D"/>
                </a:solidFill>
                <a:effectLst/>
                <a:uLnTx/>
                <a:uFillTx/>
                <a:latin typeface="Arial"/>
                <a:ea typeface="+mn-ea"/>
                <a:cs typeface="+mn-cs"/>
              </a:rPr>
              <a:t> list of previous projects </a:t>
            </a:r>
            <a:r>
              <a:rPr kumimoji="0" lang="en-GB" sz="1800" b="0" i="0" u="none" strike="noStrike" kern="1200" cap="none" spc="0" normalizeH="0" baseline="0" noProof="0" dirty="0">
                <a:ln>
                  <a:noFill/>
                </a:ln>
                <a:solidFill>
                  <a:srgbClr val="4D4D4D"/>
                </a:solidFill>
                <a:effectLst/>
                <a:uLnTx/>
                <a:uFillTx/>
                <a:latin typeface="Arial"/>
                <a:ea typeface="+mn-ea"/>
                <a:cs typeface="+mn-cs"/>
              </a:rPr>
              <a:t>(required for private bodies)</a:t>
            </a:r>
          </a:p>
          <a:p>
            <a:pPr marL="685800" marR="0" lvl="1" indent="-228600" algn="just" defTabSz="914400" rtl="0" eaLnBrk="1" fontAlgn="auto" latinLnBrk="0" hangingPunct="1">
              <a:lnSpc>
                <a:spcPct val="100000"/>
              </a:lnSpc>
              <a:spcBef>
                <a:spcPts val="600"/>
              </a:spcBef>
              <a:spcAft>
                <a:spcPts val="600"/>
              </a:spcAft>
              <a:buClr>
                <a:srgbClr val="034EA2"/>
              </a:buClr>
              <a:buSzTx/>
              <a:buFont typeface="Wingdings" panose="05000000000000000000" pitchFamily="2" charset="2"/>
              <a:buChar char="q"/>
              <a:tabLst/>
              <a:defRPr/>
            </a:pPr>
            <a:r>
              <a:rPr kumimoji="0" lang="en-US" sz="1800" b="0" i="0" u="none" strike="noStrike" kern="1200" cap="none" spc="0" normalizeH="0" baseline="0" noProof="0" dirty="0">
                <a:ln>
                  <a:noFill/>
                </a:ln>
                <a:solidFill>
                  <a:srgbClr val="4D4D4D"/>
                </a:solidFill>
                <a:effectLst/>
                <a:uLnTx/>
                <a:uFillTx/>
                <a:latin typeface="Arial"/>
                <a:ea typeface="+mn-ea"/>
                <a:cs typeface="+mn-cs"/>
              </a:rPr>
              <a:t>Incorrect </a:t>
            </a:r>
            <a:r>
              <a:rPr kumimoji="0" lang="en-US" sz="1800" b="1" i="0" u="none" strike="noStrike" kern="1200" cap="none" spc="0" normalizeH="0" baseline="0" noProof="0" dirty="0">
                <a:ln>
                  <a:noFill/>
                </a:ln>
                <a:solidFill>
                  <a:srgbClr val="4D4D4D"/>
                </a:solidFill>
                <a:effectLst/>
                <a:uLnTx/>
                <a:uFillTx/>
                <a:latin typeface="Arial"/>
                <a:ea typeface="+mn-ea"/>
                <a:cs typeface="+mn-cs"/>
              </a:rPr>
              <a:t>Gantt chart </a:t>
            </a:r>
            <a:r>
              <a:rPr kumimoji="0" lang="en-US" sz="1800" b="0" i="0" u="none" strike="noStrike" kern="1200" cap="none" spc="0" normalizeH="0" baseline="0" noProof="0" dirty="0">
                <a:ln>
                  <a:noFill/>
                </a:ln>
                <a:solidFill>
                  <a:srgbClr val="4D4D4D"/>
                </a:solidFill>
                <a:effectLst/>
                <a:uLnTx/>
                <a:uFillTx/>
                <a:latin typeface="Arial"/>
                <a:ea typeface="+mn-ea"/>
                <a:cs typeface="+mn-cs"/>
              </a:rPr>
              <a:t>referring to a project other than the submitted proposal</a:t>
            </a:r>
          </a:p>
          <a:p>
            <a:pPr marL="0" indent="0">
              <a:buNone/>
            </a:pPr>
            <a:endParaRPr lang="en-IE" dirty="0"/>
          </a:p>
        </p:txBody>
      </p:sp>
      <p:sp>
        <p:nvSpPr>
          <p:cNvPr id="3" name="Title 2">
            <a:extLst>
              <a:ext uri="{FF2B5EF4-FFF2-40B4-BE49-F238E27FC236}">
                <a16:creationId xmlns:a16="http://schemas.microsoft.com/office/drawing/2014/main" id="{C0473550-4471-A429-C19F-B0AE00DA1F77}"/>
              </a:ext>
            </a:extLst>
          </p:cNvPr>
          <p:cNvSpPr>
            <a:spLocks noGrp="1"/>
          </p:cNvSpPr>
          <p:nvPr>
            <p:ph type="title"/>
          </p:nvPr>
        </p:nvSpPr>
        <p:spPr>
          <a:xfrm>
            <a:off x="1001486" y="304800"/>
            <a:ext cx="10484836" cy="960417"/>
          </a:xfrm>
        </p:spPr>
        <p:txBody>
          <a:bodyPr/>
          <a:lstStyle/>
          <a:p>
            <a:r>
              <a:rPr kumimoji="0" lang="en-US" sz="3200" b="1" i="0" u="none" strike="noStrike" kern="1200" cap="none" spc="0" normalizeH="0" baseline="0" noProof="0" dirty="0">
                <a:ln>
                  <a:noFill/>
                </a:ln>
                <a:solidFill>
                  <a:srgbClr val="034EA2"/>
                </a:solidFill>
                <a:effectLst/>
                <a:uLnTx/>
                <a:uFillTx/>
                <a:latin typeface="Arial"/>
                <a:ea typeface="+mj-ea"/>
                <a:cs typeface="+mj-cs"/>
              </a:rPr>
              <a:t>Lessons learnt from the Admissibility check under previous calls (1)</a:t>
            </a:r>
            <a:endParaRPr lang="en-IE" dirty="0"/>
          </a:p>
        </p:txBody>
      </p:sp>
    </p:spTree>
    <p:extLst>
      <p:ext uri="{BB962C8B-B14F-4D97-AF65-F5344CB8AC3E}">
        <p14:creationId xmlns:p14="http://schemas.microsoft.com/office/powerpoint/2010/main" val="3073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07747" y="1431962"/>
            <a:ext cx="10513409" cy="4957549"/>
          </a:xfrm>
        </p:spPr>
        <p:txBody>
          <a:bodyPr/>
          <a:lstStyle/>
          <a:p>
            <a:pPr lvl="0" algn="just">
              <a:buClr>
                <a:srgbClr val="034EA2"/>
              </a:buClr>
              <a:buFont typeface="Wingdings" panose="05000000000000000000" pitchFamily="2" charset="2"/>
              <a:buChar char="q"/>
            </a:pPr>
            <a:r>
              <a:rPr lang="en-US" sz="1800" b="1" dirty="0"/>
              <a:t>Eligible proposal </a:t>
            </a:r>
            <a:r>
              <a:rPr lang="en-US" sz="1800" dirty="0"/>
              <a:t>(</a:t>
            </a:r>
            <a:r>
              <a:rPr lang="en-US" sz="1800"/>
              <a:t>section 6 </a:t>
            </a:r>
            <a:r>
              <a:rPr lang="en-US" sz="1800" dirty="0"/>
              <a:t>of call document)</a:t>
            </a:r>
            <a:r>
              <a:rPr lang="en-US" sz="1800" b="1" dirty="0"/>
              <a:t>:  </a:t>
            </a:r>
          </a:p>
          <a:p>
            <a:pPr lvl="1" algn="just">
              <a:spcAft>
                <a:spcPts val="0"/>
              </a:spcAft>
              <a:buClr>
                <a:srgbClr val="034EA2"/>
              </a:buClr>
              <a:buFont typeface="Wingdings" panose="05000000000000000000" pitchFamily="2" charset="2"/>
              <a:buChar char="q"/>
            </a:pPr>
            <a:r>
              <a:rPr lang="en-US" sz="1800" dirty="0"/>
              <a:t>Submitted by </a:t>
            </a:r>
            <a:r>
              <a:rPr lang="en-US" sz="1800" b="1" dirty="0"/>
              <a:t>applicants</a:t>
            </a:r>
            <a:r>
              <a:rPr lang="en-US" sz="1800" dirty="0"/>
              <a:t> who are legal entities (public or private bodies) </a:t>
            </a:r>
            <a:r>
              <a:rPr lang="en-US" sz="1800" u="sng" dirty="0"/>
              <a:t>established in the EU Member States or countries associated to the CEF </a:t>
            </a:r>
            <a:r>
              <a:rPr lang="en-US" sz="1800" u="sng" dirty="0" err="1"/>
              <a:t>Programme</a:t>
            </a:r>
            <a:r>
              <a:rPr lang="en-US" sz="1800" u="sng" dirty="0"/>
              <a:t> </a:t>
            </a:r>
          </a:p>
          <a:p>
            <a:pPr lvl="1" algn="just">
              <a:spcAft>
                <a:spcPts val="0"/>
              </a:spcAft>
              <a:buClr>
                <a:srgbClr val="034EA2"/>
              </a:buClr>
              <a:buFont typeface="Wingdings" panose="05000000000000000000" pitchFamily="2" charset="2"/>
              <a:buChar char="q"/>
            </a:pPr>
            <a:r>
              <a:rPr lang="en-US" sz="1800" dirty="0"/>
              <a:t>The </a:t>
            </a:r>
            <a:r>
              <a:rPr lang="en-US" sz="1800" b="1" dirty="0"/>
              <a:t>activities</a:t>
            </a:r>
            <a:r>
              <a:rPr lang="en-US" sz="1800" dirty="0"/>
              <a:t> proposed are within the technical scope of the topic described in section 2 of call document; </a:t>
            </a:r>
          </a:p>
          <a:p>
            <a:pPr lvl="1" algn="just">
              <a:spcAft>
                <a:spcPts val="0"/>
              </a:spcAft>
              <a:buClr>
                <a:srgbClr val="034EA2"/>
              </a:buClr>
              <a:buFont typeface="Wingdings" panose="05000000000000000000" pitchFamily="2" charset="2"/>
              <a:buChar char="q"/>
            </a:pPr>
            <a:r>
              <a:rPr lang="en-US" sz="1800" dirty="0"/>
              <a:t>The </a:t>
            </a:r>
            <a:r>
              <a:rPr lang="en-US" sz="1800" b="1" dirty="0"/>
              <a:t>geographic location </a:t>
            </a:r>
            <a:r>
              <a:rPr lang="en-US" sz="1800" dirty="0"/>
              <a:t>of the project is on the </a:t>
            </a:r>
            <a:r>
              <a:rPr lang="en-US" sz="1800" b="1" dirty="0"/>
              <a:t>TEN-T network </a:t>
            </a:r>
            <a:r>
              <a:rPr lang="en-US" sz="1800" dirty="0"/>
              <a:t>(core and/or comprehensive)</a:t>
            </a:r>
            <a:endParaRPr lang="en-US" sz="1800" b="1" dirty="0"/>
          </a:p>
          <a:p>
            <a:pPr lvl="1" algn="just">
              <a:spcAft>
                <a:spcPts val="0"/>
              </a:spcAft>
              <a:buClr>
                <a:srgbClr val="034EA2"/>
              </a:buClr>
              <a:buFont typeface="Wingdings" panose="05000000000000000000" pitchFamily="2" charset="2"/>
              <a:buChar char="q"/>
            </a:pPr>
            <a:r>
              <a:rPr lang="en-US" sz="1800" dirty="0"/>
              <a:t>The </a:t>
            </a:r>
            <a:r>
              <a:rPr lang="en-US" sz="1800" b="1" dirty="0"/>
              <a:t>duration of the project </a:t>
            </a:r>
            <a:r>
              <a:rPr lang="en-US" sz="1800" dirty="0"/>
              <a:t>for works or mixed projects should be 4-5 years maximum, and for studies projects it should be 2-3 years maximum. </a:t>
            </a:r>
          </a:p>
          <a:p>
            <a:pPr lvl="2" algn="just">
              <a:spcAft>
                <a:spcPts val="0"/>
              </a:spcAft>
              <a:buClr>
                <a:srgbClr val="034EA2"/>
              </a:buClr>
              <a:buFont typeface="Wingdings" panose="05000000000000000000" pitchFamily="2" charset="2"/>
              <a:buChar char="q"/>
            </a:pPr>
            <a:r>
              <a:rPr lang="en-US" dirty="0"/>
              <a:t>The earliest starting date may be the proposal submission </a:t>
            </a:r>
          </a:p>
          <a:p>
            <a:pPr lvl="2" algn="just">
              <a:spcAft>
                <a:spcPts val="0"/>
              </a:spcAft>
              <a:buClr>
                <a:srgbClr val="034EA2"/>
              </a:buClr>
              <a:buFont typeface="Wingdings" panose="05000000000000000000" pitchFamily="2" charset="2"/>
              <a:buChar char="q"/>
            </a:pPr>
            <a:r>
              <a:rPr lang="en-US" dirty="0"/>
              <a:t>The end date cannot be later than 31/12/2028 </a:t>
            </a:r>
          </a:p>
          <a:p>
            <a:pPr lvl="1" algn="just">
              <a:spcAft>
                <a:spcPts val="0"/>
              </a:spcAft>
              <a:buClr>
                <a:srgbClr val="034EA2"/>
              </a:buClr>
              <a:buFont typeface="Wingdings" panose="05000000000000000000" pitchFamily="2" charset="2"/>
              <a:buChar char="q"/>
            </a:pPr>
            <a:r>
              <a:rPr lang="en-US" sz="1800" dirty="0"/>
              <a:t>Any </a:t>
            </a:r>
            <a:r>
              <a:rPr lang="en-US" sz="1800" b="1" dirty="0"/>
              <a:t>budget</a:t>
            </a:r>
            <a:r>
              <a:rPr lang="en-US" sz="1800" dirty="0"/>
              <a:t> requested is admitted – but recommended to be min. EUR 1 million of EU contribution requested.   </a:t>
            </a:r>
          </a:p>
          <a:p>
            <a:pPr algn="just"/>
            <a:endParaRPr lang="fr-BE" sz="2000" dirty="0"/>
          </a:p>
        </p:txBody>
      </p:sp>
      <p:sp>
        <p:nvSpPr>
          <p:cNvPr id="3" name="Slide Number Placeholder 2"/>
          <p:cNvSpPr>
            <a:spLocks noGrp="1"/>
          </p:cNvSpPr>
          <p:nvPr>
            <p:ph type="sldNum" sz="quarter" idx="12"/>
          </p:nvPr>
        </p:nvSpPr>
        <p:spPr/>
        <p:txBody>
          <a:bodyPr/>
          <a:lstStyle/>
          <a:p>
            <a:fld id="{F46C79FD-C571-418B-AB0F-5EE936C85276}" type="slidenum">
              <a:rPr lang="en-GB" smtClean="0"/>
              <a:t>45</a:t>
            </a:fld>
            <a:endParaRPr lang="en-GB"/>
          </a:p>
        </p:txBody>
      </p:sp>
      <p:sp>
        <p:nvSpPr>
          <p:cNvPr id="4" name="Title 3"/>
          <p:cNvSpPr>
            <a:spLocks noGrp="1"/>
          </p:cNvSpPr>
          <p:nvPr>
            <p:ph type="title"/>
          </p:nvPr>
        </p:nvSpPr>
        <p:spPr/>
        <p:txBody>
          <a:bodyPr/>
          <a:lstStyle/>
          <a:p>
            <a:r>
              <a:rPr lang="fr-BE" b="1" dirty="0"/>
              <a:t>2. </a:t>
            </a:r>
            <a:r>
              <a:rPr lang="fr-BE" b="1" dirty="0" err="1"/>
              <a:t>Eligibility</a:t>
            </a:r>
            <a:r>
              <a:rPr lang="fr-BE" b="1" dirty="0"/>
              <a:t> check</a:t>
            </a:r>
          </a:p>
        </p:txBody>
      </p:sp>
    </p:spTree>
    <p:extLst>
      <p:ext uri="{BB962C8B-B14F-4D97-AF65-F5344CB8AC3E}">
        <p14:creationId xmlns:p14="http://schemas.microsoft.com/office/powerpoint/2010/main" val="188209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41340" y="501288"/>
            <a:ext cx="10515600" cy="782357"/>
          </a:xfrm>
        </p:spPr>
        <p:txBody>
          <a:bodyPr/>
          <a:lstStyle/>
          <a:p>
            <a:r>
              <a:rPr lang="en-US" sz="3200" b="1" dirty="0"/>
              <a:t>Lessons learnt from the Eligibility check under previous calls</a:t>
            </a:r>
            <a:endParaRPr lang="en-IE" sz="3200" dirty="0"/>
          </a:p>
        </p:txBody>
      </p:sp>
      <p:sp>
        <p:nvSpPr>
          <p:cNvPr id="2" name="Content Placeholder 1"/>
          <p:cNvSpPr>
            <a:spLocks noGrp="1"/>
          </p:cNvSpPr>
          <p:nvPr>
            <p:ph idx="1"/>
          </p:nvPr>
        </p:nvSpPr>
        <p:spPr>
          <a:xfrm>
            <a:off x="1207790" y="1865199"/>
            <a:ext cx="10182700" cy="4439456"/>
          </a:xfrm>
        </p:spPr>
        <p:txBody>
          <a:bodyPr/>
          <a:lstStyle/>
          <a:p>
            <a:pPr algn="just">
              <a:buFont typeface="Wingdings" panose="05000000000000000000" pitchFamily="2" charset="2"/>
              <a:buChar char="q"/>
            </a:pPr>
            <a:r>
              <a:rPr lang="en-IE" sz="2000" dirty="0"/>
              <a:t>Proposal submitted by an applicant from a non-eligible country</a:t>
            </a:r>
          </a:p>
          <a:p>
            <a:pPr algn="just">
              <a:buFont typeface="Wingdings" panose="05000000000000000000" pitchFamily="2" charset="2"/>
              <a:buChar char="q"/>
            </a:pPr>
            <a:r>
              <a:rPr lang="en-IE" sz="2000" dirty="0"/>
              <a:t>Location of the proposal - </a:t>
            </a:r>
            <a:r>
              <a:rPr lang="en-IE" sz="2000" b="1" dirty="0"/>
              <a:t>not on (or connected to) </a:t>
            </a:r>
            <a:r>
              <a:rPr lang="en-US" sz="2000" b="1" dirty="0"/>
              <a:t>the TEN-T network</a:t>
            </a:r>
          </a:p>
          <a:p>
            <a:pPr algn="just">
              <a:buFont typeface="Wingdings" panose="05000000000000000000" pitchFamily="2" charset="2"/>
              <a:buChar char="q"/>
            </a:pPr>
            <a:r>
              <a:rPr lang="en-GB" sz="2000" b="1" dirty="0"/>
              <a:t>Project’s start date </a:t>
            </a:r>
            <a:r>
              <a:rPr lang="en-GB" sz="2000" dirty="0"/>
              <a:t>in parts A and B of AF -  in different times</a:t>
            </a:r>
          </a:p>
          <a:p>
            <a:pPr algn="just">
              <a:buFont typeface="Wingdings" panose="05000000000000000000" pitchFamily="2" charset="2"/>
              <a:buChar char="q"/>
            </a:pPr>
            <a:r>
              <a:rPr lang="en-IE" sz="2000" b="1" dirty="0"/>
              <a:t>Project duration </a:t>
            </a:r>
            <a:r>
              <a:rPr lang="en-IE" sz="2000" dirty="0"/>
              <a:t>wrongly calculated </a:t>
            </a:r>
          </a:p>
          <a:p>
            <a:pPr algn="just">
              <a:buFont typeface="Wingdings" panose="05000000000000000000" pitchFamily="2" charset="2"/>
              <a:buChar char="q"/>
            </a:pPr>
            <a:r>
              <a:rPr lang="en-IE" sz="2000" dirty="0"/>
              <a:t>Project proposal being </a:t>
            </a:r>
            <a:r>
              <a:rPr lang="en-IE" sz="2000" b="1" dirty="0"/>
              <a:t>‘out of scope</a:t>
            </a:r>
            <a:r>
              <a:rPr lang="en-IE" sz="2000" dirty="0"/>
              <a:t>’ </a:t>
            </a:r>
          </a:p>
          <a:p>
            <a:pPr algn="just">
              <a:buFont typeface="Wingdings" panose="05000000000000000000" pitchFamily="2" charset="2"/>
              <a:buChar char="q"/>
            </a:pPr>
            <a:r>
              <a:rPr lang="en-GB" sz="2000" b="1" dirty="0"/>
              <a:t>Project proposal </a:t>
            </a:r>
            <a:r>
              <a:rPr lang="en-GB" sz="2000" dirty="0"/>
              <a:t>and the Global Project - </a:t>
            </a:r>
            <a:r>
              <a:rPr lang="en-GB" sz="2000" b="1" dirty="0"/>
              <a:t>insufficiently clear</a:t>
            </a:r>
            <a:endParaRPr lang="en-IE" sz="2000" dirty="0"/>
          </a:p>
        </p:txBody>
      </p:sp>
      <p:sp>
        <p:nvSpPr>
          <p:cNvPr id="4" name="Slide Number Placeholder 2"/>
          <p:cNvSpPr>
            <a:spLocks noGrp="1"/>
          </p:cNvSpPr>
          <p:nvPr>
            <p:ph type="sldNum" sz="quarter" idx="12"/>
          </p:nvPr>
        </p:nvSpPr>
        <p:spPr>
          <a:xfrm>
            <a:off x="639014" y="6122093"/>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Tree>
    <p:extLst>
      <p:ext uri="{BB962C8B-B14F-4D97-AF65-F5344CB8AC3E}">
        <p14:creationId xmlns:p14="http://schemas.microsoft.com/office/powerpoint/2010/main" val="3346164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2889" y="824789"/>
            <a:ext cx="10178604" cy="2494483"/>
          </a:xfrm>
        </p:spPr>
        <p:txBody>
          <a:bodyPr/>
          <a:lstStyle/>
          <a:p>
            <a:r>
              <a:rPr lang="en-GB" sz="4800" dirty="0"/>
              <a:t>The award criteria: lessons learnt for applicants </a:t>
            </a:r>
          </a:p>
        </p:txBody>
      </p:sp>
      <p:sp>
        <p:nvSpPr>
          <p:cNvPr id="3" name="Subtitle 2"/>
          <p:cNvSpPr>
            <a:spLocks noGrp="1"/>
          </p:cNvSpPr>
          <p:nvPr>
            <p:ph type="subTitle" idx="1"/>
          </p:nvPr>
        </p:nvSpPr>
        <p:spPr>
          <a:xfrm>
            <a:off x="1070189" y="4267721"/>
            <a:ext cx="10676038" cy="1655762"/>
          </a:xfrm>
        </p:spPr>
        <p:txBody>
          <a:bodyPr/>
          <a:lstStyle/>
          <a:p>
            <a:endParaRPr lang="en-GB" dirty="0"/>
          </a:p>
        </p:txBody>
      </p:sp>
    </p:spTree>
    <p:extLst>
      <p:ext uri="{BB962C8B-B14F-4D97-AF65-F5344CB8AC3E}">
        <p14:creationId xmlns:p14="http://schemas.microsoft.com/office/powerpoint/2010/main" val="3210708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0177" y="1400623"/>
            <a:ext cx="8380208" cy="4939839"/>
          </a:xfrm>
          <a:prstGeom prst="rect">
            <a:avLst/>
          </a:prstGeom>
        </p:spPr>
      </p:pic>
      <p:grpSp>
        <p:nvGrpSpPr>
          <p:cNvPr id="28" name="Group 27"/>
          <p:cNvGrpSpPr/>
          <p:nvPr/>
        </p:nvGrpSpPr>
        <p:grpSpPr>
          <a:xfrm>
            <a:off x="1901023" y="1852847"/>
            <a:ext cx="6411972" cy="3971652"/>
            <a:chOff x="2211228" y="1065945"/>
            <a:chExt cx="6539741" cy="5112492"/>
          </a:xfrm>
        </p:grpSpPr>
        <p:sp>
          <p:nvSpPr>
            <p:cNvPr id="9" name="Rounded Rectangle 8"/>
            <p:cNvSpPr/>
            <p:nvPr/>
          </p:nvSpPr>
          <p:spPr>
            <a:xfrm>
              <a:off x="5656781" y="1065945"/>
              <a:ext cx="2918790" cy="687186"/>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900" b="1" i="0" u="none" strike="noStrike" kern="1200" cap="none" spc="0" normalizeH="0" baseline="0" noProof="0" dirty="0" err="1">
                  <a:ln>
                    <a:noFill/>
                  </a:ln>
                  <a:solidFill>
                    <a:srgbClr val="FFFFFF"/>
                  </a:solidFill>
                  <a:effectLst/>
                  <a:uLnTx/>
                  <a:uFillTx/>
                  <a:latin typeface="Arial"/>
                  <a:ea typeface="+mn-ea"/>
                  <a:cs typeface="+mn-cs"/>
                </a:rPr>
                <a:t>Priority</a:t>
              </a:r>
              <a:r>
                <a:rPr kumimoji="0" lang="fr-BE" sz="1900" b="1" i="0" u="none" strike="noStrike" kern="1200" cap="none" spc="0" normalizeH="0" baseline="0" noProof="0" dirty="0">
                  <a:ln>
                    <a:noFill/>
                  </a:ln>
                  <a:solidFill>
                    <a:srgbClr val="FFFFFF"/>
                  </a:solidFill>
                  <a:effectLst/>
                  <a:uLnTx/>
                  <a:uFillTx/>
                  <a:latin typeface="Arial"/>
                  <a:ea typeface="+mn-ea"/>
                  <a:cs typeface="+mn-cs"/>
                </a:rPr>
                <a:t> &amp; </a:t>
              </a:r>
              <a:r>
                <a:rPr kumimoji="0" lang="fr-BE" sz="1900" b="1" i="0" u="none" strike="noStrike" kern="1200" cap="none" spc="0" normalizeH="0" baseline="0" noProof="0" dirty="0" err="1">
                  <a:ln>
                    <a:noFill/>
                  </a:ln>
                  <a:solidFill>
                    <a:srgbClr val="FFFFFF"/>
                  </a:solidFill>
                  <a:effectLst/>
                  <a:uLnTx/>
                  <a:uFillTx/>
                  <a:latin typeface="Arial"/>
                  <a:ea typeface="+mn-ea"/>
                  <a:cs typeface="+mn-cs"/>
                </a:rPr>
                <a:t>Urgency</a:t>
              </a:r>
              <a:endParaRPr kumimoji="0" lang="en-GB" sz="1900" b="1" i="0" u="none" strike="noStrike" kern="1200" cap="none" spc="0" normalizeH="0" baseline="0" noProof="0" dirty="0">
                <a:ln>
                  <a:noFill/>
                </a:ln>
                <a:solidFill>
                  <a:srgbClr val="FFFFFF"/>
                </a:solidFill>
                <a:effectLst/>
                <a:uLnTx/>
                <a:uFillTx/>
                <a:latin typeface="Arial"/>
                <a:ea typeface="+mn-ea"/>
                <a:cs typeface="+mn-cs"/>
              </a:endParaRPr>
            </a:p>
          </p:txBody>
        </p:sp>
        <p:sp>
          <p:nvSpPr>
            <p:cNvPr id="12" name="Rounded Rectangle 11"/>
            <p:cNvSpPr/>
            <p:nvPr/>
          </p:nvSpPr>
          <p:spPr>
            <a:xfrm>
              <a:off x="6265508" y="1993637"/>
              <a:ext cx="2310063" cy="569751"/>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err="1">
                  <a:ln>
                    <a:noFill/>
                  </a:ln>
                  <a:solidFill>
                    <a:srgbClr val="FFFFFF"/>
                  </a:solidFill>
                  <a:effectLst/>
                  <a:uLnTx/>
                  <a:uFillTx/>
                  <a:latin typeface="Arial"/>
                  <a:ea typeface="+mn-ea"/>
                  <a:cs typeface="+mn-cs"/>
                </a:rPr>
                <a:t>Maturity</a:t>
              </a:r>
              <a:endParaRPr kumimoji="0" lang="en-GB" sz="2000" b="1" i="0" u="none" strike="noStrike" kern="1200" cap="none" spc="0" normalizeH="0" baseline="0" noProof="0" dirty="0">
                <a:ln>
                  <a:noFill/>
                </a:ln>
                <a:solidFill>
                  <a:srgbClr val="FFFFFF"/>
                </a:solidFill>
                <a:effectLst/>
                <a:uLnTx/>
                <a:uFillTx/>
                <a:latin typeface="Arial"/>
                <a:ea typeface="+mn-ea"/>
                <a:cs typeface="+mn-cs"/>
              </a:endParaRPr>
            </a:p>
          </p:txBody>
        </p:sp>
        <p:sp>
          <p:nvSpPr>
            <p:cNvPr id="13" name="Rounded Rectangle 12"/>
            <p:cNvSpPr/>
            <p:nvPr/>
          </p:nvSpPr>
          <p:spPr>
            <a:xfrm>
              <a:off x="6440905" y="4582648"/>
              <a:ext cx="2310063" cy="569751"/>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err="1">
                  <a:ln>
                    <a:noFill/>
                  </a:ln>
                  <a:solidFill>
                    <a:srgbClr val="FFFFFF"/>
                  </a:solidFill>
                  <a:effectLst/>
                  <a:uLnTx/>
                  <a:uFillTx/>
                  <a:latin typeface="Arial"/>
                  <a:ea typeface="+mn-ea"/>
                  <a:cs typeface="+mn-cs"/>
                </a:rPr>
                <a:t>Catalytic</a:t>
              </a:r>
              <a:r>
                <a:rPr kumimoji="0" lang="fr-BE" sz="2000" b="1" i="0" u="none" strike="noStrike" kern="1200" cap="none" spc="0" normalizeH="0" baseline="0" noProof="0" dirty="0">
                  <a:ln>
                    <a:noFill/>
                  </a:ln>
                  <a:solidFill>
                    <a:srgbClr val="FFFFFF"/>
                  </a:solidFill>
                  <a:effectLst/>
                  <a:uLnTx/>
                  <a:uFillTx/>
                  <a:latin typeface="Arial"/>
                  <a:ea typeface="+mn-ea"/>
                  <a:cs typeface="+mn-cs"/>
                </a:rPr>
                <a:t> </a:t>
              </a:r>
              <a:r>
                <a:rPr kumimoji="0" lang="fr-BE" sz="2000" b="1" i="0" u="none" strike="noStrike" kern="1200" cap="none" spc="0" normalizeH="0" baseline="0" noProof="0" dirty="0" err="1">
                  <a:ln>
                    <a:noFill/>
                  </a:ln>
                  <a:solidFill>
                    <a:srgbClr val="FFFFFF"/>
                  </a:solidFill>
                  <a:effectLst/>
                  <a:uLnTx/>
                  <a:uFillTx/>
                  <a:latin typeface="Arial"/>
                  <a:ea typeface="+mn-ea"/>
                  <a:cs typeface="+mn-cs"/>
                </a:rPr>
                <a:t>effect</a:t>
              </a:r>
              <a:endParaRPr kumimoji="0" lang="en-GB" sz="2000" b="1" i="0" u="none" strike="noStrike" kern="1200" cap="none" spc="0" normalizeH="0" baseline="0" noProof="0" dirty="0">
                <a:ln>
                  <a:noFill/>
                </a:ln>
                <a:solidFill>
                  <a:srgbClr val="FFFFFF"/>
                </a:solidFill>
                <a:effectLst/>
                <a:uLnTx/>
                <a:uFillTx/>
                <a:latin typeface="Arial"/>
                <a:ea typeface="+mn-ea"/>
                <a:cs typeface="+mn-cs"/>
              </a:endParaRPr>
            </a:p>
          </p:txBody>
        </p:sp>
        <p:sp>
          <p:nvSpPr>
            <p:cNvPr id="14" name="Rounded Rectangle 13"/>
            <p:cNvSpPr/>
            <p:nvPr/>
          </p:nvSpPr>
          <p:spPr>
            <a:xfrm>
              <a:off x="6721642" y="3735084"/>
              <a:ext cx="1748590" cy="569751"/>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FFFFFF"/>
                  </a:solidFill>
                  <a:effectLst/>
                  <a:uLnTx/>
                  <a:uFillTx/>
                  <a:latin typeface="Arial"/>
                  <a:ea typeface="+mn-ea"/>
                  <a:cs typeface="+mn-cs"/>
                </a:rPr>
                <a:t>Impact</a:t>
              </a:r>
              <a:endParaRPr kumimoji="0" lang="en-GB" sz="2000" b="1" i="0" u="none" strike="noStrike" kern="1200" cap="none" spc="0" normalizeH="0" baseline="0" noProof="0" dirty="0">
                <a:ln>
                  <a:noFill/>
                </a:ln>
                <a:solidFill>
                  <a:srgbClr val="FFFFFF"/>
                </a:solidFill>
                <a:effectLst/>
                <a:uLnTx/>
                <a:uFillTx/>
                <a:latin typeface="Arial"/>
                <a:ea typeface="+mn-ea"/>
                <a:cs typeface="+mn-cs"/>
              </a:endParaRPr>
            </a:p>
          </p:txBody>
        </p:sp>
        <p:sp>
          <p:nvSpPr>
            <p:cNvPr id="16" name="Rounded Rectangle 15"/>
            <p:cNvSpPr/>
            <p:nvPr/>
          </p:nvSpPr>
          <p:spPr>
            <a:xfrm>
              <a:off x="6440906" y="2840212"/>
              <a:ext cx="2310063" cy="569751"/>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err="1">
                  <a:ln>
                    <a:noFill/>
                  </a:ln>
                  <a:solidFill>
                    <a:srgbClr val="FFFFFF"/>
                  </a:solidFill>
                  <a:effectLst/>
                  <a:uLnTx/>
                  <a:uFillTx/>
                  <a:latin typeface="Arial"/>
                  <a:ea typeface="+mn-ea"/>
                  <a:cs typeface="+mn-cs"/>
                </a:rPr>
                <a:t>Quality</a:t>
              </a:r>
              <a:endParaRPr kumimoji="0" lang="en-GB" sz="2000" b="1" i="0" u="none" strike="noStrike" kern="1200" cap="none" spc="0" normalizeH="0" baseline="0" noProof="0" dirty="0">
                <a:ln>
                  <a:noFill/>
                </a:ln>
                <a:solidFill>
                  <a:srgbClr val="FFFFFF"/>
                </a:solidFill>
                <a:effectLst/>
                <a:uLnTx/>
                <a:uFillTx/>
                <a:latin typeface="Arial"/>
                <a:ea typeface="+mn-ea"/>
                <a:cs typeface="+mn-cs"/>
              </a:endParaRPr>
            </a:p>
          </p:txBody>
        </p:sp>
        <p:sp>
          <p:nvSpPr>
            <p:cNvPr id="17" name="Rounded Rectangle 16"/>
            <p:cNvSpPr/>
            <p:nvPr/>
          </p:nvSpPr>
          <p:spPr>
            <a:xfrm>
              <a:off x="5656781" y="5608687"/>
              <a:ext cx="2590417" cy="569750"/>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600" b="1" i="0" u="none" strike="noStrike" kern="1200" cap="none" spc="0" normalizeH="0" baseline="0" noProof="0" dirty="0" err="1">
                  <a:ln>
                    <a:noFill/>
                  </a:ln>
                  <a:solidFill>
                    <a:srgbClr val="FFFFFF"/>
                  </a:solidFill>
                  <a:effectLst/>
                  <a:uLnTx/>
                  <a:uFillTx/>
                  <a:latin typeface="Arial"/>
                  <a:ea typeface="+mn-ea"/>
                  <a:cs typeface="+mn-cs"/>
                </a:rPr>
                <a:t>Passmark</a:t>
              </a:r>
              <a:r>
                <a:rPr kumimoji="0" lang="fr-BE" sz="1600" b="1" i="0" u="none" strike="noStrike" kern="1200" cap="none" spc="0" normalizeH="0" baseline="0" noProof="0" dirty="0">
                  <a:ln>
                    <a:noFill/>
                  </a:ln>
                  <a:solidFill>
                    <a:srgbClr val="FFFFFF"/>
                  </a:solidFill>
                  <a:effectLst/>
                  <a:uLnTx/>
                  <a:uFillTx/>
                  <a:latin typeface="Arial"/>
                  <a:ea typeface="+mn-ea"/>
                  <a:cs typeface="+mn-cs"/>
                </a:rPr>
                <a:t> by </a:t>
              </a:r>
              <a:r>
                <a:rPr kumimoji="0" lang="fr-BE" sz="1600" b="1" i="0" u="none" strike="noStrike" kern="1200" cap="none" spc="0" normalizeH="0" baseline="0" noProof="0" dirty="0" err="1">
                  <a:ln>
                    <a:noFill/>
                  </a:ln>
                  <a:solidFill>
                    <a:srgbClr val="FFFFFF"/>
                  </a:solidFill>
                  <a:effectLst/>
                  <a:uLnTx/>
                  <a:uFillTx/>
                  <a:latin typeface="Arial"/>
                  <a:ea typeface="+mn-ea"/>
                  <a:cs typeface="+mn-cs"/>
                </a:rPr>
                <a:t>criterion</a:t>
              </a:r>
              <a:r>
                <a:rPr kumimoji="0" lang="fr-BE" sz="1600" b="1" i="0" u="none" strike="noStrike" kern="1200" cap="none" spc="0" normalizeH="0" baseline="0" noProof="0" dirty="0">
                  <a:ln>
                    <a:noFill/>
                  </a:ln>
                  <a:solidFill>
                    <a:srgbClr val="FFFFFF"/>
                  </a:solidFill>
                  <a:effectLst/>
                  <a:uLnTx/>
                  <a:uFillTx/>
                  <a:latin typeface="Arial"/>
                  <a:ea typeface="+mn-ea"/>
                  <a:cs typeface="+mn-cs"/>
                  <a:sym typeface="Wingdings" panose="05000000000000000000" pitchFamily="2" charset="2"/>
                </a:rPr>
                <a:t></a:t>
              </a:r>
              <a:r>
                <a:rPr kumimoji="0" lang="fr-BE" sz="1600" b="1" i="0" u="none" strike="noStrike" kern="1200" cap="none" spc="0" normalizeH="0" baseline="0" noProof="0" dirty="0">
                  <a:ln>
                    <a:noFill/>
                  </a:ln>
                  <a:solidFill>
                    <a:srgbClr val="FFFFFF"/>
                  </a:solidFill>
                  <a:effectLst/>
                  <a:uLnTx/>
                  <a:uFillTx/>
                  <a:latin typeface="Arial"/>
                  <a:ea typeface="+mn-ea"/>
                  <a:cs typeface="+mn-cs"/>
                </a:rPr>
                <a:t> 3/5points</a:t>
              </a:r>
            </a:p>
          </p:txBody>
        </p:sp>
        <p:sp>
          <p:nvSpPr>
            <p:cNvPr id="18" name="Rounded Rectangle 17"/>
            <p:cNvSpPr/>
            <p:nvPr/>
          </p:nvSpPr>
          <p:spPr>
            <a:xfrm>
              <a:off x="2442934" y="3197325"/>
              <a:ext cx="395789" cy="390374"/>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1</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0" name="Rounded Rectangle 19"/>
            <p:cNvSpPr/>
            <p:nvPr/>
          </p:nvSpPr>
          <p:spPr>
            <a:xfrm>
              <a:off x="2872696" y="2994038"/>
              <a:ext cx="395789" cy="390374"/>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2</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1" name="Rounded Rectangle 20"/>
            <p:cNvSpPr/>
            <p:nvPr/>
          </p:nvSpPr>
          <p:spPr>
            <a:xfrm>
              <a:off x="3395392" y="2994038"/>
              <a:ext cx="395789" cy="390374"/>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3</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2" name="Rounded Rectangle 21"/>
            <p:cNvSpPr/>
            <p:nvPr/>
          </p:nvSpPr>
          <p:spPr>
            <a:xfrm>
              <a:off x="3761636" y="3233700"/>
              <a:ext cx="395789" cy="390374"/>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4</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3" name="Rounded Rectangle 22"/>
            <p:cNvSpPr/>
            <p:nvPr/>
          </p:nvSpPr>
          <p:spPr>
            <a:xfrm>
              <a:off x="4024595" y="3610378"/>
              <a:ext cx="395789" cy="390374"/>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5</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4" name="Rounded Rectangle 23"/>
            <p:cNvSpPr/>
            <p:nvPr/>
          </p:nvSpPr>
          <p:spPr>
            <a:xfrm>
              <a:off x="2423457" y="2441476"/>
              <a:ext cx="1857661" cy="465202"/>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 Score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err="1">
                  <a:ln>
                    <a:noFill/>
                  </a:ln>
                  <a:solidFill>
                    <a:srgbClr val="034EA2"/>
                  </a:solidFill>
                  <a:effectLst/>
                  <a:uLnTx/>
                  <a:uFillTx/>
                  <a:latin typeface="Arial"/>
                  <a:ea typeface="+mn-ea"/>
                  <a:cs typeface="+mn-cs"/>
                </a:rPr>
                <a:t>from</a:t>
              </a:r>
              <a:r>
                <a:rPr kumimoji="0" lang="fr-BE" sz="2000" b="1" i="0" u="none" strike="noStrike" kern="1200" cap="none" spc="0" normalizeH="0" baseline="0" noProof="0" dirty="0">
                  <a:ln>
                    <a:noFill/>
                  </a:ln>
                  <a:solidFill>
                    <a:srgbClr val="034EA2"/>
                  </a:solidFill>
                  <a:effectLst/>
                  <a:uLnTx/>
                  <a:uFillTx/>
                  <a:latin typeface="Arial"/>
                  <a:ea typeface="+mn-ea"/>
                  <a:cs typeface="+mn-cs"/>
                </a:rPr>
                <a:t> 0 to 5</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5" name="Rounded Rectangle 24"/>
            <p:cNvSpPr/>
            <p:nvPr/>
          </p:nvSpPr>
          <p:spPr>
            <a:xfrm>
              <a:off x="2211228" y="3720817"/>
              <a:ext cx="395789" cy="390374"/>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0</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6" name="Rounded Rectangle 25"/>
            <p:cNvSpPr/>
            <p:nvPr/>
          </p:nvSpPr>
          <p:spPr>
            <a:xfrm>
              <a:off x="2902775" y="4023870"/>
              <a:ext cx="1175657" cy="390374"/>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Max</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25 points</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grpSp>
      <p:sp>
        <p:nvSpPr>
          <p:cNvPr id="19" name="Slide Number Placeholder 2"/>
          <p:cNvSpPr>
            <a:spLocks noGrp="1"/>
          </p:cNvSpPr>
          <p:nvPr>
            <p:ph type="sldNum" sz="quarter" idx="12"/>
          </p:nvPr>
        </p:nvSpPr>
        <p:spPr>
          <a:xfrm>
            <a:off x="639014" y="6122093"/>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
        <p:nvSpPr>
          <p:cNvPr id="4" name="Title 3"/>
          <p:cNvSpPr>
            <a:spLocks noGrp="1"/>
          </p:cNvSpPr>
          <p:nvPr>
            <p:ph type="title"/>
          </p:nvPr>
        </p:nvSpPr>
        <p:spPr>
          <a:xfrm>
            <a:off x="945744" y="543072"/>
            <a:ext cx="9549610" cy="503082"/>
          </a:xfrm>
        </p:spPr>
        <p:txBody>
          <a:bodyPr/>
          <a:lstStyle/>
          <a:p>
            <a:r>
              <a:rPr lang="en-GB" b="1" dirty="0"/>
              <a:t>3. Evaluation - Award criteria</a:t>
            </a:r>
          </a:p>
        </p:txBody>
      </p:sp>
    </p:spTree>
    <p:extLst>
      <p:ext uri="{BB962C8B-B14F-4D97-AF65-F5344CB8AC3E}">
        <p14:creationId xmlns:p14="http://schemas.microsoft.com/office/powerpoint/2010/main" val="3474931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1634" y="1257918"/>
            <a:ext cx="11120055" cy="5752482"/>
          </a:xfrm>
        </p:spPr>
        <p:txBody>
          <a:bodyPr/>
          <a:lstStyle/>
          <a:p>
            <a:pPr algn="just">
              <a:spcAft>
                <a:spcPts val="600"/>
              </a:spcAft>
              <a:buFont typeface="Wingdings" panose="05000000000000000000" pitchFamily="2" charset="2"/>
              <a:buChar char="q"/>
            </a:pPr>
            <a:r>
              <a:rPr lang="en-GB" sz="1800" b="1" dirty="0"/>
              <a:t>Contribution to the TEN-T network: </a:t>
            </a:r>
            <a:r>
              <a:rPr lang="en-GB" sz="1800" dirty="0"/>
              <a:t>(</a:t>
            </a:r>
            <a:r>
              <a:rPr lang="en-GB" sz="1800" dirty="0" err="1"/>
              <a:t>i</a:t>
            </a:r>
            <a:r>
              <a:rPr lang="en-GB" sz="1800" dirty="0"/>
              <a:t>) core or comprehensive</a:t>
            </a:r>
            <a:r>
              <a:rPr lang="en-GB" sz="1800" b="1" dirty="0"/>
              <a:t>,</a:t>
            </a:r>
            <a:r>
              <a:rPr lang="en-GB" sz="1800" dirty="0"/>
              <a:t> (ii) on a CB link as listed in part III of Annex to CEF Regulation,(iii) contribution to the corridor work plans and (iv) any network effect by developing or modernising the network.</a:t>
            </a:r>
          </a:p>
          <a:p>
            <a:pPr algn="just">
              <a:spcAft>
                <a:spcPts val="600"/>
              </a:spcAft>
              <a:buFont typeface="Wingdings" panose="05000000000000000000" pitchFamily="2" charset="2"/>
              <a:buChar char="q"/>
            </a:pPr>
            <a:r>
              <a:rPr lang="en-GB" sz="1800" b="1" dirty="0"/>
              <a:t>Relevance</a:t>
            </a:r>
            <a:r>
              <a:rPr lang="en-GB" sz="1800" dirty="0"/>
              <a:t>:  if the proposal addresses the Work Programme 2021-2027, Call, and/or Topic objectives  </a:t>
            </a:r>
          </a:p>
          <a:p>
            <a:pPr algn="just">
              <a:spcAft>
                <a:spcPts val="600"/>
              </a:spcAft>
              <a:buFont typeface="Wingdings" panose="05000000000000000000" pitchFamily="2" charset="2"/>
              <a:buChar char="q"/>
            </a:pPr>
            <a:r>
              <a:rPr lang="en-GB" sz="1800" b="1" dirty="0"/>
              <a:t>EU added-value</a:t>
            </a:r>
            <a:r>
              <a:rPr lang="en-GB" sz="1800" dirty="0"/>
              <a:t>: the proposal addresses (</a:t>
            </a:r>
            <a:r>
              <a:rPr lang="en-GB" sz="1800" dirty="0" err="1"/>
              <a:t>i</a:t>
            </a:r>
            <a:r>
              <a:rPr lang="en-GB" sz="1800" dirty="0"/>
              <a:t>) </a:t>
            </a:r>
            <a:r>
              <a:rPr lang="en-GB" sz="1800" u="sng" dirty="0"/>
              <a:t>EU objectives </a:t>
            </a:r>
            <a:r>
              <a:rPr lang="en-GB" sz="1800" dirty="0"/>
              <a:t>(Green Deal, Sustainable and Smart Mobility Strategy) and (ii) if the project improves significantly the </a:t>
            </a:r>
            <a:r>
              <a:rPr lang="en-GB" sz="1800" u="sng" dirty="0"/>
              <a:t>transport connections</a:t>
            </a:r>
            <a:r>
              <a:rPr lang="en-GB" sz="1800" dirty="0"/>
              <a:t> between the Member States </a:t>
            </a:r>
            <a:r>
              <a:rPr lang="en-US" sz="1800" dirty="0"/>
              <a:t>in efficiency, sustainability, competitiveness or cohesion – in addition to the </a:t>
            </a:r>
            <a:r>
              <a:rPr lang="en-GB" sz="1800" dirty="0"/>
              <a:t>benefits at national/regional/local level.</a:t>
            </a:r>
          </a:p>
          <a:p>
            <a:pPr algn="just">
              <a:spcAft>
                <a:spcPts val="600"/>
              </a:spcAft>
              <a:buFont typeface="Wingdings" panose="05000000000000000000" pitchFamily="2" charset="2"/>
              <a:buChar char="q"/>
            </a:pPr>
            <a:r>
              <a:rPr lang="en-GB" sz="1800" b="1" dirty="0"/>
              <a:t>Synergies</a:t>
            </a:r>
            <a:r>
              <a:rPr lang="en-GB" sz="1800" dirty="0"/>
              <a:t> with other CEF sectors (Energy, Digital), EU programmes (e.g. RRF, Horizon Europe)   </a:t>
            </a:r>
            <a:r>
              <a:rPr lang="en-GB" sz="1800" b="1" dirty="0"/>
              <a:t>Synergetic elements </a:t>
            </a:r>
            <a:r>
              <a:rPr lang="en-GB" sz="1800" dirty="0"/>
              <a:t>may apply for work proposals only if they:</a:t>
            </a:r>
          </a:p>
          <a:p>
            <a:pPr marL="0" indent="0" algn="just">
              <a:spcAft>
                <a:spcPts val="600"/>
              </a:spcAft>
              <a:buClrTx/>
              <a:buNone/>
              <a:defRPr/>
            </a:pPr>
            <a:r>
              <a:rPr kumimoji="0" lang="en-US" sz="1800" b="0" i="0" u="none" strike="noStrike" kern="1200" cap="none" spc="0" normalizeH="0" baseline="0" noProof="0" dirty="0">
                <a:ln>
                  <a:noFill/>
                </a:ln>
                <a:solidFill>
                  <a:srgbClr val="4D4D4D"/>
                </a:solidFill>
                <a:effectLst/>
                <a:uLnTx/>
                <a:uFillTx/>
                <a:latin typeface="Arial"/>
                <a:ea typeface="+mn-ea"/>
                <a:cs typeface="+mn-cs"/>
              </a:rPr>
              <a:t>	- relate to another CEF sector,</a:t>
            </a:r>
          </a:p>
          <a:p>
            <a:pPr marL="0" indent="0" algn="just">
              <a:spcAft>
                <a:spcPts val="600"/>
              </a:spcAft>
              <a:buClrTx/>
              <a:buNone/>
              <a:defRPr/>
            </a:pPr>
            <a:r>
              <a:rPr lang="en-US" sz="1800" dirty="0">
                <a:solidFill>
                  <a:srgbClr val="4D4D4D"/>
                </a:solidFill>
                <a:latin typeface="Arial"/>
              </a:rPr>
              <a:t>	- </a:t>
            </a:r>
            <a:r>
              <a:rPr kumimoji="0" lang="en-US" sz="1800" b="0" i="0" u="none" strike="noStrike" kern="1200" cap="none" spc="0" normalizeH="0" baseline="0" noProof="0" dirty="0">
                <a:ln>
                  <a:noFill/>
                </a:ln>
                <a:solidFill>
                  <a:srgbClr val="4D4D4D"/>
                </a:solidFill>
                <a:effectLst/>
                <a:uLnTx/>
                <a:uFillTx/>
                <a:latin typeface="Arial"/>
                <a:ea typeface="+mn-ea"/>
                <a:cs typeface="+mn-cs"/>
              </a:rPr>
              <a:t>do not exceed 20% of the total eligible costs, and </a:t>
            </a:r>
          </a:p>
          <a:p>
            <a:pPr marL="0" indent="0" algn="just">
              <a:spcAft>
                <a:spcPts val="600"/>
              </a:spcAft>
              <a:buClrTx/>
              <a:buNone/>
              <a:defRPr/>
            </a:pPr>
            <a:r>
              <a:rPr lang="en-US" sz="1800" dirty="0">
                <a:solidFill>
                  <a:srgbClr val="4D4D4D"/>
                </a:solidFill>
                <a:latin typeface="Arial"/>
              </a:rPr>
              <a:t>	- </a:t>
            </a:r>
            <a:r>
              <a:rPr kumimoji="0" lang="en-US" sz="1800" b="0" i="0" u="none" strike="noStrike" kern="1200" cap="none" spc="0" normalizeH="0" baseline="0" noProof="0" dirty="0">
                <a:ln>
                  <a:noFill/>
                </a:ln>
                <a:solidFill>
                  <a:srgbClr val="4D4D4D"/>
                </a:solidFill>
                <a:effectLst/>
                <a:uLnTx/>
                <a:uFillTx/>
                <a:latin typeface="Arial"/>
                <a:ea typeface="+mn-ea"/>
                <a:cs typeface="+mn-cs"/>
              </a:rPr>
              <a:t>significantly improve the socioeconomic, climate and environmental benefits of the project </a:t>
            </a:r>
          </a:p>
          <a:p>
            <a:pPr algn="just">
              <a:spcBef>
                <a:spcPts val="600"/>
              </a:spcBef>
              <a:spcAft>
                <a:spcPts val="600"/>
              </a:spcAft>
              <a:buFont typeface="Wingdings" panose="05000000000000000000" pitchFamily="2" charset="2"/>
              <a:buChar char="q"/>
            </a:pPr>
            <a:r>
              <a:rPr lang="en-GB" sz="1800" dirty="0"/>
              <a:t>Taking into account the EU policy urgencies created by:</a:t>
            </a:r>
          </a:p>
          <a:p>
            <a:pPr lvl="1" algn="just">
              <a:spcAft>
                <a:spcPts val="0"/>
              </a:spcAft>
              <a:buFont typeface="Wingdings" panose="05000000000000000000" pitchFamily="2" charset="2"/>
              <a:buChar char="q"/>
            </a:pPr>
            <a:r>
              <a:rPr lang="en-GB" sz="1800" dirty="0"/>
              <a:t>the EU new situation created by </a:t>
            </a:r>
            <a:r>
              <a:rPr lang="en-GB" sz="1800" b="1" dirty="0"/>
              <a:t>the Russian war of aggression against Ukraine</a:t>
            </a:r>
            <a:r>
              <a:rPr lang="en-GB" sz="1800" dirty="0"/>
              <a:t>, </a:t>
            </a:r>
          </a:p>
          <a:p>
            <a:pPr lvl="1" algn="just">
              <a:spcAft>
                <a:spcPts val="0"/>
              </a:spcAft>
              <a:buFont typeface="Wingdings" panose="05000000000000000000" pitchFamily="2" charset="2"/>
              <a:buChar char="q"/>
            </a:pPr>
            <a:r>
              <a:rPr lang="en-GB" sz="1800" dirty="0"/>
              <a:t>the Action plan on </a:t>
            </a:r>
            <a:r>
              <a:rPr lang="en-GB" sz="1800" b="1" dirty="0"/>
              <a:t>Solidarity Lanes </a:t>
            </a:r>
            <a:r>
              <a:rPr lang="en-GB" sz="1800" dirty="0"/>
              <a:t>of 12 May 2022 (COM/2022/217/Final)</a:t>
            </a:r>
          </a:p>
          <a:p>
            <a:pPr lvl="1" algn="just">
              <a:spcAft>
                <a:spcPts val="0"/>
              </a:spcAft>
              <a:buFont typeface="Wingdings" panose="05000000000000000000" pitchFamily="2" charset="2"/>
              <a:buChar char="q"/>
            </a:pPr>
            <a:r>
              <a:rPr lang="en-GB" sz="1800" dirty="0"/>
              <a:t>the EU mission on the “</a:t>
            </a:r>
            <a:r>
              <a:rPr lang="en-GB" sz="1800" b="1" dirty="0"/>
              <a:t>100 Climate Neutral and Smart Cities</a:t>
            </a:r>
            <a:r>
              <a:rPr lang="en-GB" sz="1800" dirty="0"/>
              <a:t>”.</a:t>
            </a:r>
          </a:p>
          <a:p>
            <a:pPr marL="457200" lvl="1" indent="0" algn="just">
              <a:spcAft>
                <a:spcPts val="0"/>
              </a:spcAft>
              <a:buNone/>
            </a:pPr>
            <a:endParaRPr lang="en-GB" sz="1800" dirty="0"/>
          </a:p>
        </p:txBody>
      </p:sp>
      <p:sp>
        <p:nvSpPr>
          <p:cNvPr id="2" name="Title 1"/>
          <p:cNvSpPr>
            <a:spLocks noGrp="1"/>
          </p:cNvSpPr>
          <p:nvPr>
            <p:ph type="title"/>
          </p:nvPr>
        </p:nvSpPr>
        <p:spPr>
          <a:xfrm>
            <a:off x="981635" y="353769"/>
            <a:ext cx="10515600" cy="782357"/>
          </a:xfrm>
        </p:spPr>
        <p:txBody>
          <a:bodyPr/>
          <a:lstStyle/>
          <a:p>
            <a:br>
              <a:rPr lang="en-US" b="1" dirty="0"/>
            </a:br>
            <a:br>
              <a:rPr lang="en-US" b="1" dirty="0"/>
            </a:br>
            <a:br>
              <a:rPr lang="en-GB" dirty="0"/>
            </a:br>
            <a:endParaRPr lang="en-GB" b="1" dirty="0"/>
          </a:p>
        </p:txBody>
      </p:sp>
      <p:sp>
        <p:nvSpPr>
          <p:cNvPr id="6" name="Rounded Rectangle 5"/>
          <p:cNvSpPr/>
          <p:nvPr/>
        </p:nvSpPr>
        <p:spPr bwMode="auto">
          <a:xfrm>
            <a:off x="981635" y="450279"/>
            <a:ext cx="10515600" cy="807639"/>
          </a:xfrm>
          <a:prstGeom prst="roundRect">
            <a:avLst>
              <a:gd name="adj" fmla="val 50000"/>
            </a:avLst>
          </a:prstGeom>
          <a:solidFill>
            <a:srgbClr val="92D050">
              <a:alpha val="75000"/>
            </a:srgbClr>
          </a:solidFill>
          <a:ln/>
          <a:effectLst>
            <a:outerShdw blurRad="50800" dist="63500" dir="3000000" algn="tl" rotWithShape="0">
              <a:prstClr val="black">
                <a:alpha val="48000"/>
              </a:prstClr>
            </a:outerShdw>
          </a:effectLst>
        </p:spPr>
        <p:style>
          <a:lnRef idx="0">
            <a:schemeClr val="accent3"/>
          </a:lnRef>
          <a:fillRef idx="1003">
            <a:schemeClr val="lt1"/>
          </a:fillRef>
          <a:effectRef idx="3">
            <a:schemeClr val="accent3"/>
          </a:effectRef>
          <a:fontRef idx="minor">
            <a:schemeClr val="lt1"/>
          </a:fontRef>
        </p:style>
        <p:txBody>
          <a:bodyPr vert="horz" wrap="square" lIns="68580" tIns="34290" rIns="68580" bIns="34290" numCol="1" rtlCol="0" anchor="ctr" anchorCtr="0" compatLnSpc="1">
            <a:prstTxWarp prst="textNoShape">
              <a:avLst/>
            </a:prstTxWarp>
          </a:bodyPr>
          <a:lstStyle/>
          <a:p>
            <a:pPr marL="2381" algn="ctr"/>
            <a:r>
              <a:rPr lang="fr-BE" sz="2000" b="1" dirty="0" err="1">
                <a:solidFill>
                  <a:schemeClr val="bg1"/>
                </a:solidFill>
              </a:rPr>
              <a:t>Priority</a:t>
            </a:r>
            <a:r>
              <a:rPr lang="fr-BE" sz="2000" b="1" dirty="0">
                <a:solidFill>
                  <a:schemeClr val="bg1"/>
                </a:solidFill>
              </a:rPr>
              <a:t> &amp; </a:t>
            </a:r>
            <a:r>
              <a:rPr lang="fr-BE" sz="2000" b="1" dirty="0" err="1">
                <a:solidFill>
                  <a:schemeClr val="bg1"/>
                </a:solidFill>
              </a:rPr>
              <a:t>Urgency</a:t>
            </a:r>
            <a:endParaRPr lang="en-GB" sz="2000" b="1" dirty="0">
              <a:solidFill>
                <a:schemeClr val="bg1"/>
              </a:solidFill>
            </a:endParaRPr>
          </a:p>
        </p:txBody>
      </p:sp>
    </p:spTree>
    <p:extLst>
      <p:ext uri="{BB962C8B-B14F-4D97-AF65-F5344CB8AC3E}">
        <p14:creationId xmlns:p14="http://schemas.microsoft.com/office/powerpoint/2010/main" val="2216375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BE" dirty="0" err="1"/>
              <a:t>Overview</a:t>
            </a:r>
            <a:r>
              <a:rPr lang="fr-BE" dirty="0"/>
              <a:t> of the CEF 2 Transport </a:t>
            </a:r>
            <a:r>
              <a:rPr lang="fr-BE" dirty="0" err="1"/>
              <a:t>results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882802101"/>
              </p:ext>
            </p:extLst>
          </p:nvPr>
        </p:nvGraphicFramePr>
        <p:xfrm>
          <a:off x="861391" y="1433655"/>
          <a:ext cx="10323444" cy="4556330"/>
        </p:xfrm>
        <a:graphic>
          <a:graphicData uri="http://schemas.openxmlformats.org/drawingml/2006/table">
            <a:tbl>
              <a:tblPr>
                <a:tableStyleId>{BC89EF96-8CEA-46FF-86C4-4CE0E7609802}</a:tableStyleId>
              </a:tblPr>
              <a:tblGrid>
                <a:gridCol w="3242434">
                  <a:extLst>
                    <a:ext uri="{9D8B030D-6E8A-4147-A177-3AD203B41FA5}">
                      <a16:colId xmlns:a16="http://schemas.microsoft.com/office/drawing/2014/main" val="241782760"/>
                    </a:ext>
                  </a:extLst>
                </a:gridCol>
                <a:gridCol w="2239645">
                  <a:extLst>
                    <a:ext uri="{9D8B030D-6E8A-4147-A177-3AD203B41FA5}">
                      <a16:colId xmlns:a16="http://schemas.microsoft.com/office/drawing/2014/main" val="389313305"/>
                    </a:ext>
                  </a:extLst>
                </a:gridCol>
                <a:gridCol w="2035133">
                  <a:extLst>
                    <a:ext uri="{9D8B030D-6E8A-4147-A177-3AD203B41FA5}">
                      <a16:colId xmlns:a16="http://schemas.microsoft.com/office/drawing/2014/main" val="2435139047"/>
                    </a:ext>
                  </a:extLst>
                </a:gridCol>
                <a:gridCol w="2806232">
                  <a:extLst>
                    <a:ext uri="{9D8B030D-6E8A-4147-A177-3AD203B41FA5}">
                      <a16:colId xmlns:a16="http://schemas.microsoft.com/office/drawing/2014/main" val="1686358093"/>
                    </a:ext>
                  </a:extLst>
                </a:gridCol>
              </a:tblGrid>
              <a:tr h="720519">
                <a:tc>
                  <a:txBody>
                    <a:bodyPr/>
                    <a:lstStyle/>
                    <a:p>
                      <a:pPr algn="ctr">
                        <a:spcBef>
                          <a:spcPts val="600"/>
                        </a:spcBef>
                        <a:spcAft>
                          <a:spcPts val="600"/>
                        </a:spcAft>
                      </a:pPr>
                      <a:r>
                        <a:rPr lang="en-GB" sz="1600" b="1" dirty="0">
                          <a:effectLst/>
                        </a:rPr>
                        <a:t>Envelope</a:t>
                      </a:r>
                      <a:endParaRPr lang="en-IE" sz="1600" b="1"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19050" marR="19050" marT="0" marB="0" anchor="ctr">
                    <a:solidFill>
                      <a:schemeClr val="bg2"/>
                    </a:solidFill>
                  </a:tcPr>
                </a:tc>
                <a:tc>
                  <a:txBody>
                    <a:bodyPr/>
                    <a:lstStyle/>
                    <a:p>
                      <a:pPr algn="ctr">
                        <a:spcBef>
                          <a:spcPts val="600"/>
                        </a:spcBef>
                        <a:spcAft>
                          <a:spcPts val="600"/>
                        </a:spcAft>
                      </a:pPr>
                      <a:r>
                        <a:rPr lang="en-GB" sz="1600" b="1" dirty="0">
                          <a:effectLst/>
                        </a:rPr>
                        <a:t>Proposals submitted</a:t>
                      </a:r>
                      <a:endParaRPr lang="en-IE" sz="1600" b="1"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19050" marR="19050" marT="0" marB="0" anchor="ctr">
                    <a:solidFill>
                      <a:schemeClr val="bg2"/>
                    </a:solidFill>
                  </a:tcPr>
                </a:tc>
                <a:tc>
                  <a:txBody>
                    <a:bodyPr/>
                    <a:lstStyle/>
                    <a:p>
                      <a:pPr algn="ctr">
                        <a:spcBef>
                          <a:spcPts val="600"/>
                        </a:spcBef>
                        <a:spcAft>
                          <a:spcPts val="600"/>
                        </a:spcAft>
                      </a:pPr>
                      <a:r>
                        <a:rPr lang="en-IE" sz="1600" b="1"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rPr>
                        <a:t>Successful proposals</a:t>
                      </a:r>
                    </a:p>
                  </a:txBody>
                  <a:tcPr marL="19050" marR="19050" marT="0" marB="0" anchor="ctr">
                    <a:solidFill>
                      <a:schemeClr val="bg2"/>
                    </a:solidFill>
                  </a:tcPr>
                </a:tc>
                <a:tc>
                  <a:txBody>
                    <a:bodyPr/>
                    <a:lstStyle/>
                    <a:p>
                      <a:pPr algn="ctr">
                        <a:spcBef>
                          <a:spcPts val="600"/>
                        </a:spcBef>
                        <a:spcAft>
                          <a:spcPts val="600"/>
                        </a:spcAft>
                      </a:pPr>
                      <a:r>
                        <a:rPr lang="en-IE" sz="1600" b="1"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rPr>
                        <a:t>CEF funding (EUR)</a:t>
                      </a:r>
                    </a:p>
                    <a:p>
                      <a:pPr algn="ctr">
                        <a:spcBef>
                          <a:spcPts val="600"/>
                        </a:spcBef>
                        <a:spcAft>
                          <a:spcPts val="600"/>
                        </a:spcAft>
                      </a:pPr>
                      <a:r>
                        <a:rPr lang="en-IE" sz="1600" b="1"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rPr>
                        <a:t>of successful proposals</a:t>
                      </a:r>
                    </a:p>
                  </a:txBody>
                  <a:tcPr marL="19050" marR="19050" marT="0" marB="0" anchor="ctr">
                    <a:solidFill>
                      <a:schemeClr val="bg2"/>
                    </a:solidFill>
                  </a:tcPr>
                </a:tc>
                <a:extLst>
                  <a:ext uri="{0D108BD9-81ED-4DB2-BD59-A6C34878D82A}">
                    <a16:rowId xmlns:a16="http://schemas.microsoft.com/office/drawing/2014/main" val="3316532550"/>
                  </a:ext>
                </a:extLst>
              </a:tr>
              <a:tr h="805148">
                <a:tc>
                  <a:txBody>
                    <a:bodyPr/>
                    <a:lstStyle/>
                    <a:p>
                      <a:pPr algn="ctr" fontAlgn="ctr"/>
                      <a:r>
                        <a:rPr lang="en-US" sz="1400" b="1" i="0" u="none" strike="noStrike" dirty="0">
                          <a:solidFill>
                            <a:srgbClr val="000000"/>
                          </a:solidFill>
                          <a:effectLst/>
                          <a:latin typeface="+mj-lt"/>
                        </a:rPr>
                        <a:t>General (2021 &amp; 2022)</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634</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182</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7 316 000 309</a:t>
                      </a:r>
                    </a:p>
                  </a:txBody>
                  <a:tcPr marL="6350" marR="6350" marT="6350" marB="0" anchor="ctr">
                    <a:noFill/>
                  </a:tcPr>
                </a:tc>
                <a:extLst>
                  <a:ext uri="{0D108BD9-81ED-4DB2-BD59-A6C34878D82A}">
                    <a16:rowId xmlns:a16="http://schemas.microsoft.com/office/drawing/2014/main" val="2360225017"/>
                  </a:ext>
                </a:extLst>
              </a:tr>
              <a:tr h="720519">
                <a:tc>
                  <a:txBody>
                    <a:bodyPr/>
                    <a:lstStyle/>
                    <a:p>
                      <a:pPr algn="ctr" fontAlgn="ctr"/>
                      <a:r>
                        <a:rPr lang="fr-BE" sz="1400" b="1" i="0" u="none" strike="noStrike" dirty="0" err="1">
                          <a:solidFill>
                            <a:srgbClr val="000000"/>
                          </a:solidFill>
                          <a:effectLst/>
                          <a:latin typeface="+mj-lt"/>
                        </a:rPr>
                        <a:t>Cohesion</a:t>
                      </a:r>
                      <a:r>
                        <a:rPr lang="fr-BE" sz="1400" b="1" i="0" u="none" strike="noStrike" dirty="0">
                          <a:solidFill>
                            <a:srgbClr val="000000"/>
                          </a:solidFill>
                          <a:effectLst/>
                          <a:latin typeface="+mj-lt"/>
                        </a:rPr>
                        <a:t> (2021 &amp; 2022 calls)</a:t>
                      </a:r>
                      <a:endParaRPr lang="en-US" sz="1400" b="1" i="0" u="none" strike="noStrike" dirty="0">
                        <a:solidFill>
                          <a:srgbClr val="000000"/>
                        </a:solidFill>
                        <a:effectLst/>
                        <a:latin typeface="+mj-lt"/>
                      </a:endParaRP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149</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59</a:t>
                      </a:r>
                    </a:p>
                  </a:txBody>
                  <a:tcPr marL="6350" marR="6350" marT="6350" marB="0" anchor="c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a:solidFill>
                            <a:srgbClr val="000000"/>
                          </a:solidFill>
                          <a:effectLst/>
                          <a:latin typeface="Arial" panose="020B0604020202020204" pitchFamily="34" charset="0"/>
                        </a:rPr>
                        <a:t>5 897 </a:t>
                      </a:r>
                      <a:r>
                        <a:rPr lang="en-GB" sz="1400" b="0" i="0" u="none" strike="noStrike">
                          <a:solidFill>
                            <a:srgbClr val="000000"/>
                          </a:solidFill>
                          <a:effectLst/>
                          <a:latin typeface="Arial" panose="020B0604020202020204" pitchFamily="34" charset="0"/>
                        </a:rPr>
                        <a:t>371 273</a:t>
                      </a:r>
                      <a:endParaRPr lang="en-GB" sz="1400" b="0" i="0" u="none" strike="noStrike" dirty="0">
                        <a:solidFill>
                          <a:srgbClr val="000000"/>
                        </a:solidFill>
                        <a:effectLst/>
                        <a:latin typeface="Arial" panose="020B0604020202020204" pitchFamily="34" charset="0"/>
                      </a:endParaRPr>
                    </a:p>
                  </a:txBody>
                  <a:tcPr marL="6350" marR="6350" marT="6350" marB="0" anchor="ctr">
                    <a:noFill/>
                  </a:tcPr>
                </a:tc>
                <a:extLst>
                  <a:ext uri="{0D108BD9-81ED-4DB2-BD59-A6C34878D82A}">
                    <a16:rowId xmlns:a16="http://schemas.microsoft.com/office/drawing/2014/main" val="700058547"/>
                  </a:ext>
                </a:extLst>
              </a:tr>
              <a:tr h="720519">
                <a:tc>
                  <a:txBody>
                    <a:bodyPr/>
                    <a:lstStyle/>
                    <a:p>
                      <a:pPr algn="ctr" fontAlgn="ctr"/>
                      <a:r>
                        <a:rPr lang="fr-BE" sz="1400" b="1" i="0" u="none" strike="noStrike" dirty="0" err="1">
                          <a:solidFill>
                            <a:srgbClr val="000000"/>
                          </a:solidFill>
                          <a:effectLst/>
                          <a:latin typeface="+mj-lt"/>
                        </a:rPr>
                        <a:t>Military</a:t>
                      </a:r>
                      <a:r>
                        <a:rPr lang="fr-BE" sz="1400" b="1" i="0" u="none" strike="noStrike" dirty="0">
                          <a:solidFill>
                            <a:srgbClr val="000000"/>
                          </a:solidFill>
                          <a:effectLst/>
                          <a:latin typeface="+mj-lt"/>
                        </a:rPr>
                        <a:t> </a:t>
                      </a:r>
                      <a:r>
                        <a:rPr lang="fr-BE" sz="1400" b="1" i="0" u="none" strike="noStrike" dirty="0" err="1">
                          <a:solidFill>
                            <a:srgbClr val="000000"/>
                          </a:solidFill>
                          <a:effectLst/>
                          <a:latin typeface="+mj-lt"/>
                        </a:rPr>
                        <a:t>mobility</a:t>
                      </a:r>
                      <a:r>
                        <a:rPr lang="fr-BE" sz="1400" b="1" i="0" u="none" strike="noStrike" dirty="0">
                          <a:solidFill>
                            <a:srgbClr val="000000"/>
                          </a:solidFill>
                          <a:effectLst/>
                          <a:latin typeface="+mj-lt"/>
                        </a:rPr>
                        <a:t> </a:t>
                      </a:r>
                    </a:p>
                    <a:p>
                      <a:pPr algn="ctr" fontAlgn="ctr"/>
                      <a:r>
                        <a:rPr lang="fr-BE" sz="1400" b="1" i="0" u="none" strike="noStrike" dirty="0">
                          <a:solidFill>
                            <a:srgbClr val="000000"/>
                          </a:solidFill>
                          <a:effectLst/>
                          <a:latin typeface="+mj-lt"/>
                        </a:rPr>
                        <a:t>(2021 &amp; 2022 calls)</a:t>
                      </a:r>
                      <a:endParaRPr lang="en-US" sz="1400" b="1" i="0" u="none" strike="noStrike" dirty="0">
                        <a:solidFill>
                          <a:srgbClr val="000000"/>
                        </a:solidFill>
                        <a:effectLst/>
                        <a:latin typeface="+mj-lt"/>
                      </a:endParaRP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89</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57</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939 540 044</a:t>
                      </a:r>
                    </a:p>
                  </a:txBody>
                  <a:tcPr marL="6350" marR="6350" marT="6350" marB="0" anchor="ctr">
                    <a:noFill/>
                  </a:tcPr>
                </a:tc>
                <a:extLst>
                  <a:ext uri="{0D108BD9-81ED-4DB2-BD59-A6C34878D82A}">
                    <a16:rowId xmlns:a16="http://schemas.microsoft.com/office/drawing/2014/main" val="872898966"/>
                  </a:ext>
                </a:extLst>
              </a:tr>
              <a:tr h="869106">
                <a:tc>
                  <a:txBody>
                    <a:bodyPr/>
                    <a:lstStyle/>
                    <a:p>
                      <a:pPr algn="ctr" fontAlgn="ctr"/>
                      <a:r>
                        <a:rPr lang="fr-BE" sz="1400" b="1" i="0" u="none" strike="noStrike" dirty="0">
                          <a:solidFill>
                            <a:srgbClr val="000000"/>
                          </a:solidFill>
                          <a:effectLst/>
                          <a:latin typeface="+mj-lt"/>
                        </a:rPr>
                        <a:t>Alternative Fuel Infrastructure - AFIF </a:t>
                      </a:r>
                      <a:r>
                        <a:rPr lang="fr-BE" sz="1400" b="1" i="0" u="none" strike="noStrike" dirty="0" err="1">
                          <a:solidFill>
                            <a:srgbClr val="000000"/>
                          </a:solidFill>
                          <a:effectLst/>
                          <a:latin typeface="+mj-lt"/>
                        </a:rPr>
                        <a:t>cut-offs</a:t>
                      </a:r>
                      <a:r>
                        <a:rPr lang="fr-BE" sz="1400" b="1" i="0" u="none" strike="noStrike" dirty="0">
                          <a:solidFill>
                            <a:srgbClr val="000000"/>
                          </a:solidFill>
                          <a:effectLst/>
                          <a:latin typeface="+mj-lt"/>
                        </a:rPr>
                        <a:t> 1-4 </a:t>
                      </a:r>
                      <a:endParaRPr lang="en-US" sz="1400" b="1" i="0" u="none" strike="noStrike" dirty="0">
                        <a:solidFill>
                          <a:srgbClr val="000000"/>
                        </a:solidFill>
                        <a:effectLst/>
                        <a:latin typeface="+mj-lt"/>
                      </a:endParaRP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138</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91</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962 440 526</a:t>
                      </a:r>
                    </a:p>
                  </a:txBody>
                  <a:tcPr marL="6350" marR="6350" marT="6350" marB="0" anchor="ctr">
                    <a:noFill/>
                  </a:tcPr>
                </a:tc>
                <a:extLst>
                  <a:ext uri="{0D108BD9-81ED-4DB2-BD59-A6C34878D82A}">
                    <a16:rowId xmlns:a16="http://schemas.microsoft.com/office/drawing/2014/main" val="137656403"/>
                  </a:ext>
                </a:extLst>
              </a:tr>
              <a:tr h="720519">
                <a:tc>
                  <a:txBody>
                    <a:bodyPr/>
                    <a:lstStyle/>
                    <a:p>
                      <a:pPr algn="ctr" fontAlgn="ctr"/>
                      <a:r>
                        <a:rPr lang="fr-BE" sz="1400" b="1" i="0" u="none" strike="noStrike" dirty="0">
                          <a:solidFill>
                            <a:srgbClr val="000000"/>
                          </a:solidFill>
                          <a:effectLst/>
                          <a:latin typeface="+mj-lt"/>
                        </a:rPr>
                        <a:t>Total </a:t>
                      </a:r>
                      <a:endParaRPr lang="en-US" sz="1400" b="1" i="0" u="none" strike="noStrike" dirty="0">
                        <a:solidFill>
                          <a:srgbClr val="000000"/>
                        </a:solidFill>
                        <a:effectLst/>
                        <a:latin typeface="+mj-lt"/>
                      </a:endParaRPr>
                    </a:p>
                  </a:txBody>
                  <a:tcPr marL="6350" marR="6350" marT="6350" marB="0" anchor="ctr">
                    <a:solidFill>
                      <a:schemeClr val="tx1">
                        <a:lumMod val="20000"/>
                        <a:lumOff val="80000"/>
                      </a:schemeClr>
                    </a:solidFill>
                  </a:tcPr>
                </a:tc>
                <a:tc>
                  <a:txBody>
                    <a:bodyPr/>
                    <a:lstStyle/>
                    <a:p>
                      <a:pPr algn="ctr" rtl="0" fontAlgn="ctr"/>
                      <a:r>
                        <a:rPr lang="en-GB" sz="1400" b="1" i="0" u="none" strike="noStrike" dirty="0">
                          <a:solidFill>
                            <a:srgbClr val="000000"/>
                          </a:solidFill>
                          <a:effectLst/>
                          <a:latin typeface="Arial" panose="020B0604020202020204" pitchFamily="34" charset="0"/>
                        </a:rPr>
                        <a:t>1010</a:t>
                      </a:r>
                    </a:p>
                  </a:txBody>
                  <a:tcPr marL="6350" marR="6350" marT="6350" marB="0" anchor="ctr">
                    <a:solidFill>
                      <a:schemeClr val="tx1">
                        <a:lumMod val="20000"/>
                        <a:lumOff val="80000"/>
                      </a:schemeClr>
                    </a:solidFill>
                  </a:tcPr>
                </a:tc>
                <a:tc>
                  <a:txBody>
                    <a:bodyPr/>
                    <a:lstStyle/>
                    <a:p>
                      <a:pPr algn="ctr" rtl="0" fontAlgn="ctr"/>
                      <a:r>
                        <a:rPr lang="en-GB" sz="1400" b="1" i="0" u="none" strike="noStrike" dirty="0">
                          <a:solidFill>
                            <a:srgbClr val="000000"/>
                          </a:solidFill>
                          <a:effectLst/>
                          <a:latin typeface="Arial" panose="020B0604020202020204" pitchFamily="34" charset="0"/>
                        </a:rPr>
                        <a:t>389</a:t>
                      </a:r>
                    </a:p>
                  </a:txBody>
                  <a:tcPr marL="6350" marR="6350" marT="6350" marB="0" anchor="ctr">
                    <a:solidFill>
                      <a:schemeClr val="tx1">
                        <a:lumMod val="20000"/>
                        <a:lumOff val="80000"/>
                      </a:schemeClr>
                    </a:solidFill>
                  </a:tcPr>
                </a:tc>
                <a:tc>
                  <a:txBody>
                    <a:bodyPr/>
                    <a:lstStyle/>
                    <a:p>
                      <a:pPr algn="ctr" rtl="0" fontAlgn="ctr"/>
                      <a:r>
                        <a:rPr lang="en-GB" sz="1400" b="1" i="0" u="none" strike="noStrike" dirty="0">
                          <a:solidFill>
                            <a:srgbClr val="000000"/>
                          </a:solidFill>
                          <a:effectLst/>
                          <a:latin typeface="Arial" panose="020B0604020202020204" pitchFamily="34" charset="0"/>
                        </a:rPr>
                        <a:t>15 079 352 153</a:t>
                      </a:r>
                    </a:p>
                  </a:txBody>
                  <a:tcPr marL="6350" marR="6350" marT="6350" marB="0" anchor="ctr">
                    <a:solidFill>
                      <a:schemeClr val="tx1">
                        <a:lumMod val="20000"/>
                        <a:lumOff val="80000"/>
                      </a:schemeClr>
                    </a:solidFill>
                  </a:tcPr>
                </a:tc>
                <a:extLst>
                  <a:ext uri="{0D108BD9-81ED-4DB2-BD59-A6C34878D82A}">
                    <a16:rowId xmlns:a16="http://schemas.microsoft.com/office/drawing/2014/main" val="360519440"/>
                  </a:ext>
                </a:extLst>
              </a:tr>
            </a:tbl>
          </a:graphicData>
        </a:graphic>
      </p:graphicFrame>
    </p:spTree>
    <p:extLst>
      <p:ext uri="{BB962C8B-B14F-4D97-AF65-F5344CB8AC3E}">
        <p14:creationId xmlns:p14="http://schemas.microsoft.com/office/powerpoint/2010/main" val="2570885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70722" y="1265217"/>
            <a:ext cx="10735856" cy="5109923"/>
          </a:xfrm>
        </p:spPr>
        <p:txBody>
          <a:bodyPr/>
          <a:lstStyle/>
          <a:p>
            <a:pPr algn="just">
              <a:buClr>
                <a:srgbClr val="034EA2"/>
              </a:buClr>
              <a:buFont typeface="Wingdings" panose="05000000000000000000" pitchFamily="2" charset="2"/>
              <a:buChar char="q"/>
            </a:pPr>
            <a:r>
              <a:rPr lang="en-GB" sz="1800" dirty="0"/>
              <a:t> </a:t>
            </a:r>
            <a:r>
              <a:rPr lang="en-GB" sz="1800" b="1" dirty="0"/>
              <a:t>Readiness/ability of the project to start </a:t>
            </a:r>
            <a:r>
              <a:rPr lang="en-GB" sz="1800" dirty="0"/>
              <a:t>by the proposed start date </a:t>
            </a:r>
            <a:r>
              <a:rPr lang="en-GB" sz="1800" b="1" dirty="0"/>
              <a:t>and</a:t>
            </a:r>
            <a:r>
              <a:rPr lang="en-GB" sz="1800" dirty="0"/>
              <a:t> </a:t>
            </a:r>
            <a:r>
              <a:rPr lang="en-GB" sz="1800" b="1" dirty="0"/>
              <a:t>to complete </a:t>
            </a:r>
            <a:r>
              <a:rPr lang="en-GB" sz="1800" dirty="0"/>
              <a:t>by the proposed end date (</a:t>
            </a:r>
            <a:r>
              <a:rPr lang="en-GB" sz="1800" u="sng" dirty="0"/>
              <a:t>technical maturity </a:t>
            </a:r>
            <a:r>
              <a:rPr lang="en-GB" sz="1800" dirty="0"/>
              <a:t>– under responsibility of the applicants), </a:t>
            </a:r>
          </a:p>
          <a:p>
            <a:pPr algn="just">
              <a:buClr>
                <a:srgbClr val="034EA2"/>
              </a:buClr>
              <a:buFont typeface="Wingdings" panose="05000000000000000000" pitchFamily="2" charset="2"/>
              <a:buChar char="q"/>
            </a:pPr>
            <a:r>
              <a:rPr lang="en-GB" sz="1800" b="1" dirty="0"/>
              <a:t>Status of the necessary contracting procedures and permits </a:t>
            </a:r>
            <a:r>
              <a:rPr lang="en-GB" sz="1800" dirty="0"/>
              <a:t>(</a:t>
            </a:r>
            <a:r>
              <a:rPr lang="en-GB" sz="1800" u="sng" dirty="0"/>
              <a:t>procedural maturity </a:t>
            </a:r>
            <a:r>
              <a:rPr lang="en-GB" sz="1800" dirty="0"/>
              <a:t>– beyond the remit of the applicant), </a:t>
            </a:r>
          </a:p>
          <a:p>
            <a:pPr algn="just">
              <a:buClr>
                <a:srgbClr val="034EA2"/>
              </a:buClr>
              <a:buFont typeface="Wingdings" panose="05000000000000000000" pitchFamily="2" charset="2"/>
              <a:buChar char="q"/>
            </a:pPr>
            <a:r>
              <a:rPr lang="en-GB" sz="1800" b="1" dirty="0"/>
              <a:t>Financial availability needed to complement the CEF investment </a:t>
            </a:r>
            <a:r>
              <a:rPr lang="en-GB" sz="1800" dirty="0"/>
              <a:t>(</a:t>
            </a:r>
            <a:r>
              <a:rPr lang="en-GB" sz="1800" u="sng" dirty="0"/>
              <a:t>financial maturity</a:t>
            </a:r>
            <a:r>
              <a:rPr lang="en-GB" sz="1800" dirty="0"/>
              <a:t> – </a:t>
            </a:r>
            <a:r>
              <a:rPr lang="en-US" sz="1800" dirty="0"/>
              <a:t>funds needed for completing the project), </a:t>
            </a:r>
            <a:r>
              <a:rPr lang="en-GB" sz="1800" dirty="0"/>
              <a:t>and</a:t>
            </a:r>
            <a:endParaRPr lang="en-US" sz="1800" dirty="0"/>
          </a:p>
          <a:p>
            <a:pPr algn="just">
              <a:buClr>
                <a:srgbClr val="034EA2"/>
              </a:buClr>
              <a:buFont typeface="Wingdings" panose="05000000000000000000" pitchFamily="2" charset="2"/>
              <a:buChar char="q"/>
            </a:pPr>
            <a:r>
              <a:rPr lang="en-US" sz="1800" b="1" dirty="0"/>
              <a:t>Correspondence</a:t>
            </a:r>
            <a:r>
              <a:rPr lang="en-US" sz="1800" dirty="0"/>
              <a:t> between the </a:t>
            </a:r>
            <a:r>
              <a:rPr lang="en-US" sz="1800" b="1" dirty="0"/>
              <a:t>technical planning and financial profile</a:t>
            </a:r>
            <a:r>
              <a:rPr lang="en-US" sz="1800" dirty="0"/>
              <a:t>.</a:t>
            </a:r>
            <a:r>
              <a:rPr lang="en-GB" sz="1800" dirty="0"/>
              <a:t> </a:t>
            </a:r>
            <a:endParaRPr lang="fr-BE" sz="1800" dirty="0"/>
          </a:p>
          <a:p>
            <a:pPr algn="just">
              <a:spcAft>
                <a:spcPts val="600"/>
              </a:spcAft>
              <a:buClr>
                <a:srgbClr val="034EA2"/>
              </a:buClr>
              <a:buFont typeface="Wingdings" panose="05000000000000000000" pitchFamily="2" charset="2"/>
              <a:buChar char="q"/>
            </a:pPr>
            <a:r>
              <a:rPr lang="en-GB" sz="1800" b="1" dirty="0"/>
              <a:t>Works/mixed proposals </a:t>
            </a:r>
            <a:r>
              <a:rPr lang="en-GB" sz="1800" dirty="0"/>
              <a:t>must have completed two </a:t>
            </a:r>
            <a:r>
              <a:rPr lang="en-US" sz="1800" b="1" dirty="0"/>
              <a:t>key steps of the environmental impact assessment by the date of application: </a:t>
            </a:r>
            <a:r>
              <a:rPr lang="en-US" sz="1800" dirty="0"/>
              <a:t> </a:t>
            </a:r>
          </a:p>
          <a:p>
            <a:pPr marL="400050" indent="-400050" algn="just">
              <a:spcAft>
                <a:spcPts val="600"/>
              </a:spcAft>
              <a:buClr>
                <a:srgbClr val="034EA2"/>
              </a:buClr>
              <a:buAutoNum type="romanLcParenBoth"/>
            </a:pPr>
            <a:r>
              <a:rPr lang="en-US" sz="1800" dirty="0"/>
              <a:t>an EIA report prepared by the project promoter and </a:t>
            </a:r>
          </a:p>
          <a:p>
            <a:pPr marL="400050" indent="-400050" algn="just">
              <a:spcAft>
                <a:spcPts val="600"/>
              </a:spcAft>
              <a:buClr>
                <a:srgbClr val="034EA2"/>
              </a:buClr>
              <a:buAutoNum type="romanLcParenBoth"/>
            </a:pPr>
            <a:r>
              <a:rPr lang="en-US" sz="1800" dirty="0"/>
              <a:t>consultations carried out under the EIA Directive, </a:t>
            </a:r>
          </a:p>
          <a:p>
            <a:pPr marL="0" indent="0" algn="just">
              <a:spcAft>
                <a:spcPts val="600"/>
              </a:spcAft>
              <a:buClr>
                <a:srgbClr val="034EA2"/>
              </a:buClr>
              <a:buNone/>
            </a:pPr>
            <a:r>
              <a:rPr lang="en-US" sz="1800" dirty="0"/>
              <a:t>The development consent procedure may be followed and completed after the submission of the CEF application.</a:t>
            </a:r>
            <a:endParaRPr lang="en-GB" sz="1800" dirty="0"/>
          </a:p>
        </p:txBody>
      </p:sp>
      <p:sp>
        <p:nvSpPr>
          <p:cNvPr id="3" name="Slide Number Placeholder 2"/>
          <p:cNvSpPr>
            <a:spLocks noGrp="1"/>
          </p:cNvSpPr>
          <p:nvPr>
            <p:ph type="sldNum" sz="quarter" idx="12"/>
          </p:nvPr>
        </p:nvSpPr>
        <p:spPr/>
        <p:txBody>
          <a:bodyPr/>
          <a:lstStyle/>
          <a:p>
            <a:fld id="{F46C79FD-C571-418B-AB0F-5EE936C85276}" type="slidenum">
              <a:rPr lang="en-GB" smtClean="0"/>
              <a:t>50</a:t>
            </a:fld>
            <a:endParaRPr lang="en-GB"/>
          </a:p>
        </p:txBody>
      </p:sp>
      <p:sp>
        <p:nvSpPr>
          <p:cNvPr id="9" name="Title 8"/>
          <p:cNvSpPr>
            <a:spLocks noGrp="1"/>
          </p:cNvSpPr>
          <p:nvPr>
            <p:ph type="title"/>
          </p:nvPr>
        </p:nvSpPr>
        <p:spPr bwMode="auto">
          <a:prstGeom prst="roundRect">
            <a:avLst>
              <a:gd name="adj" fmla="val 50000"/>
            </a:avLst>
          </a:prstGeom>
          <a:solidFill>
            <a:srgbClr val="92D050">
              <a:alpha val="75000"/>
            </a:srgbClr>
          </a:solidFill>
          <a:ln/>
          <a:effectLst>
            <a:outerShdw blurRad="50800" dist="63500" dir="3000000" algn="tl" rotWithShape="0">
              <a:prstClr val="black">
                <a:alpha val="48000"/>
              </a:prstClr>
            </a:outerShdw>
          </a:effectLst>
        </p:spPr>
        <p:style>
          <a:lnRef idx="0">
            <a:schemeClr val="accent3"/>
          </a:lnRef>
          <a:fillRef idx="1003">
            <a:schemeClr val="lt1"/>
          </a:fillRef>
          <a:effectRef idx="3">
            <a:schemeClr val="accent3"/>
          </a:effectRef>
          <a:fontRef idx="minor">
            <a:schemeClr val="lt1"/>
          </a:fontRef>
        </p:style>
        <p:txBody>
          <a:bodyPr vert="horz" wrap="square" lIns="68580" tIns="34290" rIns="68580" bIns="34290" numCol="1" rtlCol="0" anchor="ctr" anchorCtr="0" compatLnSpc="1">
            <a:prstTxWarp prst="textNoShape">
              <a:avLst/>
            </a:prstTxWarp>
          </a:bodyPr>
          <a:lstStyle/>
          <a:p>
            <a:pPr marL="2381" algn="ctr"/>
            <a:r>
              <a:rPr lang="fr-BE" sz="2000" b="1" dirty="0" err="1">
                <a:solidFill>
                  <a:schemeClr val="bg1"/>
                </a:solidFill>
              </a:rPr>
              <a:t>Maturity</a:t>
            </a:r>
            <a:endParaRPr lang="en-GB" sz="2000" b="1" dirty="0">
              <a:solidFill>
                <a:schemeClr val="bg1"/>
              </a:solidFill>
            </a:endParaRPr>
          </a:p>
        </p:txBody>
      </p:sp>
    </p:spTree>
    <p:extLst>
      <p:ext uri="{BB962C8B-B14F-4D97-AF65-F5344CB8AC3E}">
        <p14:creationId xmlns:p14="http://schemas.microsoft.com/office/powerpoint/2010/main" val="3166014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587508-7C86-DCD0-ABF3-EAB625A83310}"/>
              </a:ext>
            </a:extLst>
          </p:cNvPr>
          <p:cNvSpPr>
            <a:spLocks noGrp="1"/>
          </p:cNvSpPr>
          <p:nvPr>
            <p:ph idx="1"/>
          </p:nvPr>
        </p:nvSpPr>
        <p:spPr/>
        <p:txBody>
          <a:bodyPr/>
          <a:lstStyle/>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en-US" sz="2000" b="1" i="0" u="none" strike="noStrike" kern="1200" cap="none" spc="0" normalizeH="0" baseline="0" noProof="0" dirty="0">
                <a:ln>
                  <a:noFill/>
                </a:ln>
                <a:solidFill>
                  <a:srgbClr val="4D4D4D"/>
                </a:solidFill>
                <a:effectLst/>
                <a:uLnTx/>
                <a:uFillTx/>
                <a:latin typeface="Arial"/>
                <a:ea typeface="+mn-ea"/>
                <a:cs typeface="+mn-cs"/>
              </a:rPr>
              <a:t>Project duration</a:t>
            </a:r>
            <a:r>
              <a:rPr kumimoji="0" lang="en-US" sz="2000" b="0" i="0" u="none" strike="noStrike" kern="1200" cap="none" spc="0" normalizeH="0" baseline="0" noProof="0" dirty="0">
                <a:ln>
                  <a:noFill/>
                </a:ln>
                <a:solidFill>
                  <a:srgbClr val="4D4D4D"/>
                </a:solidFill>
                <a:effectLst/>
                <a:uLnTx/>
                <a:uFillTx/>
                <a:latin typeface="Arial"/>
                <a:ea typeface="+mn-ea"/>
                <a:cs typeface="+mn-cs"/>
              </a:rPr>
              <a:t>:</a:t>
            </a:r>
          </a:p>
          <a:p>
            <a:pPr marL="228600" marR="0" lvl="0" indent="-228600" algn="l" defTabSz="914400" rtl="0" eaLnBrk="1" fontAlgn="auto" latinLnBrk="0" hangingPunct="1">
              <a:lnSpc>
                <a:spcPct val="100000"/>
              </a:lnSpc>
              <a:spcBef>
                <a:spcPts val="0"/>
              </a:spcBef>
              <a:spcAft>
                <a:spcPts val="1800"/>
              </a:spcAft>
              <a:buClr>
                <a:srgbClr val="4D4D4D"/>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4D4D4D"/>
                </a:solidFill>
                <a:effectLst/>
                <a:uLnTx/>
                <a:uFillTx/>
                <a:latin typeface="Arial"/>
                <a:ea typeface="+mn-ea"/>
                <a:cs typeface="+mn-cs"/>
              </a:rPr>
              <a:t>For works and mixed proposals: 4-5 years </a:t>
            </a:r>
          </a:p>
          <a:p>
            <a:pPr marL="228600" marR="0" lvl="0" indent="-228600" algn="l" defTabSz="914400" rtl="0" eaLnBrk="1" fontAlgn="auto" latinLnBrk="0" hangingPunct="1">
              <a:lnSpc>
                <a:spcPct val="100000"/>
              </a:lnSpc>
              <a:spcBef>
                <a:spcPts val="0"/>
              </a:spcBef>
              <a:spcAft>
                <a:spcPts val="1800"/>
              </a:spcAft>
              <a:buClr>
                <a:srgbClr val="4D4D4D"/>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4D4D4D"/>
                </a:solidFill>
                <a:effectLst/>
                <a:uLnTx/>
                <a:uFillTx/>
                <a:latin typeface="Arial"/>
                <a:ea typeface="+mn-ea"/>
                <a:cs typeface="+mn-cs"/>
              </a:rPr>
              <a:t>For studies proposals:  2-3 years, as from the start of the project</a:t>
            </a: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en-US" sz="2000" b="1" i="0" u="none" strike="noStrike" kern="1200" cap="none" spc="0" normalizeH="0" baseline="0" noProof="0" dirty="0">
                <a:ln>
                  <a:noFill/>
                </a:ln>
                <a:solidFill>
                  <a:srgbClr val="4D4D4D"/>
                </a:solidFill>
                <a:effectLst/>
                <a:uLnTx/>
                <a:uFillTx/>
                <a:latin typeface="Arial"/>
                <a:ea typeface="+mn-ea"/>
                <a:cs typeface="+mn-cs"/>
              </a:rPr>
              <a:t>Starting date</a:t>
            </a:r>
            <a:r>
              <a:rPr kumimoji="0" lang="en-US" sz="2000" b="0" i="0" u="none" strike="noStrike" kern="1200" cap="none" spc="0" normalizeH="0" baseline="0" noProof="0" dirty="0">
                <a:ln>
                  <a:noFill/>
                </a:ln>
                <a:solidFill>
                  <a:srgbClr val="4D4D4D"/>
                </a:solidFill>
                <a:effectLst/>
                <a:uLnTx/>
                <a:uFillTx/>
                <a:latin typeface="Arial"/>
                <a:ea typeface="+mn-ea"/>
                <a:cs typeface="+mn-cs"/>
              </a:rPr>
              <a:t>: Not earlier than the proposal submission date</a:t>
            </a: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en-US" sz="2000" b="1" i="0" u="none" strike="noStrike" kern="1200" cap="none" spc="0" normalizeH="0" baseline="0" noProof="0" dirty="0">
                <a:ln>
                  <a:noFill/>
                </a:ln>
                <a:solidFill>
                  <a:srgbClr val="4D4D4D"/>
                </a:solidFill>
                <a:effectLst/>
                <a:uLnTx/>
                <a:uFillTx/>
                <a:latin typeface="Arial"/>
                <a:ea typeface="+mn-ea"/>
                <a:cs typeface="+mn-cs"/>
              </a:rPr>
              <a:t>End date</a:t>
            </a:r>
            <a:r>
              <a:rPr kumimoji="0" lang="en-US" sz="2000" b="0" i="0" u="none" strike="noStrike" kern="1200" cap="none" spc="0" normalizeH="0" baseline="0" noProof="0" dirty="0">
                <a:ln>
                  <a:noFill/>
                </a:ln>
                <a:solidFill>
                  <a:srgbClr val="4D4D4D"/>
                </a:solidFill>
                <a:effectLst/>
                <a:uLnTx/>
                <a:uFillTx/>
                <a:latin typeface="Arial"/>
                <a:ea typeface="+mn-ea"/>
                <a:cs typeface="+mn-cs"/>
              </a:rPr>
              <a:t>: 31 </a:t>
            </a:r>
            <a:r>
              <a:rPr kumimoji="0" lang="en-US" sz="2000" b="0" i="0" u="none" strike="noStrike" kern="1200" cap="none" spc="0" normalizeH="0" baseline="0" noProof="0">
                <a:ln>
                  <a:noFill/>
                </a:ln>
                <a:solidFill>
                  <a:srgbClr val="4D4D4D"/>
                </a:solidFill>
                <a:effectLst/>
                <a:uLnTx/>
                <a:uFillTx/>
                <a:latin typeface="Arial"/>
                <a:ea typeface="+mn-ea"/>
                <a:cs typeface="+mn-cs"/>
              </a:rPr>
              <a:t>December 2028</a:t>
            </a:r>
            <a:endParaRPr kumimoji="0" lang="en-US" sz="20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endParaRPr kumimoji="0" lang="en-US" sz="2000" b="0" i="1" u="none" strike="noStrike" kern="1200" cap="none" spc="0" normalizeH="0" baseline="0" noProof="0" dirty="0">
              <a:ln>
                <a:noFill/>
              </a:ln>
              <a:solidFill>
                <a:srgbClr val="4D4D4D"/>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en-US" sz="2000" b="0" i="1" u="none" strike="noStrike" kern="1200" cap="none" spc="0" normalizeH="0" baseline="0" noProof="0" dirty="0">
                <a:ln>
                  <a:noFill/>
                </a:ln>
                <a:solidFill>
                  <a:srgbClr val="4D4D4D"/>
                </a:solidFill>
                <a:effectLst/>
                <a:uLnTx/>
                <a:uFillTx/>
                <a:latin typeface="Arial"/>
                <a:ea typeface="+mn-ea"/>
                <a:cs typeface="+mn-cs"/>
              </a:rPr>
              <a:t>Tasks not respecting these conditions i.e. that go beyond the recommended duration or that start before submission date are not considered. </a:t>
            </a:r>
          </a:p>
          <a:p>
            <a:endParaRPr lang="en-IE" dirty="0"/>
          </a:p>
        </p:txBody>
      </p:sp>
      <p:sp>
        <p:nvSpPr>
          <p:cNvPr id="3" name="Slide Number Placeholder 2">
            <a:extLst>
              <a:ext uri="{FF2B5EF4-FFF2-40B4-BE49-F238E27FC236}">
                <a16:creationId xmlns:a16="http://schemas.microsoft.com/office/drawing/2014/main" id="{D29444F2-EFFD-E519-A42C-3EA5F0531842}"/>
              </a:ext>
            </a:extLst>
          </p:cNvPr>
          <p:cNvSpPr>
            <a:spLocks noGrp="1"/>
          </p:cNvSpPr>
          <p:nvPr>
            <p:ph type="sldNum" sz="quarter" idx="12"/>
          </p:nvPr>
        </p:nvSpPr>
        <p:spPr/>
        <p:txBody>
          <a:bodyPr/>
          <a:lstStyle/>
          <a:p>
            <a:fld id="{F46C79FD-C571-418B-AB0F-5EE936C85276}" type="slidenum">
              <a:rPr lang="en-GB" smtClean="0"/>
              <a:t>51</a:t>
            </a:fld>
            <a:endParaRPr lang="en-GB"/>
          </a:p>
        </p:txBody>
      </p:sp>
      <p:sp>
        <p:nvSpPr>
          <p:cNvPr id="6" name="Title 8">
            <a:extLst>
              <a:ext uri="{FF2B5EF4-FFF2-40B4-BE49-F238E27FC236}">
                <a16:creationId xmlns:a16="http://schemas.microsoft.com/office/drawing/2014/main" id="{E3B5110E-57A6-C445-E537-6D55F5EBA024}"/>
              </a:ext>
            </a:extLst>
          </p:cNvPr>
          <p:cNvSpPr>
            <a:spLocks noGrp="1"/>
          </p:cNvSpPr>
          <p:nvPr>
            <p:ph type="title"/>
          </p:nvPr>
        </p:nvSpPr>
        <p:spPr bwMode="auto">
          <a:xfrm>
            <a:off x="969963" y="482600"/>
            <a:ext cx="10515600" cy="782638"/>
          </a:xfrm>
          <a:prstGeom prst="roundRect">
            <a:avLst>
              <a:gd name="adj" fmla="val 50000"/>
            </a:avLst>
          </a:prstGeom>
          <a:solidFill>
            <a:srgbClr val="92D050">
              <a:alpha val="75000"/>
            </a:srgbClr>
          </a:solidFill>
          <a:ln/>
          <a:effectLst>
            <a:outerShdw blurRad="50800" dist="63500" dir="3000000" algn="tl" rotWithShape="0">
              <a:prstClr val="black">
                <a:alpha val="48000"/>
              </a:prstClr>
            </a:outerShdw>
          </a:effectLst>
        </p:spPr>
        <p:style>
          <a:lnRef idx="0">
            <a:schemeClr val="accent3"/>
          </a:lnRef>
          <a:fillRef idx="1003">
            <a:schemeClr val="lt1"/>
          </a:fillRef>
          <a:effectRef idx="3">
            <a:schemeClr val="accent3"/>
          </a:effectRef>
          <a:fontRef idx="minor">
            <a:schemeClr val="lt1"/>
          </a:fontRef>
        </p:style>
        <p:txBody>
          <a:bodyPr vert="horz" wrap="square" lIns="68580" tIns="34290" rIns="68580" bIns="34290" numCol="1" rtlCol="0" anchor="ctr" anchorCtr="0" compatLnSpc="1">
            <a:prstTxWarp prst="textNoShape">
              <a:avLst/>
            </a:prstTxWarp>
          </a:bodyPr>
          <a:lstStyle/>
          <a:p>
            <a:pPr marL="2381" algn="ctr"/>
            <a:r>
              <a:rPr lang="fr-BE" sz="2000" b="1" dirty="0" err="1">
                <a:solidFill>
                  <a:schemeClr val="bg1"/>
                </a:solidFill>
              </a:rPr>
              <a:t>Maturity</a:t>
            </a:r>
            <a:endParaRPr lang="en-GB" sz="2000" b="1" dirty="0">
              <a:solidFill>
                <a:schemeClr val="bg1"/>
              </a:solidFill>
            </a:endParaRPr>
          </a:p>
        </p:txBody>
      </p:sp>
    </p:spTree>
    <p:extLst>
      <p:ext uri="{BB962C8B-B14F-4D97-AF65-F5344CB8AC3E}">
        <p14:creationId xmlns:p14="http://schemas.microsoft.com/office/powerpoint/2010/main" val="1761147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70722" y="1265217"/>
            <a:ext cx="10758434" cy="5109923"/>
          </a:xfrm>
        </p:spPr>
        <p:txBody>
          <a:bodyPr/>
          <a:lstStyle/>
          <a:p>
            <a:pPr marL="228600" marR="0" lvl="0" indent="-228600" algn="just" defTabSz="914400" rtl="0" eaLnBrk="1" fontAlgn="auto" latinLnBrk="0" hangingPunct="1">
              <a:lnSpc>
                <a:spcPct val="100000"/>
              </a:lnSpc>
              <a:spcBef>
                <a:spcPts val="0"/>
              </a:spcBef>
              <a:spcAft>
                <a:spcPts val="1800"/>
              </a:spcAft>
              <a:buClr>
                <a:srgbClr val="4D4D4D"/>
              </a:buClr>
              <a:buSzTx/>
              <a:buFont typeface="Arial" panose="020B0604020202020204" pitchFamily="34" charset="0"/>
              <a:buChar char="•"/>
              <a:tabLst/>
              <a:defRPr/>
            </a:pPr>
            <a:r>
              <a:rPr lang="en-GB" sz="2000" dirty="0">
                <a:solidFill>
                  <a:srgbClr val="4D4D4D"/>
                </a:solidFill>
                <a:latin typeface="Arial"/>
              </a:rPr>
              <a:t>T</a:t>
            </a:r>
            <a:r>
              <a:rPr kumimoji="0" lang="en-GB" sz="2000" b="0" i="0" u="none" strike="noStrike" kern="1200" cap="none" spc="0" normalizeH="0" baseline="0" noProof="0" dirty="0">
                <a:ln>
                  <a:noFill/>
                </a:ln>
                <a:solidFill>
                  <a:srgbClr val="4D4D4D"/>
                </a:solidFill>
                <a:effectLst/>
                <a:uLnTx/>
                <a:uFillTx/>
                <a:latin typeface="Arial"/>
                <a:ea typeface="+mn-ea"/>
                <a:cs typeface="+mn-cs"/>
              </a:rPr>
              <a:t>he </a:t>
            </a:r>
            <a:r>
              <a:rPr kumimoji="0" lang="en-GB" sz="2000" b="1" i="0" u="none" strike="noStrike" kern="1200" cap="none" spc="0" normalizeH="0" baseline="0" noProof="0" dirty="0">
                <a:ln>
                  <a:noFill/>
                </a:ln>
                <a:solidFill>
                  <a:srgbClr val="4D4D4D"/>
                </a:solidFill>
                <a:effectLst/>
                <a:uLnTx/>
                <a:uFillTx/>
                <a:latin typeface="Arial"/>
                <a:ea typeface="+mn-ea"/>
                <a:cs typeface="+mn-cs"/>
              </a:rPr>
              <a:t>quality of the application</a:t>
            </a:r>
            <a:r>
              <a:rPr kumimoji="0" lang="en-GB" sz="2000" b="0" i="0" u="none" strike="noStrike" kern="1200" cap="none" spc="0" normalizeH="0" baseline="0" noProof="0" dirty="0">
                <a:ln>
                  <a:noFill/>
                </a:ln>
                <a:solidFill>
                  <a:srgbClr val="4D4D4D"/>
                </a:solidFill>
                <a:effectLst/>
                <a:uLnTx/>
                <a:uFillTx/>
                <a:latin typeface="Arial"/>
                <a:ea typeface="+mn-ea"/>
                <a:cs typeface="+mn-cs"/>
              </a:rPr>
              <a:t> : Part A, Part B and the mandatory annexes submitted, including the environmental documents (ECF). </a:t>
            </a:r>
          </a:p>
          <a:p>
            <a:pPr lvl="0" algn="just">
              <a:buClr>
                <a:srgbClr val="4D4D4D"/>
              </a:buClr>
              <a:defRPr/>
            </a:pPr>
            <a:r>
              <a:rPr lang="en-GB" sz="2000" dirty="0">
                <a:solidFill>
                  <a:srgbClr val="4D4D4D"/>
                </a:solidFill>
                <a:latin typeface="Arial"/>
              </a:rPr>
              <a:t>T</a:t>
            </a:r>
            <a:r>
              <a:rPr kumimoji="0" lang="en-GB" sz="2000" b="0" i="0" u="none" strike="noStrike" kern="1200" cap="none" spc="0" normalizeH="0" baseline="0" noProof="0" dirty="0">
                <a:ln>
                  <a:noFill/>
                </a:ln>
                <a:solidFill>
                  <a:srgbClr val="4D4D4D"/>
                </a:solidFill>
                <a:effectLst/>
                <a:uLnTx/>
                <a:uFillTx/>
                <a:latin typeface="Arial"/>
                <a:ea typeface="+mn-ea"/>
                <a:cs typeface="+mn-cs"/>
              </a:rPr>
              <a:t>he </a:t>
            </a:r>
            <a:r>
              <a:rPr kumimoji="0" lang="en-GB" sz="2000" b="1" i="0" u="none" strike="noStrike" kern="1200" cap="none" spc="0" normalizeH="0" baseline="0" noProof="0" dirty="0">
                <a:ln>
                  <a:noFill/>
                </a:ln>
                <a:solidFill>
                  <a:srgbClr val="4D4D4D"/>
                </a:solidFill>
                <a:effectLst/>
                <a:uLnTx/>
                <a:uFillTx/>
                <a:latin typeface="Arial"/>
                <a:ea typeface="+mn-ea"/>
                <a:cs typeface="+mn-cs"/>
              </a:rPr>
              <a:t>operational capacity check of the applicants</a:t>
            </a:r>
            <a:r>
              <a:rPr kumimoji="0" lang="en-GB" sz="2000" b="0" i="0" u="none" strike="noStrike" kern="1200" cap="none" spc="0" normalizeH="0" baseline="0" noProof="0" dirty="0">
                <a:ln>
                  <a:noFill/>
                </a:ln>
                <a:solidFill>
                  <a:srgbClr val="4D4D4D"/>
                </a:solidFill>
                <a:effectLst/>
                <a:uLnTx/>
                <a:uFillTx/>
                <a:latin typeface="Arial"/>
                <a:ea typeface="+mn-ea"/>
                <a:cs typeface="+mn-cs"/>
              </a:rPr>
              <a:t>: Competence and experience of the applicants and their project teams </a:t>
            </a:r>
            <a:r>
              <a:rPr lang="en-GB" sz="2000" dirty="0"/>
              <a:t>mainly for new private entities to CEF – based on the list of previous projects and the activity report of the last year</a:t>
            </a:r>
            <a:endParaRPr lang="en-GB" sz="2000" dirty="0">
              <a:solidFill>
                <a:srgbClr val="4D4D4D"/>
              </a:solidFill>
              <a:latin typeface="Arial"/>
            </a:endParaRPr>
          </a:p>
          <a:p>
            <a:pPr lvl="0" algn="just">
              <a:buClr>
                <a:srgbClr val="4D4D4D"/>
              </a:buClr>
              <a:defRPr/>
            </a:pPr>
            <a:r>
              <a:rPr lang="en-GB" sz="2000" dirty="0">
                <a:solidFill>
                  <a:srgbClr val="4D4D4D"/>
                </a:solidFill>
                <a:latin typeface="Arial"/>
              </a:rPr>
              <a:t>T</a:t>
            </a:r>
            <a:r>
              <a:rPr lang="en-GB" sz="2000" dirty="0">
                <a:solidFill>
                  <a:srgbClr val="4D4D4D"/>
                </a:solidFill>
              </a:rPr>
              <a:t>he </a:t>
            </a:r>
            <a:r>
              <a:rPr lang="en-GB" sz="2000" b="1" dirty="0">
                <a:solidFill>
                  <a:srgbClr val="4D4D4D"/>
                </a:solidFill>
              </a:rPr>
              <a:t>quality of the proposed project – based on:</a:t>
            </a:r>
            <a:r>
              <a:rPr lang="en-GB" sz="2000" dirty="0">
                <a:solidFill>
                  <a:srgbClr val="4D4D4D"/>
                </a:solidFill>
              </a:rPr>
              <a:t>   </a:t>
            </a:r>
            <a:endParaRPr lang="en-US" sz="2000" dirty="0">
              <a:solidFill>
                <a:srgbClr val="4D4D4D"/>
              </a:solidFill>
            </a:endParaRPr>
          </a:p>
          <a:p>
            <a:pPr>
              <a:spcAft>
                <a:spcPts val="600"/>
              </a:spcAft>
              <a:buFont typeface="Wingdings" panose="05000000000000000000" pitchFamily="2" charset="2"/>
              <a:buChar char="q"/>
            </a:pPr>
            <a:r>
              <a:rPr lang="en-US" sz="2000" dirty="0"/>
              <a:t>The</a:t>
            </a:r>
            <a:r>
              <a:rPr lang="en-US" sz="2000" b="1" dirty="0"/>
              <a:t> implementation plan proposed</a:t>
            </a:r>
            <a:r>
              <a:rPr lang="en-US" sz="2000" dirty="0"/>
              <a:t>, from technical (Work Packages well structured) and financial (cost effective) point of view, </a:t>
            </a:r>
          </a:p>
          <a:p>
            <a:pPr>
              <a:spcAft>
                <a:spcPts val="600"/>
              </a:spcAft>
              <a:buFont typeface="Wingdings" panose="05000000000000000000" pitchFamily="2" charset="2"/>
              <a:buChar char="q"/>
            </a:pPr>
            <a:r>
              <a:rPr lang="en-US" sz="2000" dirty="0"/>
              <a:t>Design approach, the </a:t>
            </a:r>
            <a:r>
              <a:rPr lang="en-US" sz="2000" b="1" dirty="0" err="1"/>
              <a:t>organisational</a:t>
            </a:r>
            <a:r>
              <a:rPr lang="en-US" sz="2000" b="1" dirty="0"/>
              <a:t> structures</a:t>
            </a:r>
            <a:r>
              <a:rPr lang="en-US" sz="2000" dirty="0"/>
              <a:t> (project management)</a:t>
            </a:r>
            <a:r>
              <a:rPr lang="en-US" sz="2000" b="1" dirty="0"/>
              <a:t> </a:t>
            </a:r>
            <a:r>
              <a:rPr lang="en-US" sz="2000" dirty="0"/>
              <a:t>put in place (or foreseen) for the implementation, </a:t>
            </a:r>
          </a:p>
          <a:p>
            <a:pPr>
              <a:spcAft>
                <a:spcPts val="600"/>
              </a:spcAft>
              <a:buFont typeface="Wingdings" panose="05000000000000000000" pitchFamily="2" charset="2"/>
              <a:buChar char="q"/>
            </a:pPr>
            <a:r>
              <a:rPr lang="en-US" sz="2000" dirty="0"/>
              <a:t> </a:t>
            </a:r>
            <a:r>
              <a:rPr lang="en-US" sz="2000" b="1" dirty="0"/>
              <a:t>Risk analysis/management</a:t>
            </a:r>
            <a:r>
              <a:rPr lang="en-US" sz="2000" dirty="0"/>
              <a:t>, the </a:t>
            </a:r>
            <a:r>
              <a:rPr lang="en-US" sz="2000" b="1" dirty="0"/>
              <a:t>control and quality procedures</a:t>
            </a:r>
            <a:r>
              <a:rPr lang="en-US" sz="2000" dirty="0"/>
              <a:t>, </a:t>
            </a:r>
          </a:p>
          <a:p>
            <a:pPr>
              <a:spcAft>
                <a:spcPts val="600"/>
              </a:spcAft>
              <a:buFont typeface="Wingdings" panose="05000000000000000000" pitchFamily="2" charset="2"/>
              <a:buChar char="q"/>
            </a:pPr>
            <a:r>
              <a:rPr lang="en-US" sz="2000" b="1" dirty="0"/>
              <a:t> Communication</a:t>
            </a:r>
            <a:r>
              <a:rPr lang="en-US" sz="2000" dirty="0"/>
              <a:t> strategy to provide visibility to </a:t>
            </a:r>
            <a:r>
              <a:rPr lang="en-US" sz="2000" b="1" dirty="0"/>
              <a:t>CEF funding</a:t>
            </a:r>
            <a:r>
              <a:rPr lang="en-US" sz="2000" dirty="0"/>
              <a:t>, </a:t>
            </a:r>
          </a:p>
          <a:p>
            <a:pPr>
              <a:spcAft>
                <a:spcPts val="600"/>
              </a:spcAft>
              <a:buFont typeface="Wingdings" panose="05000000000000000000" pitchFamily="2" charset="2"/>
              <a:buChar char="q"/>
            </a:pPr>
            <a:r>
              <a:rPr lang="en-GB" sz="2000" b="1" dirty="0"/>
              <a:t>Sustainability </a:t>
            </a:r>
            <a:r>
              <a:rPr lang="en-GB" sz="2000" dirty="0"/>
              <a:t>and </a:t>
            </a:r>
            <a:r>
              <a:rPr lang="en-US" sz="2000" b="1" dirty="0"/>
              <a:t>maintenance</a:t>
            </a:r>
            <a:r>
              <a:rPr lang="en-US" sz="2000" dirty="0"/>
              <a:t> strategy for the completed project (for works)</a:t>
            </a:r>
            <a:endParaRPr lang="fr-BE" sz="2000" dirty="0"/>
          </a:p>
        </p:txBody>
      </p:sp>
      <p:sp>
        <p:nvSpPr>
          <p:cNvPr id="3" name="Slide Number Placeholder 2"/>
          <p:cNvSpPr>
            <a:spLocks noGrp="1"/>
          </p:cNvSpPr>
          <p:nvPr>
            <p:ph type="sldNum" sz="quarter" idx="12"/>
          </p:nvPr>
        </p:nvSpPr>
        <p:spPr/>
        <p:txBody>
          <a:bodyPr/>
          <a:lstStyle/>
          <a:p>
            <a:fld id="{F46C79FD-C571-418B-AB0F-5EE936C85276}" type="slidenum">
              <a:rPr lang="en-GB" smtClean="0"/>
              <a:t>52</a:t>
            </a:fld>
            <a:endParaRPr lang="en-GB"/>
          </a:p>
        </p:txBody>
      </p:sp>
      <p:sp>
        <p:nvSpPr>
          <p:cNvPr id="5" name="Title 4"/>
          <p:cNvSpPr>
            <a:spLocks noGrp="1"/>
          </p:cNvSpPr>
          <p:nvPr>
            <p:ph type="title"/>
          </p:nvPr>
        </p:nvSpPr>
        <p:spPr bwMode="auto">
          <a:prstGeom prst="roundRect">
            <a:avLst>
              <a:gd name="adj" fmla="val 50000"/>
            </a:avLst>
          </a:prstGeom>
          <a:solidFill>
            <a:srgbClr val="92D050">
              <a:alpha val="75000"/>
            </a:srgbClr>
          </a:solidFill>
          <a:ln/>
          <a:effectLst>
            <a:outerShdw blurRad="50800" dist="63500" dir="3000000" algn="tl" rotWithShape="0">
              <a:prstClr val="black">
                <a:alpha val="48000"/>
              </a:prstClr>
            </a:outerShdw>
          </a:effectLst>
        </p:spPr>
        <p:style>
          <a:lnRef idx="0">
            <a:schemeClr val="accent3"/>
          </a:lnRef>
          <a:fillRef idx="1003">
            <a:schemeClr val="lt1"/>
          </a:fillRef>
          <a:effectRef idx="3">
            <a:schemeClr val="accent3"/>
          </a:effectRef>
          <a:fontRef idx="minor">
            <a:schemeClr val="lt1"/>
          </a:fontRef>
        </p:style>
        <p:txBody>
          <a:bodyPr vert="horz" wrap="square" lIns="68580" tIns="34290" rIns="68580" bIns="34290" numCol="1" rtlCol="0" anchor="ctr" anchorCtr="0" compatLnSpc="1">
            <a:prstTxWarp prst="textNoShape">
              <a:avLst/>
            </a:prstTxWarp>
          </a:bodyPr>
          <a:lstStyle/>
          <a:p>
            <a:pPr marL="2381" algn="ctr"/>
            <a:r>
              <a:rPr lang="fr-BE" sz="2000" b="1" dirty="0" err="1">
                <a:solidFill>
                  <a:schemeClr val="bg1"/>
                </a:solidFill>
              </a:rPr>
              <a:t>Quality</a:t>
            </a:r>
            <a:endParaRPr lang="en-GB" sz="2000" b="1" dirty="0">
              <a:solidFill>
                <a:schemeClr val="bg1"/>
              </a:solidFill>
            </a:endParaRPr>
          </a:p>
        </p:txBody>
      </p:sp>
    </p:spTree>
    <p:extLst>
      <p:ext uri="{BB962C8B-B14F-4D97-AF65-F5344CB8AC3E}">
        <p14:creationId xmlns:p14="http://schemas.microsoft.com/office/powerpoint/2010/main" val="2830931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62447" y="1402080"/>
            <a:ext cx="10515600" cy="5311541"/>
          </a:xfrm>
        </p:spPr>
        <p:txBody>
          <a:bodyPr/>
          <a:lstStyle/>
          <a:p>
            <a:pPr>
              <a:spcBef>
                <a:spcPts val="600"/>
              </a:spcBef>
              <a:spcAft>
                <a:spcPts val="0"/>
              </a:spcAft>
              <a:buFont typeface="Wingdings" panose="05000000000000000000" pitchFamily="2" charset="2"/>
              <a:buChar char="q"/>
            </a:pPr>
            <a:r>
              <a:rPr lang="en-GB" sz="2000" b="1" dirty="0">
                <a:latin typeface="Arial" panose="020B0604020202020204" pitchFamily="34" charset="0"/>
                <a:cs typeface="Arial" panose="020B0604020202020204" pitchFamily="34" charset="0"/>
              </a:rPr>
              <a:t>Demand/traffic forecast study</a:t>
            </a:r>
            <a:r>
              <a:rPr lang="en-GB" sz="2000" dirty="0">
                <a:latin typeface="Arial" panose="020B0604020202020204" pitchFamily="34" charset="0"/>
                <a:cs typeface="Arial" panose="020B0604020202020204" pitchFamily="34" charset="0"/>
              </a:rPr>
              <a:t> – is the works project based on similar study ?   </a:t>
            </a:r>
            <a:endParaRPr lang="en-GB" sz="2000" b="1" dirty="0">
              <a:ea typeface="Times New Roman" panose="02020603050405020304" pitchFamily="18" charset="0"/>
            </a:endParaRPr>
          </a:p>
          <a:p>
            <a:pPr>
              <a:spcBef>
                <a:spcPts val="600"/>
              </a:spcBef>
              <a:spcAft>
                <a:spcPts val="0"/>
              </a:spcAft>
              <a:buFont typeface="Wingdings" panose="05000000000000000000" pitchFamily="2" charset="2"/>
              <a:buChar char="q"/>
            </a:pPr>
            <a:r>
              <a:rPr lang="en-GB" sz="2000" b="1" dirty="0">
                <a:ea typeface="Times New Roman" panose="02020603050405020304" pitchFamily="18" charset="0"/>
              </a:rPr>
              <a:t>Socio-economic impact of the project </a:t>
            </a:r>
          </a:p>
          <a:p>
            <a:pPr>
              <a:spcBef>
                <a:spcPts val="600"/>
              </a:spcBef>
              <a:spcAft>
                <a:spcPts val="0"/>
              </a:spcAft>
              <a:buFontTx/>
              <a:buChar char="-"/>
            </a:pPr>
            <a:r>
              <a:rPr lang="en-US" sz="2000" dirty="0">
                <a:ea typeface="Times New Roman" panose="02020603050405020304" pitchFamily="18" charset="0"/>
              </a:rPr>
              <a:t>Describe the socio-economic impact of the project – leading (or not) to a project being economically viable</a:t>
            </a:r>
          </a:p>
          <a:p>
            <a:pPr lvl="0">
              <a:spcBef>
                <a:spcPts val="1200"/>
              </a:spcBef>
              <a:spcAft>
                <a:spcPts val="600"/>
              </a:spcAft>
              <a:buClr>
                <a:srgbClr val="034EA2"/>
              </a:buClr>
              <a:buFont typeface="Wingdings" panose="05000000000000000000" pitchFamily="2" charset="2"/>
              <a:buChar char="q"/>
            </a:pPr>
            <a:r>
              <a:rPr lang="en-US" sz="2000" dirty="0">
                <a:ea typeface="Times New Roman" panose="02020603050405020304" pitchFamily="18" charset="0"/>
              </a:rPr>
              <a:t>Other impacts on </a:t>
            </a:r>
            <a:r>
              <a:rPr lang="en-US" sz="2000" b="1" dirty="0">
                <a:ea typeface="Times New Roman" panose="02020603050405020304" pitchFamily="18" charset="0"/>
              </a:rPr>
              <a:t>congestion, modal split, safety and security, service quality, </a:t>
            </a:r>
            <a:r>
              <a:rPr lang="en-US" sz="2000" dirty="0">
                <a:ea typeface="Times New Roman" panose="02020603050405020304" pitchFamily="18" charset="0"/>
              </a:rPr>
              <a:t>and </a:t>
            </a:r>
            <a:r>
              <a:rPr lang="en-US" sz="2000" b="1" dirty="0">
                <a:ea typeface="Times New Roman" panose="02020603050405020304" pitchFamily="18" charset="0"/>
              </a:rPr>
              <a:t>noise emissions</a:t>
            </a:r>
            <a:endParaRPr lang="fr-BE" sz="2000" dirty="0"/>
          </a:p>
          <a:p>
            <a:pPr>
              <a:spcBef>
                <a:spcPts val="1200"/>
              </a:spcBef>
              <a:spcAft>
                <a:spcPts val="600"/>
              </a:spcAft>
              <a:buClr>
                <a:srgbClr val="034EA2"/>
              </a:buClr>
              <a:buFont typeface="Wingdings" panose="05000000000000000000" pitchFamily="2" charset="2"/>
              <a:buChar char="q"/>
              <a:defRPr/>
            </a:pPr>
            <a:r>
              <a:rPr lang="en-US" sz="2000" dirty="0"/>
              <a:t>For studies proposals, under the section Decision-making tool:  contribution of the study to </a:t>
            </a:r>
            <a:r>
              <a:rPr lang="en-GB" sz="2000" dirty="0"/>
              <a:t>preparing the overall project implementation, for instance, further steps in the project development</a:t>
            </a:r>
            <a:r>
              <a:rPr lang="en-US" sz="2000" dirty="0"/>
              <a:t>	</a:t>
            </a:r>
            <a:endParaRPr lang="en-GB" sz="2000" dirty="0">
              <a:ea typeface="Times New Roman" panose="02020603050405020304" pitchFamily="18" charset="0"/>
            </a:endParaRPr>
          </a:p>
          <a:p>
            <a:pPr lvl="0">
              <a:spcBef>
                <a:spcPts val="1200"/>
              </a:spcBef>
              <a:spcAft>
                <a:spcPts val="600"/>
              </a:spcAft>
              <a:buClr>
                <a:srgbClr val="034EA2"/>
              </a:buClr>
              <a:buFont typeface="Wingdings" panose="05000000000000000000" pitchFamily="2" charset="2"/>
              <a:buChar char="q"/>
            </a:pPr>
            <a:r>
              <a:rPr lang="en-GB" sz="2000" dirty="0">
                <a:ea typeface="Times New Roman" panose="02020603050405020304" pitchFamily="18" charset="0"/>
              </a:rPr>
              <a:t>Effects on the </a:t>
            </a:r>
            <a:r>
              <a:rPr lang="en-GB" sz="2000" b="1" dirty="0">
                <a:ea typeface="Times New Roman" panose="02020603050405020304" pitchFamily="18" charset="0"/>
              </a:rPr>
              <a:t>interoperability </a:t>
            </a:r>
            <a:r>
              <a:rPr lang="en-GB" sz="2000" dirty="0">
                <a:ea typeface="Times New Roman" panose="02020603050405020304" pitchFamily="18" charset="0"/>
              </a:rPr>
              <a:t>of</a:t>
            </a:r>
            <a:r>
              <a:rPr lang="en-GB" sz="2000" b="1" dirty="0">
                <a:ea typeface="Times New Roman" panose="02020603050405020304" pitchFamily="18" charset="0"/>
              </a:rPr>
              <a:t> </a:t>
            </a:r>
            <a:r>
              <a:rPr lang="en-GB" sz="2000" dirty="0">
                <a:ea typeface="Times New Roman" panose="02020603050405020304" pitchFamily="18" charset="0"/>
              </a:rPr>
              <a:t>the transport systems/modes and territorial </a:t>
            </a:r>
            <a:r>
              <a:rPr lang="en-GB" sz="2000" b="1" dirty="0">
                <a:ea typeface="Times New Roman" panose="02020603050405020304" pitchFamily="18" charset="0"/>
              </a:rPr>
              <a:t>accessibility </a:t>
            </a:r>
            <a:r>
              <a:rPr lang="en-GB" sz="2000" dirty="0">
                <a:ea typeface="Times New Roman" panose="02020603050405020304" pitchFamily="18" charset="0"/>
              </a:rPr>
              <a:t>in the TEN-T network (i.e. the cross-border dimension), </a:t>
            </a:r>
            <a:r>
              <a:rPr lang="en-GB" sz="2000" b="1" dirty="0">
                <a:ea typeface="Times New Roman" panose="02020603050405020304" pitchFamily="18" charset="0"/>
              </a:rPr>
              <a:t>innovation</a:t>
            </a:r>
            <a:r>
              <a:rPr lang="en-GB" sz="2000" dirty="0">
                <a:ea typeface="Times New Roman" panose="02020603050405020304" pitchFamily="18" charset="0"/>
              </a:rPr>
              <a:t> and </a:t>
            </a:r>
            <a:r>
              <a:rPr lang="en-GB" sz="2000" b="1" dirty="0">
                <a:ea typeface="Times New Roman" panose="02020603050405020304" pitchFamily="18" charset="0"/>
              </a:rPr>
              <a:t>digitalisation</a:t>
            </a:r>
            <a:r>
              <a:rPr lang="en-GB" sz="2000" dirty="0">
                <a:ea typeface="Times New Roman" panose="02020603050405020304" pitchFamily="18" charset="0"/>
              </a:rPr>
              <a:t>, </a:t>
            </a:r>
            <a:r>
              <a:rPr lang="en-GB" sz="2000" b="1" dirty="0">
                <a:ea typeface="Times New Roman" panose="02020603050405020304" pitchFamily="18" charset="0"/>
              </a:rPr>
              <a:t>competition</a:t>
            </a:r>
            <a:r>
              <a:rPr lang="en-GB" sz="2000" dirty="0">
                <a:ea typeface="Times New Roman" panose="02020603050405020304" pitchFamily="18" charset="0"/>
              </a:rPr>
              <a:t>, </a:t>
            </a:r>
            <a:r>
              <a:rPr lang="en-US" sz="2000" b="1" dirty="0">
                <a:ea typeface="Times New Roman" panose="02020603050405020304" pitchFamily="18" charset="0"/>
              </a:rPr>
              <a:t>regional and local development </a:t>
            </a:r>
            <a:r>
              <a:rPr lang="en-US" sz="2000" dirty="0">
                <a:ea typeface="Times New Roman" panose="02020603050405020304" pitchFamily="18" charset="0"/>
              </a:rPr>
              <a:t>and </a:t>
            </a:r>
            <a:r>
              <a:rPr lang="en-US" sz="2000" b="1" dirty="0">
                <a:ea typeface="Times New Roman" panose="02020603050405020304" pitchFamily="18" charset="0"/>
              </a:rPr>
              <a:t>land use</a:t>
            </a:r>
            <a:r>
              <a:rPr lang="en-US" sz="2000" dirty="0">
                <a:ea typeface="Times New Roman" panose="02020603050405020304" pitchFamily="18" charset="0"/>
              </a:rPr>
              <a:t>, and </a:t>
            </a:r>
            <a:r>
              <a:rPr lang="en-US" sz="2000" b="1" dirty="0">
                <a:ea typeface="Times New Roman" panose="02020603050405020304" pitchFamily="18" charset="0"/>
              </a:rPr>
              <a:t>outermost regions </a:t>
            </a:r>
            <a:r>
              <a:rPr lang="en-US" sz="2000" dirty="0">
                <a:ea typeface="Times New Roman" panose="02020603050405020304" pitchFamily="18" charset="0"/>
              </a:rPr>
              <a:t>when applicable.</a:t>
            </a:r>
          </a:p>
          <a:p>
            <a:pPr marL="0" indent="0">
              <a:spcBef>
                <a:spcPts val="600"/>
              </a:spcBef>
              <a:spcAft>
                <a:spcPts val="0"/>
              </a:spcAft>
              <a:buNone/>
            </a:pPr>
            <a:endParaRPr lang="en-GB" sz="2000" dirty="0">
              <a:ea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F46C79FD-C571-418B-AB0F-5EE936C85276}" type="slidenum">
              <a:rPr lang="en-GB" sz="1400" i="1" smtClean="0">
                <a:solidFill>
                  <a:schemeClr val="tx1">
                    <a:lumMod val="60000"/>
                    <a:lumOff val="40000"/>
                  </a:schemeClr>
                </a:solidFill>
              </a:rPr>
              <a:t>53</a:t>
            </a:fld>
            <a:endParaRPr lang="en-GB" sz="1400" i="1" dirty="0">
              <a:solidFill>
                <a:schemeClr val="tx1">
                  <a:lumMod val="60000"/>
                  <a:lumOff val="40000"/>
                </a:schemeClr>
              </a:solidFill>
            </a:endParaRPr>
          </a:p>
        </p:txBody>
      </p:sp>
      <p:sp>
        <p:nvSpPr>
          <p:cNvPr id="5" name="Title 4"/>
          <p:cNvSpPr>
            <a:spLocks noGrp="1"/>
          </p:cNvSpPr>
          <p:nvPr>
            <p:ph type="title"/>
          </p:nvPr>
        </p:nvSpPr>
        <p:spPr bwMode="auto">
          <a:prstGeom prst="roundRect">
            <a:avLst>
              <a:gd name="adj" fmla="val 50000"/>
            </a:avLst>
          </a:prstGeom>
          <a:solidFill>
            <a:srgbClr val="92D050">
              <a:alpha val="75000"/>
            </a:srgbClr>
          </a:solidFill>
          <a:ln/>
          <a:effectLst>
            <a:outerShdw blurRad="50800" dist="63500" dir="3000000" algn="tl" rotWithShape="0">
              <a:prstClr val="black">
                <a:alpha val="48000"/>
              </a:prstClr>
            </a:outerShdw>
          </a:effectLst>
        </p:spPr>
        <p:style>
          <a:lnRef idx="0">
            <a:schemeClr val="accent3"/>
          </a:lnRef>
          <a:fillRef idx="1003">
            <a:schemeClr val="lt1"/>
          </a:fillRef>
          <a:effectRef idx="3">
            <a:schemeClr val="accent3"/>
          </a:effectRef>
          <a:fontRef idx="minor">
            <a:schemeClr val="lt1"/>
          </a:fontRef>
        </p:style>
        <p:txBody>
          <a:bodyPr vert="horz" wrap="square" lIns="68580" tIns="34290" rIns="68580" bIns="34290" numCol="1" rtlCol="0" anchor="ctr" anchorCtr="0" compatLnSpc="1">
            <a:prstTxWarp prst="textNoShape">
              <a:avLst/>
            </a:prstTxWarp>
          </a:bodyPr>
          <a:lstStyle/>
          <a:p>
            <a:pPr marL="2381" algn="ctr"/>
            <a:r>
              <a:rPr lang="fr-BE" sz="2000" b="1" dirty="0">
                <a:solidFill>
                  <a:schemeClr val="bg1"/>
                </a:solidFill>
              </a:rPr>
              <a:t>Impact</a:t>
            </a:r>
            <a:endParaRPr lang="en-GB" sz="2000" b="1" dirty="0">
              <a:solidFill>
                <a:schemeClr val="bg1"/>
              </a:solidFill>
            </a:endParaRPr>
          </a:p>
        </p:txBody>
      </p:sp>
    </p:spTree>
    <p:extLst>
      <p:ext uri="{BB962C8B-B14F-4D97-AF65-F5344CB8AC3E}">
        <p14:creationId xmlns:p14="http://schemas.microsoft.com/office/powerpoint/2010/main" val="536728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034716"/>
            <a:ext cx="11229474" cy="6136105"/>
          </a:xfrm>
        </p:spPr>
        <p:txBody>
          <a:bodyPr/>
          <a:lstStyle/>
          <a:p>
            <a:pPr lvl="0">
              <a:spcAft>
                <a:spcPts val="0"/>
              </a:spcAft>
              <a:buClr>
                <a:srgbClr val="034EA2"/>
              </a:buClr>
              <a:buFont typeface="Wingdings" panose="05000000000000000000" pitchFamily="2" charset="2"/>
              <a:buChar char="q"/>
            </a:pPr>
            <a:r>
              <a:rPr kumimoji="0" lang="en-GB" sz="2000" b="1" i="0"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Environmental and climate impact </a:t>
            </a:r>
            <a:r>
              <a:rPr kumimoji="0" lang="en-GB" sz="2000" b="0" i="0"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of the project:</a:t>
            </a:r>
          </a:p>
          <a:p>
            <a:pPr marL="228600" marR="0" lvl="0" indent="-228600" algn="l" defTabSz="914400" rtl="0" eaLnBrk="1" fontAlgn="auto" latinLnBrk="0" hangingPunct="1">
              <a:lnSpc>
                <a:spcPct val="100000"/>
              </a:lnSpc>
              <a:spcAft>
                <a:spcPts val="0"/>
              </a:spcAft>
              <a:buClr>
                <a:srgbClr val="034EA2"/>
              </a:buClr>
              <a:buSzTx/>
              <a:buFontTx/>
              <a:buChar char="-"/>
              <a:tabLst/>
              <a:defRPr/>
            </a:pPr>
            <a:r>
              <a:rPr kumimoji="0" lang="en-GB" sz="2000" b="0" i="0"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its contribution to the climate change targets, </a:t>
            </a:r>
          </a:p>
          <a:p>
            <a:pPr marL="228600" marR="0" lvl="0" indent="-228600" algn="l" defTabSz="914400" rtl="0" eaLnBrk="1" fontAlgn="auto" latinLnBrk="0" hangingPunct="1">
              <a:lnSpc>
                <a:spcPct val="100000"/>
              </a:lnSpc>
              <a:spcAft>
                <a:spcPts val="0"/>
              </a:spcAft>
              <a:buClr>
                <a:srgbClr val="034EA2"/>
              </a:buClr>
              <a:buSzTx/>
              <a:buFontTx/>
              <a:buChar char="-"/>
              <a:tabLst/>
              <a:defRPr/>
            </a:pPr>
            <a:r>
              <a:rPr kumimoji="0" lang="en-US" sz="2000" b="0" i="0"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how climate change has been taken or will be taken into consideration when designing the project and its components.</a:t>
            </a:r>
            <a:endParaRPr kumimoji="0" lang="en-GB" sz="2000" b="0" i="0"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endParaRPr>
          </a:p>
          <a:p>
            <a:pPr marL="228600" marR="0" lvl="0" indent="-228600" algn="l" defTabSz="914400" rtl="0" eaLnBrk="1" fontAlgn="auto" latinLnBrk="0" hangingPunct="1">
              <a:lnSpc>
                <a:spcPct val="100000"/>
              </a:lnSpc>
              <a:spcAft>
                <a:spcPts val="0"/>
              </a:spcAft>
              <a:buClr>
                <a:srgbClr val="034EA2"/>
              </a:buClr>
              <a:buSzTx/>
              <a:buFontTx/>
              <a:buChar char="-"/>
              <a:tabLst/>
              <a:defRPr/>
            </a:pPr>
            <a:r>
              <a:rPr kumimoji="0" lang="en-GB" sz="2000" b="0" i="0"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impact on air pollutants, and (possible) greenhouse gas emission reductions, </a:t>
            </a:r>
          </a:p>
          <a:p>
            <a:pPr marL="228600" marR="0" lvl="0" indent="-228600" algn="l" defTabSz="914400" rtl="0" eaLnBrk="1" fontAlgn="auto" latinLnBrk="0" hangingPunct="1">
              <a:lnSpc>
                <a:spcPct val="100000"/>
              </a:lnSpc>
              <a:spcAft>
                <a:spcPts val="0"/>
              </a:spcAft>
              <a:buClr>
                <a:srgbClr val="034EA2"/>
              </a:buClr>
              <a:buSzTx/>
              <a:buFontTx/>
              <a:buChar char="-"/>
              <a:tabLst/>
              <a:defRPr/>
            </a:pPr>
            <a:r>
              <a:rPr kumimoji="0" lang="en-GB" sz="2000" b="1" i="0"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mitigation</a:t>
            </a:r>
            <a:r>
              <a:rPr kumimoji="0" lang="en-GB" sz="2000" b="0" i="0"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 </a:t>
            </a:r>
            <a:r>
              <a:rPr kumimoji="0" lang="en-GB" sz="2000" b="1" i="0"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measures</a:t>
            </a:r>
            <a:r>
              <a:rPr kumimoji="0" lang="en-GB" sz="2000" b="0" i="0"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 summarised from the climate proofing analysis </a:t>
            </a:r>
            <a:r>
              <a:rPr kumimoji="0" lang="en-GB" sz="2000" b="0" i="0" u="sng"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for the applicable* works applications </a:t>
            </a:r>
            <a:r>
              <a:rPr kumimoji="0" lang="en-GB" sz="2000" b="0" i="0"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 including:</a:t>
            </a:r>
          </a:p>
          <a:p>
            <a:pPr marL="914400" lvl="1" algn="just">
              <a:lnSpc>
                <a:spcPct val="115000"/>
              </a:lnSpc>
              <a:spcBef>
                <a:spcPts val="0"/>
              </a:spcBef>
              <a:spcAft>
                <a:spcPts val="0"/>
              </a:spcAft>
              <a:buClr>
                <a:srgbClr val="034EA2"/>
              </a:buClr>
              <a:defRPr/>
            </a:pPr>
            <a:r>
              <a:rPr kumimoji="0" lang="en-GB" sz="1600" b="0" i="0" u="none" strike="noStrike" kern="1200" cap="none" spc="0" normalizeH="0" baseline="0" noProof="0" dirty="0">
                <a:ln>
                  <a:noFill/>
                </a:ln>
                <a:solidFill>
                  <a:srgbClr val="4D4D4D"/>
                </a:solidFill>
                <a:effectLst/>
                <a:uLnTx/>
                <a:uFillTx/>
                <a:latin typeface="Arial" panose="020B0604020202020204" pitchFamily="34" charset="0"/>
                <a:ea typeface="Times New Roman" panose="02020603050405020304" pitchFamily="18" charset="0"/>
                <a:cs typeface="Times New Roman" panose="02020603050405020304" pitchFamily="18" charset="0"/>
              </a:rPr>
              <a:t>how the cost of greenhouse gas emissions have been integrated in the </a:t>
            </a:r>
            <a:r>
              <a:rPr kumimoji="0" lang="en-GB" sz="1600" b="1" i="0" u="none" strike="noStrike" kern="1200" cap="none" spc="0" normalizeH="0" baseline="0" noProof="0" dirty="0">
                <a:ln>
                  <a:noFill/>
                </a:ln>
                <a:solidFill>
                  <a:srgbClr val="4D4D4D"/>
                </a:solidFill>
                <a:effectLst/>
                <a:uLnTx/>
                <a:uFillTx/>
                <a:latin typeface="Arial" panose="020B0604020202020204" pitchFamily="34" charset="0"/>
                <a:ea typeface="Times New Roman" panose="02020603050405020304" pitchFamily="18" charset="0"/>
                <a:cs typeface="Times New Roman" panose="02020603050405020304" pitchFamily="18" charset="0"/>
              </a:rPr>
              <a:t>economic evaluation of the project</a:t>
            </a:r>
            <a:endParaRPr kumimoji="0" lang="en-IE" sz="2800" b="1" i="0" u="none" strike="noStrike" kern="1200" cap="none" spc="0" normalizeH="0" baseline="0" noProof="0" dirty="0">
              <a:ln>
                <a:noFill/>
              </a:ln>
              <a:solidFill>
                <a:srgbClr val="4D4D4D"/>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914400" lvl="1" algn="just">
              <a:lnSpc>
                <a:spcPct val="115000"/>
              </a:lnSpc>
              <a:spcBef>
                <a:spcPts val="0"/>
              </a:spcBef>
              <a:spcAft>
                <a:spcPts val="0"/>
              </a:spcAft>
              <a:buClr>
                <a:srgbClr val="034EA2"/>
              </a:buClr>
              <a:defRPr/>
            </a:pPr>
            <a:r>
              <a:rPr kumimoji="0" lang="en-GB" sz="1600" b="0" i="0" u="none" strike="noStrike" kern="1200" cap="none" spc="0" normalizeH="0" baseline="0" noProof="0" dirty="0">
                <a:ln>
                  <a:noFill/>
                </a:ln>
                <a:solidFill>
                  <a:srgbClr val="4D4D4D"/>
                </a:solidFill>
                <a:effectLst/>
                <a:uLnTx/>
                <a:uFillTx/>
                <a:latin typeface="Arial" panose="020B0604020202020204" pitchFamily="34" charset="0"/>
                <a:ea typeface="Times New Roman" panose="02020603050405020304" pitchFamily="18" charset="0"/>
                <a:cs typeface="Times New Roman" panose="02020603050405020304" pitchFamily="18" charset="0"/>
              </a:rPr>
              <a:t>how the </a:t>
            </a:r>
            <a:r>
              <a:rPr kumimoji="0" lang="en-GB" sz="1600" b="1" i="0" u="none" strike="noStrike" kern="1200" cap="none" spc="0" normalizeH="0" baseline="0" noProof="0" dirty="0">
                <a:ln>
                  <a:noFill/>
                </a:ln>
                <a:solidFill>
                  <a:srgbClr val="4D4D4D"/>
                </a:solidFill>
                <a:effectLst/>
                <a:uLnTx/>
                <a:uFillTx/>
                <a:latin typeface="Arial" panose="020B0604020202020204" pitchFamily="34" charset="0"/>
                <a:ea typeface="Times New Roman" panose="02020603050405020304" pitchFamily="18" charset="0"/>
                <a:cs typeface="Times New Roman" panose="02020603050405020304" pitchFamily="18" charset="0"/>
              </a:rPr>
              <a:t>energy efficiency first principle </a:t>
            </a:r>
            <a:r>
              <a:rPr kumimoji="0" lang="en-GB" sz="1600" b="0" i="0" u="none" strike="noStrike" kern="1200" cap="none" spc="0" normalizeH="0" baseline="0" noProof="0" dirty="0">
                <a:ln>
                  <a:noFill/>
                </a:ln>
                <a:solidFill>
                  <a:srgbClr val="4D4D4D"/>
                </a:solidFill>
                <a:effectLst/>
                <a:uLnTx/>
                <a:uFillTx/>
                <a:latin typeface="Arial" panose="020B0604020202020204" pitchFamily="34" charset="0"/>
                <a:ea typeface="Times New Roman" panose="02020603050405020304" pitchFamily="18" charset="0"/>
                <a:cs typeface="Times New Roman" panose="02020603050405020304" pitchFamily="18" charset="0"/>
              </a:rPr>
              <a:t>is applied</a:t>
            </a:r>
            <a:endParaRPr kumimoji="0" lang="en-IE" sz="2800" b="0" i="0" u="none" strike="noStrike" kern="1200" cap="none" spc="0" normalizeH="0" baseline="0" noProof="0" dirty="0">
              <a:ln>
                <a:noFill/>
              </a:ln>
              <a:solidFill>
                <a:srgbClr val="4D4D4D"/>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914400" lvl="1" algn="just">
              <a:lnSpc>
                <a:spcPct val="115000"/>
              </a:lnSpc>
              <a:spcBef>
                <a:spcPts val="0"/>
              </a:spcBef>
              <a:spcAft>
                <a:spcPts val="0"/>
              </a:spcAft>
              <a:buClr>
                <a:srgbClr val="034EA2"/>
              </a:buClr>
              <a:defRPr/>
            </a:pPr>
            <a:r>
              <a:rPr kumimoji="0" lang="en-GB" sz="1600" b="0" i="0" u="none" strike="noStrike" kern="1200" cap="none" spc="0" normalizeH="0" baseline="0" noProof="0" dirty="0">
                <a:ln>
                  <a:noFill/>
                </a:ln>
                <a:solidFill>
                  <a:srgbClr val="4D4D4D"/>
                </a:solidFill>
                <a:effectLst/>
                <a:uLnTx/>
                <a:uFillTx/>
                <a:latin typeface="Arial" panose="020B0604020202020204" pitchFamily="34" charset="0"/>
                <a:ea typeface="+mn-ea"/>
                <a:cs typeface="Times New Roman" panose="02020603050405020304" pitchFamily="18" charset="0"/>
              </a:rPr>
              <a:t>how the project will contribute to the </a:t>
            </a:r>
            <a:r>
              <a:rPr kumimoji="0" lang="en-GB" sz="1600" b="1" i="0" u="none" strike="noStrike" kern="1200" cap="none" spc="0" normalizeH="0" baseline="0" noProof="0" dirty="0">
                <a:ln>
                  <a:noFill/>
                </a:ln>
                <a:solidFill>
                  <a:srgbClr val="4D4D4D"/>
                </a:solidFill>
                <a:effectLst/>
                <a:uLnTx/>
                <a:uFillTx/>
                <a:latin typeface="Arial" panose="020B0604020202020204" pitchFamily="34" charset="0"/>
                <a:ea typeface="+mn-ea"/>
                <a:cs typeface="Times New Roman" panose="02020603050405020304" pitchFamily="18" charset="0"/>
              </a:rPr>
              <a:t>emission targets for 2050 </a:t>
            </a:r>
            <a:r>
              <a:rPr kumimoji="0" lang="en-GB" sz="1600" b="0" i="0" u="none" strike="noStrike" kern="1200" cap="none" spc="0" normalizeH="0" baseline="0" noProof="0" dirty="0">
                <a:ln>
                  <a:noFill/>
                </a:ln>
                <a:solidFill>
                  <a:srgbClr val="4D4D4D"/>
                </a:solidFill>
                <a:effectLst/>
                <a:uLnTx/>
                <a:uFillTx/>
                <a:latin typeface="Arial" panose="020B0604020202020204" pitchFamily="34" charset="0"/>
                <a:ea typeface="+mn-ea"/>
                <a:cs typeface="Times New Roman" panose="02020603050405020304" pitchFamily="18" charset="0"/>
              </a:rPr>
              <a:t>e.g. 90% reduction of transport emissions </a:t>
            </a:r>
            <a:endParaRPr kumimoji="0" lang="en-GB" sz="1600" b="0" i="0"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endParaRPr>
          </a:p>
          <a:p>
            <a:pPr marR="0" fontAlgn="auto">
              <a:spcAft>
                <a:spcPts val="0"/>
              </a:spcAft>
              <a:buClr>
                <a:srgbClr val="034EA2"/>
              </a:buClr>
              <a:buSzTx/>
              <a:buFont typeface="Wingdings" panose="05000000000000000000" pitchFamily="2" charset="2"/>
              <a:buChar char="q"/>
              <a:tabLst/>
              <a:defRPr/>
            </a:pPr>
            <a:r>
              <a:rPr lang="en-US" sz="2000" b="1" dirty="0">
                <a:solidFill>
                  <a:srgbClr val="4D4D4D"/>
                </a:solidFill>
                <a:latin typeface="Arial"/>
              </a:rPr>
              <a:t>Climate resilience </a:t>
            </a:r>
          </a:p>
          <a:p>
            <a:pPr marL="0" marR="0" lvl="0" indent="0" algn="l" defTabSz="914400" rtl="0" eaLnBrk="1" fontAlgn="auto" latinLnBrk="0" hangingPunct="1">
              <a:lnSpc>
                <a:spcPct val="100000"/>
              </a:lnSpc>
              <a:spcBef>
                <a:spcPts val="600"/>
              </a:spcBef>
              <a:spcAft>
                <a:spcPts val="0"/>
              </a:spcAft>
              <a:buClr>
                <a:srgbClr val="034EA2"/>
              </a:buClr>
              <a:buSzTx/>
              <a:buFont typeface="Arial" panose="020B0604020202020204" pitchFamily="34" charset="0"/>
              <a:buNone/>
              <a:tabLst/>
              <a:defRPr/>
            </a:pPr>
            <a:r>
              <a:rPr kumimoji="0" lang="en-US" sz="2000" b="0" i="0" u="none" strike="noStrike" kern="1200" cap="none" spc="0" normalizeH="0" baseline="0" noProof="0" dirty="0">
                <a:ln>
                  <a:noFill/>
                </a:ln>
                <a:solidFill>
                  <a:srgbClr val="4D4D4D"/>
                </a:solidFill>
                <a:effectLst/>
                <a:uLnTx/>
                <a:uFillTx/>
                <a:latin typeface="Arial"/>
                <a:ea typeface="+mn-ea"/>
                <a:cs typeface="+mn-cs"/>
              </a:rPr>
              <a:t>- findings of the vulnerability assessment to identify the climate hazards to which the project is more sensitive (because of the its type or location). </a:t>
            </a:r>
          </a:p>
          <a:p>
            <a:pPr marR="0" lvl="0" algn="l" defTabSz="914400" rtl="0" eaLnBrk="1" fontAlgn="auto" latinLnBrk="0" hangingPunct="1">
              <a:lnSpc>
                <a:spcPct val="100000"/>
              </a:lnSpc>
              <a:spcBef>
                <a:spcPts val="600"/>
              </a:spcBef>
              <a:spcAft>
                <a:spcPts val="0"/>
              </a:spcAft>
              <a:buClr>
                <a:srgbClr val="034EA2"/>
              </a:buClr>
              <a:buSzTx/>
              <a:buFontTx/>
              <a:buChar char="-"/>
              <a:tabLst/>
              <a:defRPr/>
            </a:pPr>
            <a:r>
              <a:rPr kumimoji="0" lang="en-US" sz="2000" b="1" i="0" u="none" strike="noStrike" kern="1200" cap="none" spc="0" normalizeH="0" baseline="0" noProof="0" dirty="0">
                <a:ln>
                  <a:noFill/>
                </a:ln>
                <a:solidFill>
                  <a:srgbClr val="4D4D4D"/>
                </a:solidFill>
                <a:effectLst/>
                <a:uLnTx/>
                <a:uFillTx/>
                <a:latin typeface="Arial"/>
                <a:ea typeface="+mn-ea"/>
                <a:cs typeface="+mn-cs"/>
              </a:rPr>
              <a:t>adaptation</a:t>
            </a:r>
            <a:r>
              <a:rPr kumimoji="0" lang="en-US" sz="2000" b="0" i="0" u="none" strike="noStrike" kern="1200" cap="none" spc="0" normalizeH="0" baseline="0" noProof="0" dirty="0">
                <a:ln>
                  <a:noFill/>
                </a:ln>
                <a:solidFill>
                  <a:srgbClr val="4D4D4D"/>
                </a:solidFill>
                <a:effectLst/>
                <a:uLnTx/>
                <a:uFillTx/>
                <a:latin typeface="Arial"/>
                <a:ea typeface="+mn-ea"/>
                <a:cs typeface="+mn-cs"/>
              </a:rPr>
              <a:t> </a:t>
            </a:r>
            <a:r>
              <a:rPr kumimoji="0" lang="en-US" sz="2000" b="1" i="0" u="none" strike="noStrike" kern="1200" cap="none" spc="0" normalizeH="0" baseline="0" noProof="0" dirty="0">
                <a:ln>
                  <a:noFill/>
                </a:ln>
                <a:solidFill>
                  <a:srgbClr val="4D4D4D"/>
                </a:solidFill>
                <a:effectLst/>
                <a:uLnTx/>
                <a:uFillTx/>
                <a:latin typeface="Arial"/>
                <a:ea typeface="+mn-ea"/>
                <a:cs typeface="+mn-cs"/>
              </a:rPr>
              <a:t>measures</a:t>
            </a:r>
            <a:r>
              <a:rPr kumimoji="0" lang="en-US" sz="2000" b="0" i="0" u="none" strike="noStrike" kern="1200" cap="none" spc="0" normalizeH="0" baseline="0" noProof="0" dirty="0">
                <a:ln>
                  <a:noFill/>
                </a:ln>
                <a:solidFill>
                  <a:srgbClr val="4D4D4D"/>
                </a:solidFill>
                <a:effectLst/>
                <a:uLnTx/>
                <a:uFillTx/>
                <a:latin typeface="Arial"/>
                <a:ea typeface="+mn-ea"/>
                <a:cs typeface="+mn-cs"/>
              </a:rPr>
              <a:t> summarised from the climate proofing analysis </a:t>
            </a:r>
            <a:r>
              <a:rPr kumimoji="0" lang="en-US" sz="2000" b="0" i="0" u="sng" strike="noStrike" kern="1200" cap="none" spc="0" normalizeH="0" baseline="0" noProof="0" dirty="0">
                <a:ln>
                  <a:noFill/>
                </a:ln>
                <a:solidFill>
                  <a:srgbClr val="4D4D4D"/>
                </a:solidFill>
                <a:effectLst/>
                <a:uLnTx/>
                <a:uFillTx/>
                <a:latin typeface="Arial"/>
                <a:ea typeface="+mn-ea"/>
                <a:cs typeface="+mn-cs"/>
              </a:rPr>
              <a:t>for the applicable* works applications</a:t>
            </a:r>
          </a:p>
          <a:p>
            <a:pPr marL="0" marR="0" lvl="0" indent="0" algn="l" defTabSz="914400" rtl="0" eaLnBrk="1" fontAlgn="auto" latinLnBrk="0" hangingPunct="1">
              <a:lnSpc>
                <a:spcPct val="100000"/>
              </a:lnSpc>
              <a:spcBef>
                <a:spcPts val="600"/>
              </a:spcBef>
              <a:spcAft>
                <a:spcPts val="0"/>
              </a:spcAft>
              <a:buClr>
                <a:srgbClr val="034EA2"/>
              </a:buClr>
              <a:buSzTx/>
              <a:buFont typeface="Arial" panose="020B0604020202020204" pitchFamily="34" charset="0"/>
              <a:buNone/>
              <a:tabLst/>
              <a:defRPr/>
            </a:pPr>
            <a:r>
              <a:rPr kumimoji="0" lang="en-US" sz="1400" b="0" i="1" u="none" strike="noStrike" kern="1200" cap="none" spc="0" normalizeH="0" baseline="0" noProof="0" dirty="0">
                <a:ln>
                  <a:noFill/>
                </a:ln>
                <a:solidFill>
                  <a:srgbClr val="4D4D4D"/>
                </a:solidFill>
                <a:effectLst/>
                <a:uLnTx/>
                <a:uFillTx/>
                <a:latin typeface="Arial"/>
                <a:ea typeface="+mn-ea"/>
                <a:cs typeface="+mn-cs"/>
              </a:rPr>
              <a:t>*</a:t>
            </a:r>
            <a:r>
              <a:rPr kumimoji="0" lang="en-US" sz="1600" b="1" i="1" u="none" strike="noStrike" kern="1200" cap="none" spc="0" normalizeH="0" baseline="0" noProof="0" dirty="0">
                <a:ln>
                  <a:noFill/>
                </a:ln>
                <a:solidFill>
                  <a:srgbClr val="4D4D4D"/>
                </a:solidFill>
                <a:effectLst/>
                <a:uLnTx/>
                <a:uFillTx/>
                <a:latin typeface="Arial"/>
                <a:ea typeface="+mn-ea"/>
                <a:cs typeface="+mn-cs"/>
              </a:rPr>
              <a:t>Climate </a:t>
            </a:r>
            <a:r>
              <a:rPr kumimoji="0" lang="en-US" sz="1600" b="1" i="1"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proofing of infrastructure </a:t>
            </a:r>
            <a:r>
              <a:rPr kumimoji="0" lang="en-US" sz="1600" b="0" i="1"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is required for works projects subject to an EIA and for which key steps of the EIA have been completed after 18 January 2023 (ref. </a:t>
            </a:r>
            <a:r>
              <a:rPr kumimoji="0" lang="en-US" sz="1600" b="0" i="1"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hlinkClick r:id="rId2"/>
              </a:rPr>
              <a:t>FAQ 30160</a:t>
            </a:r>
            <a:r>
              <a:rPr kumimoji="0" lang="en-US" sz="1600" b="0" i="1" u="none" strike="noStrike" kern="1200" cap="none" spc="0" normalizeH="0" baseline="0" noProof="0" dirty="0">
                <a:ln>
                  <a:noFill/>
                </a:ln>
                <a:solidFill>
                  <a:srgbClr val="4D4D4D"/>
                </a:solidFill>
                <a:effectLst/>
                <a:uLnTx/>
                <a:uFillTx/>
                <a:latin typeface="Arial"/>
                <a:ea typeface="Times New Roman" panose="02020603050405020304" pitchFamily="18" charset="0"/>
                <a:cs typeface="+mn-cs"/>
              </a:rPr>
              <a:t>)</a:t>
            </a:r>
          </a:p>
          <a:p>
            <a:pPr lvl="0">
              <a:spcBef>
                <a:spcPts val="1200"/>
              </a:spcBef>
              <a:spcAft>
                <a:spcPts val="600"/>
              </a:spcAft>
              <a:buClr>
                <a:srgbClr val="034EA2"/>
              </a:buClr>
              <a:buFont typeface="Wingdings" panose="05000000000000000000" pitchFamily="2" charset="2"/>
              <a:buChar char="q"/>
            </a:pPr>
            <a:endParaRPr lang="en-GB" sz="2000" dirty="0">
              <a:ea typeface="Times New Roman" panose="02020603050405020304" pitchFamily="18" charset="0"/>
            </a:endParaRPr>
          </a:p>
          <a:p>
            <a:pPr marL="0" indent="0">
              <a:buNone/>
            </a:pPr>
            <a:endParaRPr lang="fr-BE" sz="2000" dirty="0"/>
          </a:p>
        </p:txBody>
      </p:sp>
      <p:sp>
        <p:nvSpPr>
          <p:cNvPr id="5" name="Title 4"/>
          <p:cNvSpPr>
            <a:spLocks noGrp="1"/>
          </p:cNvSpPr>
          <p:nvPr>
            <p:ph type="title"/>
          </p:nvPr>
        </p:nvSpPr>
        <p:spPr bwMode="auto">
          <a:xfrm>
            <a:off x="970722" y="312822"/>
            <a:ext cx="10515600" cy="721894"/>
          </a:xfrm>
          <a:prstGeom prst="roundRect">
            <a:avLst>
              <a:gd name="adj" fmla="val 50000"/>
            </a:avLst>
          </a:prstGeom>
          <a:solidFill>
            <a:srgbClr val="92D050">
              <a:alpha val="75000"/>
            </a:srgbClr>
          </a:solidFill>
          <a:ln/>
          <a:effectLst>
            <a:outerShdw blurRad="50800" dist="63500" dir="3000000" algn="tl" rotWithShape="0">
              <a:prstClr val="black">
                <a:alpha val="48000"/>
              </a:prstClr>
            </a:outerShdw>
          </a:effectLst>
        </p:spPr>
        <p:style>
          <a:lnRef idx="0">
            <a:schemeClr val="accent3"/>
          </a:lnRef>
          <a:fillRef idx="1003">
            <a:schemeClr val="lt1"/>
          </a:fillRef>
          <a:effectRef idx="3">
            <a:schemeClr val="accent3"/>
          </a:effectRef>
          <a:fontRef idx="minor">
            <a:schemeClr val="lt1"/>
          </a:fontRef>
        </p:style>
        <p:txBody>
          <a:bodyPr vert="horz" wrap="square" lIns="68580" tIns="34290" rIns="68580" bIns="34290" numCol="1" rtlCol="0" anchor="ctr" anchorCtr="0" compatLnSpc="1">
            <a:prstTxWarp prst="textNoShape">
              <a:avLst/>
            </a:prstTxWarp>
          </a:bodyPr>
          <a:lstStyle/>
          <a:p>
            <a:pPr marL="2381" algn="ctr"/>
            <a:r>
              <a:rPr lang="fr-BE" sz="2000" b="1" dirty="0">
                <a:solidFill>
                  <a:schemeClr val="bg1"/>
                </a:solidFill>
              </a:rPr>
              <a:t>Impact</a:t>
            </a:r>
            <a:endParaRPr lang="en-GB" sz="2000" b="1" dirty="0">
              <a:solidFill>
                <a:schemeClr val="bg1"/>
              </a:solidFill>
            </a:endParaRPr>
          </a:p>
        </p:txBody>
      </p:sp>
    </p:spTree>
    <p:extLst>
      <p:ext uri="{BB962C8B-B14F-4D97-AF65-F5344CB8AC3E}">
        <p14:creationId xmlns:p14="http://schemas.microsoft.com/office/powerpoint/2010/main" val="3563144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3296" y="1584960"/>
            <a:ext cx="11594591" cy="4546325"/>
          </a:xfrm>
        </p:spPr>
        <p:txBody>
          <a:bodyPr/>
          <a:lstStyle/>
          <a:p>
            <a:pPr>
              <a:buFont typeface="Wingdings" panose="05000000000000000000" pitchFamily="2" charset="2"/>
              <a:buChar char="q"/>
            </a:pPr>
            <a:r>
              <a:rPr lang="en-GB" sz="2000" b="1" i="1" dirty="0">
                <a:solidFill>
                  <a:srgbClr val="4D4D4D"/>
                </a:solidFill>
                <a:latin typeface="Arial" panose="020B0604020202020204" pitchFamily="34" charset="0"/>
                <a:ea typeface="Times New Roman" panose="02020603050405020304" pitchFamily="18" charset="0"/>
              </a:rPr>
              <a:t>Catalytic effect </a:t>
            </a:r>
            <a:r>
              <a:rPr lang="en-GB" sz="2000" i="1" dirty="0">
                <a:solidFill>
                  <a:srgbClr val="4D4D4D"/>
                </a:solidFill>
                <a:latin typeface="Arial" panose="020B0604020202020204" pitchFamily="34" charset="0"/>
                <a:ea typeface="Times New Roman" panose="02020603050405020304" pitchFamily="18" charset="0"/>
              </a:rPr>
              <a:t>looks into how the CEF funding will facilitate or accelerate the project - </a:t>
            </a:r>
            <a:r>
              <a:rPr lang="en-US" sz="2000" i="1" dirty="0">
                <a:solidFill>
                  <a:srgbClr val="4D4D4D"/>
                </a:solidFill>
                <a:latin typeface="Arial" panose="020B0604020202020204" pitchFamily="34" charset="0"/>
                <a:ea typeface="Times New Roman" panose="02020603050405020304" pitchFamily="18" charset="0"/>
              </a:rPr>
              <a:t>in comparison to a situation without the CEF funding.</a:t>
            </a:r>
          </a:p>
          <a:p>
            <a:pPr marL="0" marR="144145" indent="0" algn="just">
              <a:lnSpc>
                <a:spcPct val="115000"/>
              </a:lnSpc>
              <a:spcBef>
                <a:spcPts val="600"/>
              </a:spcBef>
              <a:spcAft>
                <a:spcPts val="600"/>
              </a:spcAft>
              <a:buNone/>
            </a:pPr>
            <a:r>
              <a:rPr lang="en-GB" sz="2000" dirty="0">
                <a:latin typeface="+mj-lt"/>
                <a:ea typeface="Times New Roman" panose="02020603050405020304" pitchFamily="18" charset="0"/>
                <a:cs typeface="Times New Roman" panose="02020603050405020304" pitchFamily="18" charset="0"/>
              </a:rPr>
              <a:t>T</a:t>
            </a:r>
            <a:r>
              <a:rPr lang="en-GB" sz="2000" dirty="0">
                <a:effectLst/>
                <a:latin typeface="+mj-lt"/>
                <a:ea typeface="Times New Roman" panose="02020603050405020304" pitchFamily="18" charset="0"/>
                <a:cs typeface="Times New Roman" panose="02020603050405020304" pitchFamily="18" charset="0"/>
              </a:rPr>
              <a:t>hree main elements that the CEF funding may influence the realisation of the project:</a:t>
            </a:r>
            <a:endParaRPr lang="en-IE" sz="2000" dirty="0">
              <a:effectLst/>
              <a:latin typeface="+mj-lt"/>
              <a:ea typeface="Times New Roman" panose="02020603050405020304" pitchFamily="18" charset="0"/>
              <a:cs typeface="Times New Roman" panose="02020603050405020304" pitchFamily="18" charset="0"/>
            </a:endParaRPr>
          </a:p>
          <a:p>
            <a:pPr marL="742950" marR="144145" lvl="1" indent="-285750" algn="just">
              <a:lnSpc>
                <a:spcPct val="115000"/>
              </a:lnSpc>
              <a:spcBef>
                <a:spcPts val="600"/>
              </a:spcBef>
              <a:spcAft>
                <a:spcPts val="600"/>
              </a:spcAft>
              <a:buFont typeface="+mj-lt"/>
              <a:buAutoNum type="arabicPeriod"/>
            </a:pPr>
            <a:r>
              <a:rPr lang="en-GB" b="1" dirty="0">
                <a:effectLst/>
                <a:latin typeface="+mj-lt"/>
                <a:ea typeface="Times New Roman" panose="02020603050405020304" pitchFamily="18" charset="0"/>
                <a:cs typeface="Times New Roman" panose="02020603050405020304" pitchFamily="18" charset="0"/>
              </a:rPr>
              <a:t>Overcoming a funding  gap </a:t>
            </a:r>
            <a:r>
              <a:rPr lang="en-GB" dirty="0">
                <a:effectLst/>
                <a:latin typeface="+mj-lt"/>
                <a:ea typeface="Times New Roman" panose="02020603050405020304" pitchFamily="18" charset="0"/>
                <a:cs typeface="Times New Roman" panose="02020603050405020304" pitchFamily="18" charset="0"/>
              </a:rPr>
              <a:t>(or  negative Financial Net Present Value - FNPV) of the project – due to insufficient financial viability, high upfront costs or lack of market funding</a:t>
            </a:r>
            <a:endParaRPr lang="en-IE" dirty="0">
              <a:effectLst/>
              <a:latin typeface="+mj-lt"/>
              <a:ea typeface="Times New Roman" panose="02020603050405020304" pitchFamily="18" charset="0"/>
              <a:cs typeface="Times New Roman" panose="02020603050405020304" pitchFamily="18" charset="0"/>
            </a:endParaRPr>
          </a:p>
          <a:p>
            <a:pPr marL="742950" marR="144145" lvl="1" indent="-285750" algn="just">
              <a:lnSpc>
                <a:spcPct val="115000"/>
              </a:lnSpc>
              <a:spcBef>
                <a:spcPts val="600"/>
              </a:spcBef>
              <a:spcAft>
                <a:spcPts val="600"/>
              </a:spcAft>
              <a:buFont typeface="+mj-lt"/>
              <a:buAutoNum type="arabicPeriod"/>
            </a:pPr>
            <a:r>
              <a:rPr lang="en-GB" b="1" dirty="0">
                <a:effectLst/>
                <a:latin typeface="+mj-lt"/>
                <a:ea typeface="Times New Roman" panose="02020603050405020304" pitchFamily="18" charset="0"/>
                <a:cs typeface="Times New Roman" panose="02020603050405020304" pitchFamily="18" charset="0"/>
              </a:rPr>
              <a:t>Financial leverage on additional investments</a:t>
            </a:r>
            <a:r>
              <a:rPr lang="en-GB" b="1" dirty="0">
                <a:latin typeface="+mj-lt"/>
                <a:ea typeface="Times New Roman" panose="02020603050405020304" pitchFamily="18" charset="0"/>
                <a:cs typeface="Times New Roman" panose="02020603050405020304" pitchFamily="18" charset="0"/>
              </a:rPr>
              <a:t>:</a:t>
            </a:r>
            <a:r>
              <a:rPr lang="en-GB" dirty="0">
                <a:effectLst/>
                <a:latin typeface="+mj-lt"/>
                <a:ea typeface="Times New Roman" panose="02020603050405020304" pitchFamily="18" charset="0"/>
                <a:cs typeface="Times New Roman" panose="02020603050405020304" pitchFamily="18" charset="0"/>
              </a:rPr>
              <a:t> capacity of the CEF grant to trigger  differentiated public or private </a:t>
            </a:r>
            <a:r>
              <a:rPr lang="en-GB" dirty="0">
                <a:latin typeface="+mj-lt"/>
                <a:cs typeface="Times New Roman" panose="02020603050405020304" pitchFamily="18" charset="0"/>
              </a:rPr>
              <a:t>investments, and</a:t>
            </a:r>
            <a:r>
              <a:rPr lang="en-US" dirty="0">
                <a:latin typeface="+mj-lt"/>
                <a:cs typeface="Times New Roman" panose="02020603050405020304" pitchFamily="18" charset="0"/>
              </a:rPr>
              <a:t> accelerating the overall investment plan</a:t>
            </a:r>
            <a:endParaRPr lang="en-IE" sz="2400" dirty="0">
              <a:latin typeface="+mj-lt"/>
              <a:ea typeface="Times New Roman" panose="02020603050405020304" pitchFamily="18" charset="0"/>
              <a:cs typeface="Times New Roman" panose="02020603050405020304" pitchFamily="18" charset="0"/>
            </a:endParaRPr>
          </a:p>
          <a:p>
            <a:pPr marL="742950" marR="144145" lvl="1" indent="-285750" algn="just">
              <a:lnSpc>
                <a:spcPct val="115000"/>
              </a:lnSpc>
              <a:spcBef>
                <a:spcPts val="600"/>
              </a:spcBef>
              <a:spcAft>
                <a:spcPts val="600"/>
              </a:spcAft>
              <a:buFont typeface="+mj-lt"/>
              <a:buAutoNum type="arabicPeriod"/>
            </a:pPr>
            <a:r>
              <a:rPr lang="en-GB" sz="2000" dirty="0">
                <a:effectLst/>
                <a:latin typeface="+mj-lt"/>
                <a:ea typeface="Times New Roman" panose="02020603050405020304" pitchFamily="18" charset="0"/>
                <a:cs typeface="Times New Roman" panose="02020603050405020304" pitchFamily="18" charset="0"/>
              </a:rPr>
              <a:t> Enabling effect of the CEF grant on the </a:t>
            </a:r>
            <a:r>
              <a:rPr lang="en-GB" sz="2000" b="1" dirty="0">
                <a:effectLst/>
                <a:latin typeface="+mj-lt"/>
                <a:ea typeface="Times New Roman" panose="02020603050405020304" pitchFamily="18" charset="0"/>
                <a:cs typeface="Times New Roman" panose="02020603050405020304" pitchFamily="18" charset="0"/>
              </a:rPr>
              <a:t>commitment/acceptance of stakeholders towards the project – </a:t>
            </a:r>
            <a:r>
              <a:rPr lang="en-GB" sz="2000" dirty="0">
                <a:effectLst/>
                <a:latin typeface="+mj-lt"/>
                <a:ea typeface="Times New Roman" panose="02020603050405020304" pitchFamily="18" charset="0"/>
                <a:cs typeface="Times New Roman" panose="02020603050405020304" pitchFamily="18" charset="0"/>
              </a:rPr>
              <a:t>due to, among other reasons, improved quality of the project implementation by enhancing the technical parameters.  </a:t>
            </a:r>
          </a:p>
        </p:txBody>
      </p:sp>
      <p:sp>
        <p:nvSpPr>
          <p:cNvPr id="3" name="Slide Number Placeholder 2"/>
          <p:cNvSpPr>
            <a:spLocks noGrp="1"/>
          </p:cNvSpPr>
          <p:nvPr>
            <p:ph type="sldNum" sz="quarter" idx="12"/>
          </p:nvPr>
        </p:nvSpPr>
        <p:spPr/>
        <p:txBody>
          <a:bodyPr/>
          <a:lstStyle/>
          <a:p>
            <a:fld id="{F46C79FD-C571-418B-AB0F-5EE936C85276}" type="slidenum">
              <a:rPr lang="en-GB" smtClean="0"/>
              <a:t>55</a:t>
            </a:fld>
            <a:endParaRPr lang="en-GB"/>
          </a:p>
        </p:txBody>
      </p:sp>
      <p:sp>
        <p:nvSpPr>
          <p:cNvPr id="5" name="Title 4"/>
          <p:cNvSpPr>
            <a:spLocks noGrp="1"/>
          </p:cNvSpPr>
          <p:nvPr>
            <p:ph type="title"/>
          </p:nvPr>
        </p:nvSpPr>
        <p:spPr bwMode="auto">
          <a:prstGeom prst="roundRect">
            <a:avLst>
              <a:gd name="adj" fmla="val 50000"/>
            </a:avLst>
          </a:prstGeom>
          <a:solidFill>
            <a:srgbClr val="92D050">
              <a:alpha val="75000"/>
            </a:srgbClr>
          </a:solidFill>
          <a:ln/>
          <a:effectLst>
            <a:outerShdw blurRad="50800" dist="63500" dir="3000000" algn="tl" rotWithShape="0">
              <a:prstClr val="black">
                <a:alpha val="48000"/>
              </a:prstClr>
            </a:outerShdw>
          </a:effectLst>
        </p:spPr>
        <p:style>
          <a:lnRef idx="0">
            <a:schemeClr val="accent3"/>
          </a:lnRef>
          <a:fillRef idx="1003">
            <a:schemeClr val="lt1"/>
          </a:fillRef>
          <a:effectRef idx="3">
            <a:schemeClr val="accent3"/>
          </a:effectRef>
          <a:fontRef idx="minor">
            <a:schemeClr val="lt1"/>
          </a:fontRef>
        </p:style>
        <p:txBody>
          <a:bodyPr vert="horz" wrap="square" lIns="68580" tIns="34290" rIns="68580" bIns="34290" numCol="1" rtlCol="0" anchor="ctr" anchorCtr="0" compatLnSpc="1">
            <a:prstTxWarp prst="textNoShape">
              <a:avLst/>
            </a:prstTxWarp>
          </a:bodyPr>
          <a:lstStyle/>
          <a:p>
            <a:pPr marL="2381" algn="ctr"/>
            <a:r>
              <a:rPr lang="fr-BE" sz="2000" b="1" dirty="0" err="1">
                <a:solidFill>
                  <a:schemeClr val="bg1"/>
                </a:solidFill>
              </a:rPr>
              <a:t>Catalytic</a:t>
            </a:r>
            <a:r>
              <a:rPr lang="fr-BE" sz="2000" b="1" dirty="0">
                <a:solidFill>
                  <a:schemeClr val="bg1"/>
                </a:solidFill>
              </a:rPr>
              <a:t> </a:t>
            </a:r>
            <a:r>
              <a:rPr lang="fr-BE" sz="2000" b="1" dirty="0" err="1">
                <a:solidFill>
                  <a:schemeClr val="bg1"/>
                </a:solidFill>
              </a:rPr>
              <a:t>effect</a:t>
            </a:r>
            <a:endParaRPr lang="en-GB" sz="2000" b="1" dirty="0">
              <a:solidFill>
                <a:schemeClr val="bg1"/>
              </a:solidFill>
            </a:endParaRPr>
          </a:p>
        </p:txBody>
      </p:sp>
    </p:spTree>
    <p:extLst>
      <p:ext uri="{BB962C8B-B14F-4D97-AF65-F5344CB8AC3E}">
        <p14:creationId xmlns:p14="http://schemas.microsoft.com/office/powerpoint/2010/main" val="3123854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0468" y="338582"/>
            <a:ext cx="10456433" cy="1011219"/>
          </a:xfrm>
        </p:spPr>
        <p:txBody>
          <a:bodyPr/>
          <a:lstStyle/>
          <a:p>
            <a:r>
              <a:rPr lang="en-US" sz="3200" b="1" dirty="0"/>
              <a:t>Lessons learnt from the evaluation of proposals under previous calls</a:t>
            </a:r>
            <a:endParaRPr lang="en-IE" sz="3200" b="1" dirty="0"/>
          </a:p>
        </p:txBody>
      </p:sp>
      <p:sp>
        <p:nvSpPr>
          <p:cNvPr id="2" name="Content Placeholder 1"/>
          <p:cNvSpPr>
            <a:spLocks noGrp="1"/>
          </p:cNvSpPr>
          <p:nvPr>
            <p:ph idx="1"/>
          </p:nvPr>
        </p:nvSpPr>
        <p:spPr>
          <a:xfrm>
            <a:off x="850900" y="1718198"/>
            <a:ext cx="10606177" cy="4769019"/>
          </a:xfrm>
        </p:spPr>
        <p:txBody>
          <a:bodyPr/>
          <a:lstStyle/>
          <a:p>
            <a:pPr algn="just">
              <a:buFont typeface="Wingdings" panose="05000000000000000000" pitchFamily="2" charset="2"/>
              <a:buChar char="q"/>
            </a:pPr>
            <a:r>
              <a:rPr lang="en-IE" sz="2000" b="1" dirty="0"/>
              <a:t>Low quality of the description of proposals</a:t>
            </a:r>
            <a:r>
              <a:rPr lang="en-IE" sz="2000" dirty="0"/>
              <a:t>:</a:t>
            </a:r>
          </a:p>
          <a:p>
            <a:pPr lvl="1" algn="just">
              <a:buFont typeface="Wingdings" panose="05000000000000000000" pitchFamily="2" charset="2"/>
              <a:buChar char="q"/>
            </a:pPr>
            <a:r>
              <a:rPr lang="en-GB" dirty="0"/>
              <a:t>Work packages detailed unclearly – with insufficient number of milestones and unclear deliverables</a:t>
            </a:r>
          </a:p>
          <a:p>
            <a:pPr lvl="1" algn="just">
              <a:buFont typeface="Wingdings" panose="05000000000000000000" pitchFamily="2" charset="2"/>
              <a:buChar char="q"/>
            </a:pPr>
            <a:r>
              <a:rPr lang="en-GB" dirty="0"/>
              <a:t>Work packages covering several distinct tasks – with no costs broken down (per task) </a:t>
            </a:r>
          </a:p>
          <a:p>
            <a:pPr lvl="1" algn="just">
              <a:buFont typeface="Wingdings" panose="05000000000000000000" pitchFamily="2" charset="2"/>
              <a:buChar char="q"/>
            </a:pPr>
            <a:r>
              <a:rPr lang="en-GB" dirty="0"/>
              <a:t>Limited risk analysis with incomplete mitigation measures</a:t>
            </a:r>
          </a:p>
          <a:p>
            <a:pPr lvl="1" algn="just">
              <a:buFont typeface="Wingdings" panose="05000000000000000000" pitchFamily="2" charset="2"/>
              <a:buChar char="q"/>
            </a:pPr>
            <a:r>
              <a:rPr lang="en-GB" dirty="0"/>
              <a:t>Project impact (fields 4.1 Demand/traffic forecast study, 4.2 Economic analysis and 4.3 Social, environmental and other impacts of section 4 of the application form Part B) not filled in/sufficiently explained</a:t>
            </a:r>
          </a:p>
          <a:p>
            <a:pPr lvl="1" algn="just">
              <a:buFont typeface="Wingdings" panose="05000000000000000000" pitchFamily="2" charset="2"/>
              <a:buChar char="q"/>
            </a:pPr>
            <a:r>
              <a:rPr lang="en-GB" dirty="0"/>
              <a:t>Communication tasks described too vaguely</a:t>
            </a:r>
          </a:p>
          <a:p>
            <a:pPr lvl="1"/>
            <a:endParaRPr lang="en-GB" dirty="0"/>
          </a:p>
          <a:p>
            <a:endParaRPr lang="fr-BE" sz="2000" dirty="0"/>
          </a:p>
        </p:txBody>
      </p:sp>
      <p:sp>
        <p:nvSpPr>
          <p:cNvPr id="4" name="Slide Number Placeholder 2"/>
          <p:cNvSpPr>
            <a:spLocks noGrp="1"/>
          </p:cNvSpPr>
          <p:nvPr>
            <p:ph type="sldNum" sz="quarter" idx="12"/>
          </p:nvPr>
        </p:nvSpPr>
        <p:spPr>
          <a:xfrm>
            <a:off x="639014" y="6122093"/>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56</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Tree>
    <p:extLst>
      <p:ext uri="{BB962C8B-B14F-4D97-AF65-F5344CB8AC3E}">
        <p14:creationId xmlns:p14="http://schemas.microsoft.com/office/powerpoint/2010/main" val="42104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1DB163-171E-98B2-9195-7789AD693290}"/>
              </a:ext>
            </a:extLst>
          </p:cNvPr>
          <p:cNvSpPr>
            <a:spLocks noGrp="1"/>
          </p:cNvSpPr>
          <p:nvPr>
            <p:ph type="sldNum" sz="quarter" idx="12"/>
          </p:nvPr>
        </p:nvSpPr>
        <p:spPr/>
        <p:txBody>
          <a:bodyPr/>
          <a:lstStyle/>
          <a:p>
            <a:fld id="{F46C79FD-C571-418B-AB0F-5EE936C85276}" type="slidenum">
              <a:rPr lang="en-GB" smtClean="0"/>
              <a:t>6</a:t>
            </a:fld>
            <a:endParaRPr lang="en-GB"/>
          </a:p>
        </p:txBody>
      </p:sp>
      <p:graphicFrame>
        <p:nvGraphicFramePr>
          <p:cNvPr id="4" name="Table 5">
            <a:extLst>
              <a:ext uri="{FF2B5EF4-FFF2-40B4-BE49-F238E27FC236}">
                <a16:creationId xmlns:a16="http://schemas.microsoft.com/office/drawing/2014/main" id="{60AE630E-4657-92DB-2779-64D4B5A96EE8}"/>
              </a:ext>
            </a:extLst>
          </p:cNvPr>
          <p:cNvGraphicFramePr>
            <a:graphicFrameLocks noGrp="1"/>
          </p:cNvGraphicFramePr>
          <p:nvPr>
            <p:extLst>
              <p:ext uri="{D42A27DB-BD31-4B8C-83A1-F6EECF244321}">
                <p14:modId xmlns:p14="http://schemas.microsoft.com/office/powerpoint/2010/main" val="1900908012"/>
              </p:ext>
            </p:extLst>
          </p:nvPr>
        </p:nvGraphicFramePr>
        <p:xfrm>
          <a:off x="705678" y="674731"/>
          <a:ext cx="11334308" cy="6096000"/>
        </p:xfrm>
        <a:graphic>
          <a:graphicData uri="http://schemas.openxmlformats.org/drawingml/2006/table">
            <a:tbl>
              <a:tblPr bandRow="1">
                <a:tableStyleId>{21E4AEA4-8DFA-4A89-87EB-49C32662AFE0}</a:tableStyleId>
              </a:tblPr>
              <a:tblGrid>
                <a:gridCol w="6653140">
                  <a:extLst>
                    <a:ext uri="{9D8B030D-6E8A-4147-A177-3AD203B41FA5}">
                      <a16:colId xmlns:a16="http://schemas.microsoft.com/office/drawing/2014/main" val="574684228"/>
                    </a:ext>
                  </a:extLst>
                </a:gridCol>
                <a:gridCol w="2173837">
                  <a:extLst>
                    <a:ext uri="{9D8B030D-6E8A-4147-A177-3AD203B41FA5}">
                      <a16:colId xmlns:a16="http://schemas.microsoft.com/office/drawing/2014/main" val="802973997"/>
                    </a:ext>
                  </a:extLst>
                </a:gridCol>
                <a:gridCol w="2507331">
                  <a:extLst>
                    <a:ext uri="{9D8B030D-6E8A-4147-A177-3AD203B41FA5}">
                      <a16:colId xmlns:a16="http://schemas.microsoft.com/office/drawing/2014/main" val="3432909194"/>
                    </a:ext>
                  </a:extLst>
                </a:gridCol>
              </a:tblGrid>
              <a:tr h="637257">
                <a:tc>
                  <a:txBody>
                    <a:bodyPr/>
                    <a:lstStyle/>
                    <a:p>
                      <a:endParaRPr lang="en-IE" dirty="0"/>
                    </a:p>
                  </a:txBody>
                  <a:tcP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1" i="0" u="none" strike="noStrike" kern="1200" cap="none" spc="0" normalizeH="0" baseline="0" noProof="0" dirty="0">
                          <a:ln>
                            <a:noFill/>
                          </a:ln>
                          <a:solidFill>
                            <a:srgbClr val="4D4D4D"/>
                          </a:solidFill>
                          <a:effectLst/>
                          <a:uLnTx/>
                          <a:uFillTx/>
                          <a:latin typeface="Calibri" panose="020F0502020204030204" pitchFamily="34" charset="0"/>
                          <a:ea typeface="Calibri" panose="020F0502020204030204" pitchFamily="34" charset="0"/>
                          <a:cs typeface="Times New Roman" panose="02020603050405020304" pitchFamily="18" charset="0"/>
                        </a:rPr>
                        <a:t>General Envelope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1" i="0" u="none" strike="noStrike" kern="1200" cap="none" spc="0" normalizeH="0" baseline="0" noProof="0" dirty="0">
                          <a:ln>
                            <a:noFill/>
                          </a:ln>
                          <a:solidFill>
                            <a:srgbClr val="4D4D4D"/>
                          </a:solidFill>
                          <a:effectLst/>
                          <a:uLnTx/>
                          <a:uFillTx/>
                          <a:latin typeface="Calibri" panose="020F0502020204030204" pitchFamily="34" charset="0"/>
                          <a:ea typeface="Calibri" panose="020F0502020204030204" pitchFamily="34" charset="0"/>
                          <a:cs typeface="Times New Roman" panose="02020603050405020304" pitchFamily="18" charset="0"/>
                        </a:rPr>
                        <a:t>Indicative Budget (EUR)</a:t>
                      </a:r>
                    </a:p>
                  </a:txBody>
                  <a:tcPr anchor="ctr">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1" i="0" u="none" strike="noStrike" kern="1200" cap="none" spc="0" normalizeH="0" baseline="0" noProof="0" dirty="0">
                          <a:ln>
                            <a:noFill/>
                          </a:ln>
                          <a:solidFill>
                            <a:srgbClr val="4D4D4D"/>
                          </a:solidFill>
                          <a:effectLst/>
                          <a:uLnTx/>
                          <a:uFillTx/>
                          <a:latin typeface="Calibri" panose="020F0502020204030204" pitchFamily="34" charset="0"/>
                          <a:ea typeface="Calibri" panose="020F0502020204030204" pitchFamily="34" charset="0"/>
                          <a:cs typeface="Times New Roman" panose="02020603050405020304" pitchFamily="18" charset="0"/>
                        </a:rPr>
                        <a:t>Cohesion Envelope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1" i="0" u="none" strike="noStrike" kern="1200" cap="none" spc="0" normalizeH="0" baseline="0" noProof="0" dirty="0">
                          <a:ln>
                            <a:noFill/>
                          </a:ln>
                          <a:solidFill>
                            <a:srgbClr val="4D4D4D"/>
                          </a:solidFill>
                          <a:effectLst/>
                          <a:uLnTx/>
                          <a:uFillTx/>
                          <a:latin typeface="Calibri" panose="020F0502020204030204" pitchFamily="34" charset="0"/>
                          <a:ea typeface="Calibri" panose="020F0502020204030204" pitchFamily="34" charset="0"/>
                          <a:cs typeface="Times New Roman" panose="02020603050405020304" pitchFamily="18" charset="0"/>
                        </a:rPr>
                        <a:t>Indicative Budget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1" i="0" u="none" strike="noStrike" kern="1200" cap="none" spc="0" normalizeH="0" baseline="0" noProof="0" dirty="0">
                          <a:ln>
                            <a:noFill/>
                          </a:ln>
                          <a:solidFill>
                            <a:srgbClr val="4D4D4D"/>
                          </a:solidFill>
                          <a:effectLst/>
                          <a:uLnTx/>
                          <a:uFillTx/>
                          <a:latin typeface="Calibri" panose="020F0502020204030204" pitchFamily="34" charset="0"/>
                          <a:ea typeface="Calibri" panose="020F0502020204030204" pitchFamily="34" charset="0"/>
                          <a:cs typeface="Times New Roman" panose="02020603050405020304" pitchFamily="18" charset="0"/>
                        </a:rPr>
                        <a:t>(EUR)</a:t>
                      </a:r>
                    </a:p>
                  </a:txBody>
                  <a:tcPr anchor="ctr">
                    <a:solidFill>
                      <a:schemeClr val="bg2"/>
                    </a:solidFill>
                  </a:tcPr>
                </a:tc>
                <a:extLst>
                  <a:ext uri="{0D108BD9-81ED-4DB2-BD59-A6C34878D82A}">
                    <a16:rowId xmlns:a16="http://schemas.microsoft.com/office/drawing/2014/main" val="1826846159"/>
                  </a:ext>
                </a:extLst>
              </a:tr>
              <a:tr h="849675">
                <a:tc>
                  <a:txBody>
                    <a:bodyPr/>
                    <a:lstStyle/>
                    <a:p>
                      <a:r>
                        <a:rPr lang="en-IE" sz="1800" b="1" dirty="0">
                          <a:effectLst/>
                          <a:latin typeface="Calibri" panose="020F0502020204030204" pitchFamily="34" charset="0"/>
                          <a:ea typeface="Calibri" panose="020F0502020204030204" pitchFamily="34" charset="0"/>
                          <a:cs typeface="Times New Roman" panose="02020603050405020304" pitchFamily="18" charset="0"/>
                        </a:rPr>
                        <a:t>Projects on the Core Network </a:t>
                      </a:r>
                    </a:p>
                    <a:p>
                      <a:pPr marL="0" marR="0" lvl="0" indent="0" algn="l" defTabSz="914400" rtl="0" eaLnBrk="1" fontAlgn="auto" latinLnBrk="0" hangingPunct="1">
                        <a:lnSpc>
                          <a:spcPct val="100000"/>
                        </a:lnSpc>
                        <a:spcBef>
                          <a:spcPts val="0"/>
                        </a:spcBef>
                        <a:spcAft>
                          <a:spcPts val="0"/>
                        </a:spcAft>
                        <a:buClrTx/>
                        <a:buSzTx/>
                        <a:buFontTx/>
                        <a:buNone/>
                        <a:tabLst/>
                        <a:defRPr/>
                      </a:pPr>
                      <a:r>
                        <a:rPr lang="en-IE" sz="16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For projects addressing railways, inland waterways, maritime and inland ports as well as road, rail-road terminals and multimodal logistic platforms</a:t>
                      </a:r>
                    </a:p>
                  </a:txBody>
                  <a:tcPr anchor="ctr">
                    <a:solidFill>
                      <a:schemeClr val="bg2"/>
                    </a:solidFill>
                  </a:tcPr>
                </a:tc>
                <a:tc>
                  <a:txBody>
                    <a:bodyPr/>
                    <a:lstStyle/>
                    <a:p>
                      <a:pPr algn="ctr" rtl="0" fontAlgn="ctr"/>
                      <a:r>
                        <a:rPr lang="en-GB" sz="1800" u="none" strike="noStrike" dirty="0">
                          <a:solidFill>
                            <a:schemeClr val="bg1">
                              <a:lumMod val="65000"/>
                            </a:schemeClr>
                          </a:solidFill>
                          <a:effectLst/>
                          <a:hlinkClick r:id="rId2"/>
                        </a:rPr>
                        <a:t>COREGEN</a:t>
                      </a:r>
                      <a:r>
                        <a:rPr lang="en-GB" sz="1800" u="none" strike="noStrike" dirty="0">
                          <a:solidFill>
                            <a:schemeClr val="bg1">
                              <a:lumMod val="65000"/>
                            </a:schemeClr>
                          </a:solidFill>
                          <a:effectLst/>
                        </a:rPr>
                        <a:t> </a:t>
                      </a:r>
                    </a:p>
                    <a:p>
                      <a:pPr algn="ctr" rtl="0" fontAlgn="ctr"/>
                      <a:r>
                        <a:rPr lang="en-GB" sz="1400" u="none" strike="noStrike" dirty="0">
                          <a:solidFill>
                            <a:schemeClr val="bg1">
                              <a:lumMod val="50000"/>
                            </a:schemeClr>
                          </a:solidFill>
                          <a:effectLst/>
                        </a:rPr>
                        <a:t>(4 topics)</a:t>
                      </a:r>
                    </a:p>
                    <a:p>
                      <a:pPr algn="ctr" rtl="0" fontAlgn="ctr"/>
                      <a:r>
                        <a:rPr lang="en-GB" sz="1800" u="none" strike="noStrike" dirty="0">
                          <a:effectLst/>
                        </a:rPr>
                        <a:t>2 695 000 000 </a:t>
                      </a:r>
                      <a:endParaRPr lang="en-GB" sz="1800" b="0" i="0" u="none" strike="noStrike" dirty="0">
                        <a:solidFill>
                          <a:srgbClr val="000000"/>
                        </a:solidFill>
                        <a:effectLst/>
                        <a:latin typeface="Arial" panose="020B0604020202020204" pitchFamily="34" charset="0"/>
                      </a:endParaRPr>
                    </a:p>
                  </a:txBody>
                  <a:tcPr marL="6350" marR="6350" marT="6350" marB="0" anchor="ctr">
                    <a:solidFill>
                      <a:schemeClr val="bg2"/>
                    </a:solidFill>
                  </a:tcPr>
                </a:tc>
                <a:tc>
                  <a:txBody>
                    <a:bodyPr/>
                    <a:lstStyle/>
                    <a:p>
                      <a:pPr algn="ctr" rtl="0" fontAlgn="ctr"/>
                      <a:r>
                        <a:rPr lang="en-GB" sz="1800" u="none" strike="noStrike" dirty="0">
                          <a:solidFill>
                            <a:schemeClr val="bg1">
                              <a:lumMod val="65000"/>
                            </a:schemeClr>
                          </a:solidFill>
                          <a:effectLst/>
                          <a:hlinkClick r:id="rId3"/>
                        </a:rPr>
                        <a:t>CORECOEN</a:t>
                      </a:r>
                      <a:r>
                        <a:rPr lang="en-GB" sz="1800" u="none" strike="noStrike" dirty="0">
                          <a:solidFill>
                            <a:schemeClr val="bg1">
                              <a:lumMod val="65000"/>
                            </a:schemeClr>
                          </a:solidFill>
                          <a:effectLst/>
                        </a:rPr>
                        <a:t> </a:t>
                      </a:r>
                    </a:p>
                    <a:p>
                      <a:pPr algn="ctr" rtl="0" fontAlgn="ctr"/>
                      <a:r>
                        <a:rPr lang="en-GB" sz="1400" u="none" strike="noStrike" dirty="0">
                          <a:solidFill>
                            <a:schemeClr val="bg1">
                              <a:lumMod val="50000"/>
                            </a:schemeClr>
                          </a:solidFill>
                          <a:effectLst/>
                        </a:rPr>
                        <a:t>(4 topics)</a:t>
                      </a:r>
                      <a:endParaRPr lang="en-GB" sz="1800" u="none" strike="noStrike" dirty="0">
                        <a:solidFill>
                          <a:schemeClr val="bg1">
                            <a:lumMod val="50000"/>
                          </a:schemeClr>
                        </a:solidFill>
                        <a:effectLst/>
                      </a:endParaRPr>
                    </a:p>
                    <a:p>
                      <a:pPr algn="ctr" rtl="0" fontAlgn="ctr"/>
                      <a:r>
                        <a:rPr lang="en-GB" sz="1800" u="none" strike="noStrike" dirty="0">
                          <a:effectLst/>
                        </a:rPr>
                        <a:t>2 800 000 000</a:t>
                      </a:r>
                      <a:endParaRPr lang="en-GB" sz="1800" b="0" i="0" u="none" strike="noStrike" dirty="0">
                        <a:solidFill>
                          <a:srgbClr val="000000"/>
                        </a:solidFill>
                        <a:effectLst/>
                        <a:latin typeface="Arial" panose="020B0604020202020204" pitchFamily="34" charset="0"/>
                      </a:endParaRPr>
                    </a:p>
                  </a:txBody>
                  <a:tcPr marL="6350" marR="6350" marT="6350" marB="0" anchor="ctr">
                    <a:solidFill>
                      <a:schemeClr val="bg2"/>
                    </a:solidFill>
                  </a:tcPr>
                </a:tc>
                <a:extLst>
                  <a:ext uri="{0D108BD9-81ED-4DB2-BD59-A6C34878D82A}">
                    <a16:rowId xmlns:a16="http://schemas.microsoft.com/office/drawing/2014/main" val="131313152"/>
                  </a:ext>
                </a:extLst>
              </a:tr>
              <a:tr h="849675">
                <a:tc>
                  <a:txBody>
                    <a:bodyPr/>
                    <a:lstStyle/>
                    <a:p>
                      <a:pPr>
                        <a:lnSpc>
                          <a:spcPct val="100000"/>
                        </a:lnSpc>
                      </a:pPr>
                      <a:r>
                        <a:rPr lang="en-IE" sz="1800" b="1" dirty="0">
                          <a:effectLst/>
                          <a:latin typeface="Calibri" panose="020F0502020204030204" pitchFamily="34" charset="0"/>
                          <a:ea typeface="Calibri" panose="020F0502020204030204" pitchFamily="34" charset="0"/>
                          <a:cs typeface="Times New Roman" panose="02020603050405020304" pitchFamily="18" charset="0"/>
                        </a:rPr>
                        <a:t>Projects on the Comprehensive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600" b="0" i="0" u="none" strike="noStrike" kern="1200" cap="none" spc="0" normalizeH="0" baseline="0" noProof="0" dirty="0">
                          <a:ln>
                            <a:noFill/>
                          </a:ln>
                          <a:solidFill>
                            <a:srgbClr val="FFFFFF">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For projects addressing railways, inland waterways, maritime and inland ports as well as road, rail-road terminals and multimodal logistic platforms</a:t>
                      </a:r>
                    </a:p>
                  </a:txBody>
                  <a:tcPr anchor="ctr">
                    <a:solidFill>
                      <a:schemeClr val="bg2"/>
                    </a:solidFill>
                  </a:tcPr>
                </a:tc>
                <a:tc>
                  <a:txBody>
                    <a:bodyPr/>
                    <a:lstStyle/>
                    <a:p>
                      <a:pPr algn="ctr" rtl="0" fontAlgn="ctr"/>
                      <a:r>
                        <a:rPr lang="en-GB" sz="1800" u="none" strike="noStrike" kern="1200" dirty="0">
                          <a:solidFill>
                            <a:schemeClr val="bg1">
                              <a:lumMod val="65000"/>
                            </a:schemeClr>
                          </a:solidFill>
                          <a:effectLst/>
                          <a:latin typeface="+mn-lt"/>
                          <a:ea typeface="+mn-ea"/>
                          <a:cs typeface="+mn-cs"/>
                          <a:hlinkClick r:id="rId4"/>
                        </a:rPr>
                        <a:t>COMPGEN</a:t>
                      </a:r>
                      <a:r>
                        <a:rPr lang="en-GB" sz="1800" u="none" strike="noStrike" kern="1200" dirty="0">
                          <a:solidFill>
                            <a:schemeClr val="bg1">
                              <a:lumMod val="65000"/>
                            </a:schemeClr>
                          </a:solidFill>
                          <a:effectLst/>
                          <a:latin typeface="+mn-lt"/>
                          <a:ea typeface="+mn-ea"/>
                          <a:cs typeface="+mn-cs"/>
                        </a:rPr>
                        <a:t> </a:t>
                      </a:r>
                    </a:p>
                    <a:p>
                      <a:pPr algn="ctr" rtl="0" fontAlgn="ctr"/>
                      <a:r>
                        <a:rPr lang="en-GB" sz="1400" u="none" strike="noStrike" kern="1200" dirty="0">
                          <a:solidFill>
                            <a:schemeClr val="bg1">
                              <a:lumMod val="50000"/>
                            </a:schemeClr>
                          </a:solidFill>
                          <a:effectLst/>
                          <a:latin typeface="+mn-lt"/>
                          <a:ea typeface="+mn-ea"/>
                          <a:cs typeface="+mn-cs"/>
                        </a:rPr>
                        <a:t>(4 topics)</a:t>
                      </a:r>
                      <a:endParaRPr lang="en-GB" sz="1800" u="none" strike="noStrike" kern="1200" dirty="0">
                        <a:solidFill>
                          <a:schemeClr val="bg1">
                            <a:lumMod val="50000"/>
                          </a:schemeClr>
                        </a:solidFill>
                        <a:effectLst/>
                        <a:latin typeface="+mn-lt"/>
                        <a:ea typeface="+mn-ea"/>
                        <a:cs typeface="+mn-cs"/>
                      </a:endParaRPr>
                    </a:p>
                    <a:p>
                      <a:pPr algn="ctr" rtl="0" fontAlgn="ctr"/>
                      <a:r>
                        <a:rPr lang="en-GB" sz="1800" u="none" strike="noStrike" kern="1200" dirty="0">
                          <a:solidFill>
                            <a:schemeClr val="dk1"/>
                          </a:solidFill>
                          <a:effectLst/>
                          <a:latin typeface="+mn-lt"/>
                          <a:ea typeface="+mn-ea"/>
                          <a:cs typeface="+mn-cs"/>
                        </a:rPr>
                        <a:t>250 000 000</a:t>
                      </a:r>
                    </a:p>
                  </a:txBody>
                  <a:tcPr marL="6350" marR="6350" marT="6350" marB="0" anchor="ctr">
                    <a:solidFill>
                      <a:schemeClr val="bg2"/>
                    </a:solidFill>
                  </a:tcPr>
                </a:tc>
                <a:tc>
                  <a:txBody>
                    <a:bodyPr/>
                    <a:lstStyle/>
                    <a:p>
                      <a:pPr algn="ctr" rtl="0" fontAlgn="ctr"/>
                      <a:r>
                        <a:rPr lang="en-GB" sz="1800" u="none" strike="noStrike" dirty="0">
                          <a:solidFill>
                            <a:schemeClr val="bg1">
                              <a:lumMod val="65000"/>
                            </a:schemeClr>
                          </a:solidFill>
                          <a:effectLst/>
                          <a:hlinkClick r:id="rId5"/>
                        </a:rPr>
                        <a:t>COMPCOEN</a:t>
                      </a:r>
                      <a:r>
                        <a:rPr lang="en-GB" sz="1800" u="none" strike="noStrike" dirty="0">
                          <a:solidFill>
                            <a:schemeClr val="bg1">
                              <a:lumMod val="65000"/>
                            </a:schemeClr>
                          </a:solidFill>
                          <a:effectLst/>
                        </a:rPr>
                        <a:t> </a:t>
                      </a:r>
                    </a:p>
                    <a:p>
                      <a:pPr algn="ctr" rtl="0" fontAlgn="ctr"/>
                      <a:r>
                        <a:rPr lang="en-GB" sz="1400" u="none" strike="noStrike" dirty="0">
                          <a:solidFill>
                            <a:schemeClr val="bg1">
                              <a:lumMod val="50000"/>
                            </a:schemeClr>
                          </a:solidFill>
                          <a:effectLst/>
                        </a:rPr>
                        <a:t>(4 topics)</a:t>
                      </a:r>
                      <a:endParaRPr lang="en-GB" sz="1800" u="none" strike="noStrike" dirty="0">
                        <a:solidFill>
                          <a:schemeClr val="bg1">
                            <a:lumMod val="50000"/>
                          </a:schemeClr>
                        </a:solidFill>
                        <a:effectLst/>
                      </a:endParaRPr>
                    </a:p>
                    <a:p>
                      <a:pPr algn="ctr" rtl="0" fontAlgn="ctr"/>
                      <a:r>
                        <a:rPr lang="en-GB" sz="1800" u="none" strike="noStrike" dirty="0">
                          <a:effectLst/>
                        </a:rPr>
                        <a:t>350 000 000</a:t>
                      </a:r>
                      <a:endParaRPr lang="en-GB" sz="1800" b="0" i="0" u="none" strike="noStrike" dirty="0">
                        <a:solidFill>
                          <a:srgbClr val="000000"/>
                        </a:solidFill>
                        <a:effectLst/>
                        <a:latin typeface="Arial" panose="020B0604020202020204" pitchFamily="34" charset="0"/>
                      </a:endParaRPr>
                    </a:p>
                  </a:txBody>
                  <a:tcPr marL="6350" marR="6350" marT="6350" marB="0" anchor="ctr">
                    <a:solidFill>
                      <a:schemeClr val="bg2"/>
                    </a:solidFill>
                  </a:tcPr>
                </a:tc>
                <a:extLst>
                  <a:ext uri="{0D108BD9-81ED-4DB2-BD59-A6C34878D82A}">
                    <a16:rowId xmlns:a16="http://schemas.microsoft.com/office/drawing/2014/main" val="3564871616"/>
                  </a:ext>
                </a:extLst>
              </a:tr>
              <a:tr h="1092440">
                <a:tc>
                  <a:txBody>
                    <a:bodyPr/>
                    <a:lstStyle/>
                    <a:p>
                      <a:pPr>
                        <a:lnSpc>
                          <a:spcPct val="100000"/>
                        </a:lnSpc>
                      </a:pPr>
                      <a:r>
                        <a:rPr lang="en-IE" sz="1800" b="1" dirty="0">
                          <a:effectLst/>
                          <a:latin typeface="Calibri" panose="020F0502020204030204" pitchFamily="34" charset="0"/>
                          <a:ea typeface="Calibri" panose="020F0502020204030204" pitchFamily="34" charset="0"/>
                          <a:cs typeface="Times New Roman" panose="02020603050405020304" pitchFamily="18" charset="0"/>
                        </a:rPr>
                        <a:t>Smart and Interoperable Mobility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IE" sz="16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For projects addressing smart and interoperable applications for transport including River Information Services, VTMIS, </a:t>
                      </a:r>
                      <a:r>
                        <a:rPr lang="en-IE" sz="1600" dirty="0" err="1">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EMSWe</a:t>
                      </a:r>
                      <a:r>
                        <a:rPr lang="en-IE" sz="16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ERTMS, SESAR, ITS, </a:t>
                      </a:r>
                      <a:r>
                        <a:rPr lang="en-IE" sz="1600" dirty="0" err="1">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eFTI</a:t>
                      </a:r>
                      <a:r>
                        <a:rPr lang="en-IE" sz="16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DATA and New Technologies and Innovation </a:t>
                      </a:r>
                    </a:p>
                  </a:txBody>
                  <a:tcPr anchor="ctr">
                    <a:solidFill>
                      <a:schemeClr val="bg2"/>
                    </a:solidFill>
                  </a:tcPr>
                </a:tc>
                <a:tc>
                  <a:txBody>
                    <a:bodyPr/>
                    <a:lstStyle/>
                    <a:p>
                      <a:pPr algn="ctr" rtl="0" fontAlgn="ctr"/>
                      <a:r>
                        <a:rPr lang="en-GB" sz="1800" u="none" strike="noStrike" dirty="0">
                          <a:solidFill>
                            <a:schemeClr val="bg1">
                              <a:lumMod val="65000"/>
                            </a:schemeClr>
                          </a:solidFill>
                          <a:effectLst/>
                          <a:hlinkClick r:id="rId6"/>
                        </a:rPr>
                        <a:t>SIMOBGEN</a:t>
                      </a:r>
                      <a:r>
                        <a:rPr lang="en-GB" sz="1800" u="none" strike="noStrike" dirty="0">
                          <a:solidFill>
                            <a:schemeClr val="bg1">
                              <a:lumMod val="65000"/>
                            </a:schemeClr>
                          </a:solidFill>
                          <a:effectLst/>
                        </a:rPr>
                        <a:t> </a:t>
                      </a:r>
                    </a:p>
                    <a:p>
                      <a:pPr algn="ctr" rtl="0" fontAlgn="ctr"/>
                      <a:r>
                        <a:rPr lang="en-GB" sz="1400" u="none" strike="noStrike" dirty="0">
                          <a:solidFill>
                            <a:schemeClr val="bg1">
                              <a:lumMod val="50000"/>
                            </a:schemeClr>
                          </a:solidFill>
                          <a:effectLst/>
                        </a:rPr>
                        <a:t>(12 topics)</a:t>
                      </a:r>
                    </a:p>
                    <a:p>
                      <a:pPr algn="ctr" rtl="0" fontAlgn="ctr"/>
                      <a:r>
                        <a:rPr lang="en-GB" sz="1800" u="none" strike="noStrike" dirty="0">
                          <a:effectLst/>
                        </a:rPr>
                        <a:t>400 000 000</a:t>
                      </a:r>
                      <a:endParaRPr lang="en-GB" sz="1800" b="0" i="0" u="none" strike="noStrike" dirty="0">
                        <a:solidFill>
                          <a:srgbClr val="000000"/>
                        </a:solidFill>
                        <a:effectLst/>
                        <a:latin typeface="Arial" panose="020B0604020202020204" pitchFamily="34" charset="0"/>
                      </a:endParaRPr>
                    </a:p>
                  </a:txBody>
                  <a:tcPr marL="6350" marR="6350" marT="6350" marB="0" anchor="ctr">
                    <a:solidFill>
                      <a:schemeClr val="bg2"/>
                    </a:solidFill>
                  </a:tcPr>
                </a:tc>
                <a:tc>
                  <a:txBody>
                    <a:bodyPr/>
                    <a:lstStyle/>
                    <a:p>
                      <a:pPr algn="ctr" rtl="0" fontAlgn="ctr"/>
                      <a:r>
                        <a:rPr lang="en-GB" sz="1800" u="none" strike="noStrike" dirty="0">
                          <a:solidFill>
                            <a:schemeClr val="bg1">
                              <a:lumMod val="65000"/>
                            </a:schemeClr>
                          </a:solidFill>
                          <a:effectLst/>
                          <a:hlinkClick r:id="rId7"/>
                        </a:rPr>
                        <a:t>SIMOBCOEN</a:t>
                      </a:r>
                      <a:r>
                        <a:rPr lang="en-GB" sz="1800" u="none" strike="noStrike" dirty="0">
                          <a:solidFill>
                            <a:schemeClr val="bg1">
                              <a:lumMod val="65000"/>
                            </a:schemeClr>
                          </a:solidFill>
                          <a:effectLst/>
                        </a:rPr>
                        <a:t> </a:t>
                      </a:r>
                    </a:p>
                    <a:p>
                      <a:pPr algn="ctr" rtl="0" fontAlgn="ctr"/>
                      <a:r>
                        <a:rPr lang="en-GB" sz="1400" u="none" strike="noStrike" dirty="0">
                          <a:solidFill>
                            <a:schemeClr val="bg1">
                              <a:lumMod val="50000"/>
                            </a:schemeClr>
                          </a:solidFill>
                          <a:effectLst/>
                        </a:rPr>
                        <a:t>(1 topic)</a:t>
                      </a:r>
                      <a:endParaRPr lang="en-GB" sz="1800" u="none" strike="noStrike" dirty="0">
                        <a:solidFill>
                          <a:schemeClr val="bg1">
                            <a:lumMod val="50000"/>
                          </a:schemeClr>
                        </a:solidFill>
                        <a:effectLst/>
                      </a:endParaRPr>
                    </a:p>
                    <a:p>
                      <a:pPr algn="ctr" rtl="0" fontAlgn="ctr"/>
                      <a:r>
                        <a:rPr lang="en-GB" sz="1800" u="none" strike="noStrike" dirty="0">
                          <a:effectLst/>
                        </a:rPr>
                        <a:t>150 000 000</a:t>
                      </a:r>
                      <a:endParaRPr lang="en-GB" sz="1800" b="0" i="0" u="none" strike="noStrike" dirty="0">
                        <a:solidFill>
                          <a:srgbClr val="000000"/>
                        </a:solidFill>
                        <a:effectLst/>
                        <a:latin typeface="Arial" panose="020B0604020202020204" pitchFamily="34" charset="0"/>
                      </a:endParaRPr>
                    </a:p>
                  </a:txBody>
                  <a:tcPr marL="6350" marR="6350" marT="6350" marB="0" anchor="ctr">
                    <a:solidFill>
                      <a:schemeClr val="bg2"/>
                    </a:solidFill>
                  </a:tcPr>
                </a:tc>
                <a:extLst>
                  <a:ext uri="{0D108BD9-81ED-4DB2-BD59-A6C34878D82A}">
                    <a16:rowId xmlns:a16="http://schemas.microsoft.com/office/drawing/2014/main" val="620505136"/>
                  </a:ext>
                </a:extLst>
              </a:tr>
              <a:tr h="1092440">
                <a:tc>
                  <a:txBody>
                    <a:bodyPr/>
                    <a:lstStyle/>
                    <a:p>
                      <a:r>
                        <a:rPr lang="en-IE" sz="1800" b="1" dirty="0">
                          <a:effectLst/>
                          <a:latin typeface="Calibri" panose="020F0502020204030204" pitchFamily="34" charset="0"/>
                          <a:ea typeface="Calibri" panose="020F0502020204030204" pitchFamily="34" charset="0"/>
                          <a:cs typeface="Times New Roman" panose="02020603050405020304" pitchFamily="18" charset="0"/>
                        </a:rPr>
                        <a:t>Safe and Secure Mobility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IE" sz="16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For projects addressing adapting the transport infrastructure for Union external border checks purposes, safe and secure parking infrastructure and improving transport infrastructure resilience</a:t>
                      </a:r>
                    </a:p>
                  </a:txBody>
                  <a:tcPr anchor="ctr">
                    <a:solidFill>
                      <a:schemeClr val="bg2"/>
                    </a:solidFill>
                  </a:tcPr>
                </a:tc>
                <a:tc>
                  <a:txBody>
                    <a:bodyPr/>
                    <a:lstStyle/>
                    <a:p>
                      <a:pPr algn="ctr" rtl="0" fontAlgn="ctr"/>
                      <a:r>
                        <a:rPr lang="en-GB" sz="1800" u="none" strike="noStrike" dirty="0">
                          <a:solidFill>
                            <a:schemeClr val="bg1">
                              <a:lumMod val="65000"/>
                            </a:schemeClr>
                          </a:solidFill>
                          <a:effectLst/>
                          <a:hlinkClick r:id="rId8"/>
                        </a:rPr>
                        <a:t>SAFEMOBGEN</a:t>
                      </a:r>
                      <a:r>
                        <a:rPr lang="en-GB" sz="1800" u="none" strike="noStrike" dirty="0">
                          <a:solidFill>
                            <a:schemeClr val="bg1">
                              <a:lumMod val="65000"/>
                            </a:schemeClr>
                          </a:solidFill>
                          <a:effectLst/>
                        </a:rPr>
                        <a:t> </a:t>
                      </a:r>
                    </a:p>
                    <a:p>
                      <a:pPr algn="ctr" rtl="0" fontAlgn="ctr"/>
                      <a:r>
                        <a:rPr lang="en-GB" sz="1400" u="none" strike="noStrike" dirty="0">
                          <a:solidFill>
                            <a:schemeClr val="bg1">
                              <a:lumMod val="50000"/>
                            </a:schemeClr>
                          </a:solidFill>
                          <a:effectLst/>
                        </a:rPr>
                        <a:t>(3 topics)</a:t>
                      </a:r>
                      <a:endParaRPr lang="en-GB" sz="1800" u="none" strike="noStrike" dirty="0">
                        <a:solidFill>
                          <a:schemeClr val="bg1">
                            <a:lumMod val="65000"/>
                          </a:schemeClr>
                        </a:solidFill>
                        <a:effectLst/>
                      </a:endParaRPr>
                    </a:p>
                    <a:p>
                      <a:pPr algn="ctr" rtl="0" fontAlgn="ctr"/>
                      <a:r>
                        <a:rPr lang="en-GB" sz="1800" u="none" strike="noStrike" dirty="0">
                          <a:effectLst/>
                        </a:rPr>
                        <a:t>100 000 000</a:t>
                      </a:r>
                      <a:endParaRPr lang="en-GB" sz="1800" b="0" i="0" u="none" strike="noStrike" dirty="0">
                        <a:solidFill>
                          <a:srgbClr val="000000"/>
                        </a:solidFill>
                        <a:effectLst/>
                        <a:latin typeface="Arial" panose="020B0604020202020204" pitchFamily="34" charset="0"/>
                      </a:endParaRPr>
                    </a:p>
                  </a:txBody>
                  <a:tcPr marL="6350" marR="6350" marT="6350" marB="0" anchor="ctr">
                    <a:solidFill>
                      <a:schemeClr val="bg2"/>
                    </a:solidFill>
                  </a:tcPr>
                </a:tc>
                <a:tc>
                  <a:txBody>
                    <a:bodyPr/>
                    <a:lstStyle/>
                    <a:p>
                      <a:pPr algn="ctr" rtl="0" fontAlgn="ctr"/>
                      <a:r>
                        <a:rPr lang="en-GB" sz="1800" u="none" strike="noStrike" dirty="0">
                          <a:solidFill>
                            <a:schemeClr val="bg1">
                              <a:lumMod val="65000"/>
                            </a:schemeClr>
                          </a:solidFill>
                          <a:effectLst/>
                          <a:hlinkClick r:id="rId7"/>
                        </a:rPr>
                        <a:t>SAFEMOBCOEN</a:t>
                      </a:r>
                      <a:r>
                        <a:rPr lang="en-GB" sz="1800" u="none" strike="noStrike" dirty="0">
                          <a:solidFill>
                            <a:schemeClr val="bg1">
                              <a:lumMod val="65000"/>
                            </a:schemeClr>
                          </a:solidFill>
                          <a:effectLst/>
                        </a:rPr>
                        <a:t> </a:t>
                      </a:r>
                    </a:p>
                    <a:p>
                      <a:pPr algn="ctr" rtl="0" fontAlgn="ctr"/>
                      <a:r>
                        <a:rPr lang="en-GB" sz="1400" u="none" strike="noStrike" dirty="0">
                          <a:solidFill>
                            <a:schemeClr val="bg1">
                              <a:lumMod val="50000"/>
                            </a:schemeClr>
                          </a:solidFill>
                          <a:effectLst/>
                        </a:rPr>
                        <a:t>(3 topics)</a:t>
                      </a:r>
                      <a:endParaRPr lang="en-GB" sz="1800" u="none" strike="noStrike" dirty="0">
                        <a:solidFill>
                          <a:schemeClr val="bg1">
                            <a:lumMod val="65000"/>
                          </a:schemeClr>
                        </a:solidFill>
                        <a:effectLst/>
                      </a:endParaRPr>
                    </a:p>
                    <a:p>
                      <a:pPr algn="ctr" rtl="0" fontAlgn="ctr"/>
                      <a:r>
                        <a:rPr lang="en-GB" sz="1800" u="none" strike="noStrike" dirty="0">
                          <a:effectLst/>
                        </a:rPr>
                        <a:t>150 000 000</a:t>
                      </a:r>
                      <a:endParaRPr lang="en-GB" sz="1800" b="0" i="0" u="none" strike="noStrike" dirty="0">
                        <a:solidFill>
                          <a:srgbClr val="000000"/>
                        </a:solidFill>
                        <a:effectLst/>
                        <a:latin typeface="Arial" panose="020B0604020202020204" pitchFamily="34" charset="0"/>
                      </a:endParaRPr>
                    </a:p>
                  </a:txBody>
                  <a:tcPr marL="6350" marR="6350" marT="6350" marB="0" anchor="ctr">
                    <a:solidFill>
                      <a:schemeClr val="bg2"/>
                    </a:solidFill>
                  </a:tcPr>
                </a:tc>
                <a:extLst>
                  <a:ext uri="{0D108BD9-81ED-4DB2-BD59-A6C34878D82A}">
                    <a16:rowId xmlns:a16="http://schemas.microsoft.com/office/drawing/2014/main" val="1562259893"/>
                  </a:ext>
                </a:extLst>
              </a:tr>
              <a:tr h="910366">
                <a:tc>
                  <a:txBody>
                    <a:bodyPr/>
                    <a:lstStyle/>
                    <a:p>
                      <a:r>
                        <a:rPr lang="en-IE" sz="1800" b="1" dirty="0">
                          <a:effectLst/>
                          <a:latin typeface="Calibri" panose="020F0502020204030204" pitchFamily="34" charset="0"/>
                          <a:ea typeface="Calibri" panose="020F0502020204030204" pitchFamily="34" charset="0"/>
                          <a:cs typeface="Times New Roman" panose="02020603050405020304" pitchFamily="18" charset="0"/>
                        </a:rPr>
                        <a:t>Sustainable and Multimodal mobility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IE" sz="18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For projects addressing Motorways of the Sea and multimodal passenger hubs</a:t>
                      </a:r>
                    </a:p>
                  </a:txBody>
                  <a:tcPr anchor="ctr">
                    <a:solidFill>
                      <a:schemeClr val="bg2"/>
                    </a:solidFill>
                  </a:tcPr>
                </a:tc>
                <a:tc>
                  <a:txBody>
                    <a:bodyPr/>
                    <a:lstStyle/>
                    <a:p>
                      <a:pPr algn="ctr" rtl="0" fontAlgn="ctr"/>
                      <a:r>
                        <a:rPr lang="en-GB" sz="1800" u="none" strike="noStrike" dirty="0">
                          <a:solidFill>
                            <a:schemeClr val="bg1">
                              <a:lumMod val="65000"/>
                            </a:schemeClr>
                          </a:solidFill>
                          <a:effectLst/>
                          <a:hlinkClick r:id="rId9"/>
                        </a:rPr>
                        <a:t>SUSTMOBGEN</a:t>
                      </a:r>
                      <a:r>
                        <a:rPr lang="en-GB" sz="1800" u="none" strike="noStrike" dirty="0">
                          <a:solidFill>
                            <a:schemeClr val="bg1">
                              <a:lumMod val="65000"/>
                            </a:schemeClr>
                          </a:solidFill>
                          <a:effectLst/>
                        </a:rPr>
                        <a:t> </a:t>
                      </a:r>
                    </a:p>
                    <a:p>
                      <a:pPr algn="ctr" rtl="0" fontAlgn="ctr"/>
                      <a:r>
                        <a:rPr lang="en-GB" sz="1400" u="none" strike="noStrike" dirty="0">
                          <a:solidFill>
                            <a:schemeClr val="bg1">
                              <a:lumMod val="50000"/>
                            </a:schemeClr>
                          </a:solidFill>
                          <a:effectLst/>
                        </a:rPr>
                        <a:t>(2 topics)</a:t>
                      </a:r>
                      <a:endParaRPr lang="en-GB" sz="1800" u="none" strike="noStrike" dirty="0">
                        <a:solidFill>
                          <a:schemeClr val="bg1">
                            <a:lumMod val="65000"/>
                          </a:schemeClr>
                        </a:solidFill>
                        <a:effectLst/>
                      </a:endParaRPr>
                    </a:p>
                    <a:p>
                      <a:pPr algn="ctr" rtl="0" fontAlgn="ctr"/>
                      <a:r>
                        <a:rPr lang="en-GB" sz="1800" u="none" strike="noStrike" dirty="0">
                          <a:effectLst/>
                        </a:rPr>
                        <a:t>100 000 000</a:t>
                      </a:r>
                      <a:endParaRPr lang="en-GB" sz="1800" b="0" i="0" u="none" strike="noStrike" dirty="0">
                        <a:solidFill>
                          <a:srgbClr val="000000"/>
                        </a:solidFill>
                        <a:effectLst/>
                        <a:latin typeface="Arial" panose="020B0604020202020204" pitchFamily="34" charset="0"/>
                      </a:endParaRPr>
                    </a:p>
                  </a:txBody>
                  <a:tcPr marL="6350" marR="6350" marT="6350" marB="0" anchor="ctr">
                    <a:solidFill>
                      <a:schemeClr val="bg2"/>
                    </a:solidFill>
                  </a:tcPr>
                </a:tc>
                <a:tc>
                  <a:txBody>
                    <a:bodyPr/>
                    <a:lstStyle/>
                    <a:p>
                      <a:endParaRPr lang="en-IE" dirty="0"/>
                    </a:p>
                  </a:txBody>
                  <a:tcPr>
                    <a:solidFill>
                      <a:schemeClr val="bg2"/>
                    </a:solidFill>
                  </a:tcPr>
                </a:tc>
                <a:extLst>
                  <a:ext uri="{0D108BD9-81ED-4DB2-BD59-A6C34878D82A}">
                    <a16:rowId xmlns:a16="http://schemas.microsoft.com/office/drawing/2014/main" val="242250254"/>
                  </a:ext>
                </a:extLst>
              </a:tr>
              <a:tr h="3641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E" sz="18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600" b="1" u="none" strike="noStrike" dirty="0">
                          <a:effectLst/>
                        </a:rPr>
                        <a:t>Total: 3 545 000 000</a:t>
                      </a:r>
                      <a:endParaRPr lang="en-GB" sz="1600" b="0" i="0" u="none" strike="noStrike" dirty="0">
                        <a:solidFill>
                          <a:srgbClr val="000000"/>
                        </a:solidFill>
                        <a:effectLst/>
                        <a:latin typeface="Arial" panose="020B0604020202020204" pitchFamily="34" charset="0"/>
                      </a:endParaRPr>
                    </a:p>
                  </a:txBody>
                  <a:tcPr marL="6350" marR="6350" marT="6350" marB="0">
                    <a:solidFill>
                      <a:schemeClr val="bg2"/>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600" b="1" u="none" strike="noStrike" dirty="0">
                          <a:effectLst/>
                        </a:rPr>
                        <a:t>Total: </a:t>
                      </a:r>
                      <a:r>
                        <a:rPr lang="en-GB" sz="1600" b="1" u="none" strike="noStrike">
                          <a:effectLst/>
                        </a:rPr>
                        <a:t>3 450 </a:t>
                      </a:r>
                      <a:r>
                        <a:rPr lang="en-GB" sz="1600" b="1" u="none" strike="noStrike" dirty="0">
                          <a:effectLst/>
                        </a:rPr>
                        <a:t>000 000</a:t>
                      </a:r>
                      <a:endParaRPr lang="en-GB" sz="1600" b="1" i="0" u="none" strike="noStrike" dirty="0">
                        <a:solidFill>
                          <a:srgbClr val="000000"/>
                        </a:solidFill>
                        <a:effectLst/>
                        <a:latin typeface="Arial" panose="020B0604020202020204" pitchFamily="34" charset="0"/>
                      </a:endParaRPr>
                    </a:p>
                  </a:txBody>
                  <a:tcPr>
                    <a:solidFill>
                      <a:schemeClr val="bg2"/>
                    </a:solidFill>
                  </a:tcPr>
                </a:tc>
                <a:extLst>
                  <a:ext uri="{0D108BD9-81ED-4DB2-BD59-A6C34878D82A}">
                    <a16:rowId xmlns:a16="http://schemas.microsoft.com/office/drawing/2014/main" val="3870354745"/>
                  </a:ext>
                </a:extLst>
              </a:tr>
            </a:tbl>
          </a:graphicData>
        </a:graphic>
      </p:graphicFrame>
      <p:sp>
        <p:nvSpPr>
          <p:cNvPr id="5" name="Title 2">
            <a:extLst>
              <a:ext uri="{FF2B5EF4-FFF2-40B4-BE49-F238E27FC236}">
                <a16:creationId xmlns:a16="http://schemas.microsoft.com/office/drawing/2014/main" id="{39ECF5CD-08D4-22EF-B438-24BD024F6C58}"/>
              </a:ext>
            </a:extLst>
          </p:cNvPr>
          <p:cNvSpPr txBox="1">
            <a:spLocks/>
          </p:cNvSpPr>
          <p:nvPr/>
        </p:nvSpPr>
        <p:spPr>
          <a:xfrm>
            <a:off x="705678" y="674731"/>
            <a:ext cx="6485860" cy="507514"/>
          </a:xfrm>
          <a:prstGeom prst="rect">
            <a:avLst/>
          </a:prstGeom>
        </p:spPr>
        <p:txBody>
          <a:bodyPr vert="horz" lIns="91440" tIns="45720" rIns="91440" bIns="0" rtlCol="0" anchor="t"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en-IE" sz="2800" dirty="0"/>
              <a:t>2023 CEF Transport Calls for proposals </a:t>
            </a:r>
            <a:endParaRPr lang="en-GB" sz="2800" dirty="0"/>
          </a:p>
        </p:txBody>
      </p:sp>
    </p:spTree>
    <p:extLst>
      <p:ext uri="{BB962C8B-B14F-4D97-AF65-F5344CB8AC3E}">
        <p14:creationId xmlns:p14="http://schemas.microsoft.com/office/powerpoint/2010/main" val="1187346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6544" y="1305017"/>
            <a:ext cx="10839634" cy="1740023"/>
          </a:xfrm>
        </p:spPr>
        <p:txBody>
          <a:bodyPr/>
          <a:lstStyle/>
          <a:p>
            <a:pPr lvl="0"/>
            <a:r>
              <a:rPr lang="en-GB" sz="4000" b="1"/>
              <a:t>CEF – Transport: Legal framework</a:t>
            </a:r>
            <a:r>
              <a:rPr lang="en-GB" sz="4000"/>
              <a:t> and implementation </a:t>
            </a:r>
            <a:endParaRPr lang="en-IE" sz="3200"/>
          </a:p>
        </p:txBody>
      </p:sp>
    </p:spTree>
    <p:extLst>
      <p:ext uri="{BB962C8B-B14F-4D97-AF65-F5344CB8AC3E}">
        <p14:creationId xmlns:p14="http://schemas.microsoft.com/office/powerpoint/2010/main" val="1155868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D6ABC-9A2F-DF2D-C310-3C0168044682}"/>
              </a:ext>
            </a:extLst>
          </p:cNvPr>
          <p:cNvSpPr>
            <a:spLocks noGrp="1"/>
          </p:cNvSpPr>
          <p:nvPr>
            <p:ph type="title"/>
          </p:nvPr>
        </p:nvSpPr>
        <p:spPr>
          <a:xfrm>
            <a:off x="859946" y="382382"/>
            <a:ext cx="8628611" cy="995979"/>
          </a:xfrm>
        </p:spPr>
        <p:txBody>
          <a:bodyPr/>
          <a:lstStyle/>
          <a:p>
            <a:r>
              <a:rPr lang="en-IE" b="1" dirty="0"/>
              <a:t>CEF – Transport: legal framework</a:t>
            </a:r>
          </a:p>
        </p:txBody>
      </p:sp>
      <p:sp>
        <p:nvSpPr>
          <p:cNvPr id="3" name="Content Placeholder 2">
            <a:extLst>
              <a:ext uri="{FF2B5EF4-FFF2-40B4-BE49-F238E27FC236}">
                <a16:creationId xmlns:a16="http://schemas.microsoft.com/office/drawing/2014/main" id="{458B2E12-900B-3870-63DF-B989BE4A459B}"/>
              </a:ext>
            </a:extLst>
          </p:cNvPr>
          <p:cNvSpPr>
            <a:spLocks noGrp="1"/>
          </p:cNvSpPr>
          <p:nvPr>
            <p:ph idx="1"/>
          </p:nvPr>
        </p:nvSpPr>
        <p:spPr>
          <a:xfrm>
            <a:off x="515389" y="2169622"/>
            <a:ext cx="11222182" cy="4186727"/>
          </a:xfrm>
        </p:spPr>
        <p:txBody>
          <a:bodyPr vert="horz" lIns="91440" tIns="45720" rIns="91440" bIns="45720" rtlCol="0" anchor="t">
            <a:normAutofit lnSpcReduction="10000"/>
          </a:bodyPr>
          <a:lstStyle/>
          <a:p>
            <a:pPr>
              <a:buClr>
                <a:schemeClr val="tx1"/>
              </a:buClr>
              <a:buFont typeface="Wingdings" panose="05000000000000000000" pitchFamily="2" charset="2"/>
              <a:buChar char="Ø"/>
            </a:pPr>
            <a:r>
              <a:rPr lang="en-US" sz="2800" dirty="0">
                <a:latin typeface="Arial"/>
                <a:cs typeface="Arial"/>
              </a:rPr>
              <a:t> CEF Regulation </a:t>
            </a:r>
            <a:r>
              <a:rPr lang="en-US" sz="2800" b="0" dirty="0">
                <a:latin typeface="Arial"/>
                <a:cs typeface="Arial"/>
              </a:rPr>
              <a:t>(EU) 2021/1153 of 7 July 2021</a:t>
            </a:r>
            <a:br>
              <a:rPr lang="en-US" sz="2800" b="0" dirty="0">
                <a:latin typeface="Arial"/>
                <a:cs typeface="Arial"/>
              </a:rPr>
            </a:br>
            <a:endParaRPr lang="en-US" sz="2800" b="0" dirty="0"/>
          </a:p>
          <a:p>
            <a:pPr>
              <a:buClr>
                <a:schemeClr val="tx1"/>
              </a:buClr>
              <a:buFont typeface="Wingdings" panose="05000000000000000000" pitchFamily="2" charset="2"/>
              <a:buChar char="Ø"/>
            </a:pPr>
            <a:r>
              <a:rPr lang="en-US" sz="2800" dirty="0">
                <a:latin typeface="Arial"/>
                <a:cs typeface="Arial"/>
              </a:rPr>
              <a:t> TEN-T Guidelines: </a:t>
            </a:r>
            <a:r>
              <a:rPr lang="en-US" sz="2800" b="0" dirty="0">
                <a:latin typeface="Arial"/>
                <a:cs typeface="Arial"/>
              </a:rPr>
              <a:t>Regulation</a:t>
            </a:r>
            <a:r>
              <a:rPr lang="en-US" sz="2800" dirty="0">
                <a:latin typeface="Arial"/>
                <a:cs typeface="Arial"/>
              </a:rPr>
              <a:t> </a:t>
            </a:r>
            <a:r>
              <a:rPr lang="en-US" sz="2800" b="0" dirty="0">
                <a:latin typeface="Arial"/>
                <a:cs typeface="Arial"/>
              </a:rPr>
              <a:t>1315/2013</a:t>
            </a:r>
          </a:p>
          <a:p>
            <a:pPr lvl="1">
              <a:buClr>
                <a:schemeClr val="tx1"/>
              </a:buClr>
              <a:buFont typeface="Wingdings" panose="05000000000000000000" pitchFamily="2" charset="2"/>
              <a:buChar char="Ø"/>
            </a:pPr>
            <a:r>
              <a:rPr lang="en-US" dirty="0">
                <a:latin typeface="Arial"/>
                <a:cs typeface="Arial"/>
              </a:rPr>
              <a:t> </a:t>
            </a:r>
            <a:r>
              <a:rPr lang="en-US" sz="2400" dirty="0">
                <a:latin typeface="Arial"/>
                <a:cs typeface="Arial"/>
              </a:rPr>
              <a:t>Revision TEN-T Guidelines</a:t>
            </a:r>
            <a:r>
              <a:rPr lang="en-US" sz="2400" b="0" dirty="0">
                <a:latin typeface="Arial"/>
                <a:cs typeface="Arial"/>
              </a:rPr>
              <a:t>: COM proposal COM(2022)384, Council general approach of </a:t>
            </a:r>
            <a:r>
              <a:rPr lang="en-GB" sz="2400" b="0" dirty="0">
                <a:latin typeface="Arial"/>
                <a:cs typeface="Arial"/>
              </a:rPr>
              <a:t>5 December 2022 – </a:t>
            </a:r>
            <a:r>
              <a:rPr lang="en-GB" sz="2400" b="0" i="1" dirty="0">
                <a:latin typeface="Arial"/>
                <a:cs typeface="Arial"/>
              </a:rPr>
              <a:t>does not apply to calls 2023</a:t>
            </a:r>
            <a:br>
              <a:rPr lang="en-GB" sz="2400" b="0" i="1" dirty="0">
                <a:latin typeface="Arial"/>
                <a:cs typeface="Arial"/>
              </a:rPr>
            </a:br>
            <a:endParaRPr lang="en-US" sz="2400" b="0" i="1" dirty="0"/>
          </a:p>
          <a:p>
            <a:pPr>
              <a:buClr>
                <a:schemeClr val="tx1"/>
              </a:buClr>
              <a:buFont typeface="Wingdings" panose="05000000000000000000" pitchFamily="2" charset="2"/>
              <a:buChar char="Ø"/>
            </a:pPr>
            <a:r>
              <a:rPr lang="en-US" sz="2800" dirty="0">
                <a:latin typeface="Arial"/>
                <a:cs typeface="Arial"/>
              </a:rPr>
              <a:t> Amended CEF Transport multiannual work </a:t>
            </a:r>
            <a:r>
              <a:rPr lang="en-US" sz="2800" dirty="0" err="1">
                <a:latin typeface="Arial"/>
                <a:cs typeface="Arial"/>
              </a:rPr>
              <a:t>programme</a:t>
            </a:r>
            <a:r>
              <a:rPr lang="en-US" sz="2800" dirty="0">
                <a:latin typeface="Arial"/>
                <a:cs typeface="Arial"/>
              </a:rPr>
              <a:t> 2021-2027: </a:t>
            </a:r>
            <a:r>
              <a:rPr lang="en-US" sz="2800" b="0" dirty="0">
                <a:latin typeface="Arial"/>
                <a:cs typeface="Arial"/>
              </a:rPr>
              <a:t>C(2023) 4886 final of 25 July 2023</a:t>
            </a:r>
            <a:endParaRPr lang="en-US" sz="2800" b="0" i="1" dirty="0">
              <a:latin typeface="Arial"/>
              <a:cs typeface="Arial"/>
            </a:endParaRPr>
          </a:p>
          <a:p>
            <a:endParaRPr lang="en-IE" dirty="0"/>
          </a:p>
        </p:txBody>
      </p:sp>
    </p:spTree>
    <p:extLst>
      <p:ext uri="{BB962C8B-B14F-4D97-AF65-F5344CB8AC3E}">
        <p14:creationId xmlns:p14="http://schemas.microsoft.com/office/powerpoint/2010/main" val="33779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234" y="1367555"/>
            <a:ext cx="4471035" cy="1154527"/>
          </a:xfrm>
        </p:spPr>
        <p:txBody>
          <a:bodyPr/>
          <a:lstStyle/>
          <a:p>
            <a:pPr algn="ctr"/>
            <a:r>
              <a:rPr lang="en-IE" sz="2000"/>
              <a:t>Budget 2021-2027</a:t>
            </a:r>
            <a:br>
              <a:rPr lang="en-IE" sz="2000"/>
            </a:br>
            <a:r>
              <a:rPr lang="en-IE" sz="2000"/>
              <a:t>EUR 25,8 billion</a:t>
            </a:r>
          </a:p>
        </p:txBody>
      </p:sp>
      <p:sp>
        <p:nvSpPr>
          <p:cNvPr id="4" name="Rectangle 3"/>
          <p:cNvSpPr/>
          <p:nvPr/>
        </p:nvSpPr>
        <p:spPr>
          <a:xfrm>
            <a:off x="5278582" y="1526916"/>
            <a:ext cx="6633555" cy="5109091"/>
          </a:xfrm>
          <a:prstGeom prst="rect">
            <a:avLst/>
          </a:prstGeom>
          <a:noFill/>
        </p:spPr>
        <p:txBody>
          <a:bodyPr wrap="square">
            <a:spAutoFit/>
          </a:bodyPr>
          <a:lstStyle/>
          <a:p>
            <a:pPr marL="446088" indent="-446088" algn="just">
              <a:buFont typeface="Wingdings" panose="05000000000000000000" pitchFamily="2" charset="2"/>
              <a:buChar char="Ø"/>
            </a:pPr>
            <a:r>
              <a:rPr lang="en-IE">
                <a:solidFill>
                  <a:schemeClr val="tx2"/>
                </a:solidFill>
                <a:latin typeface="Arial" panose="020B0604020202020204" pitchFamily="34" charset="0"/>
                <a:cs typeface="Arial" panose="020B0604020202020204" pitchFamily="34" charset="0"/>
              </a:rPr>
              <a:t>Contribute to the objectives of the </a:t>
            </a:r>
            <a:r>
              <a:rPr lang="en-IE" b="1">
                <a:solidFill>
                  <a:schemeClr val="tx2"/>
                </a:solidFill>
                <a:latin typeface="Arial" panose="020B0604020202020204" pitchFamily="34" charset="0"/>
                <a:cs typeface="Arial" panose="020B0604020202020204" pitchFamily="34" charset="0"/>
              </a:rPr>
              <a:t>Green Deal </a:t>
            </a:r>
            <a:r>
              <a:rPr lang="en-IE">
                <a:solidFill>
                  <a:schemeClr val="tx2"/>
                </a:solidFill>
                <a:latin typeface="Arial" panose="020B0604020202020204" pitchFamily="34" charset="0"/>
                <a:cs typeface="Arial" panose="020B0604020202020204" pitchFamily="34" charset="0"/>
              </a:rPr>
              <a:t>and the </a:t>
            </a:r>
            <a:r>
              <a:rPr lang="en-IE" b="1">
                <a:solidFill>
                  <a:schemeClr val="tx2"/>
                </a:solidFill>
                <a:latin typeface="Arial" panose="020B0604020202020204" pitchFamily="34" charset="0"/>
                <a:cs typeface="Arial" panose="020B0604020202020204" pitchFamily="34" charset="0"/>
              </a:rPr>
              <a:t>Sustainable and Smart Mobility Strategy </a:t>
            </a:r>
          </a:p>
          <a:p>
            <a:pPr marL="446088" indent="-446088" algn="just">
              <a:buFont typeface="Wingdings" panose="05000000000000000000" pitchFamily="2" charset="2"/>
              <a:buChar char="Ø"/>
            </a:pPr>
            <a:endParaRPr lang="et-EE">
              <a:solidFill>
                <a:schemeClr val="tx2"/>
              </a:solidFill>
              <a:latin typeface="Arial" panose="020B0604020202020204" pitchFamily="34" charset="0"/>
              <a:cs typeface="Arial" panose="020B0604020202020204" pitchFamily="34" charset="0"/>
            </a:endParaRPr>
          </a:p>
          <a:p>
            <a:pPr marL="446088" indent="-446088" algn="just">
              <a:buFont typeface="Wingdings" panose="05000000000000000000" pitchFamily="2" charset="2"/>
              <a:buChar char="Ø"/>
            </a:pPr>
            <a:r>
              <a:rPr lang="en-IE">
                <a:solidFill>
                  <a:schemeClr val="tx2"/>
                </a:solidFill>
                <a:latin typeface="Arial" panose="020B0604020202020204" pitchFamily="34" charset="0"/>
                <a:cs typeface="Arial" panose="020B0604020202020204" pitchFamily="34" charset="0"/>
              </a:rPr>
              <a:t>Contribute to the </a:t>
            </a:r>
            <a:r>
              <a:rPr lang="en-IE" b="1">
                <a:solidFill>
                  <a:schemeClr val="tx2"/>
                </a:solidFill>
                <a:latin typeface="Arial" panose="020B0604020202020204" pitchFamily="34" charset="0"/>
                <a:cs typeface="Arial" panose="020B0604020202020204" pitchFamily="34" charset="0"/>
              </a:rPr>
              <a:t>completion of the TEN-T</a:t>
            </a:r>
            <a:r>
              <a:rPr lang="en-IE">
                <a:solidFill>
                  <a:schemeClr val="tx2"/>
                </a:solidFill>
                <a:latin typeface="Arial" panose="020B0604020202020204" pitchFamily="34" charset="0"/>
                <a:cs typeface="Arial" panose="020B0604020202020204" pitchFamily="34" charset="0"/>
              </a:rPr>
              <a:t>, including adaptation of parts</a:t>
            </a:r>
            <a:r>
              <a:rPr lang="et-EE">
                <a:solidFill>
                  <a:schemeClr val="tx2"/>
                </a:solidFill>
                <a:latin typeface="Arial" panose="020B0604020202020204" pitchFamily="34" charset="0"/>
                <a:cs typeface="Arial" panose="020B0604020202020204" pitchFamily="34" charset="0"/>
              </a:rPr>
              <a:t> of </a:t>
            </a:r>
            <a:r>
              <a:rPr lang="en-IE">
                <a:solidFill>
                  <a:schemeClr val="tx2"/>
                </a:solidFill>
                <a:latin typeface="Arial" panose="020B0604020202020204" pitchFamily="34" charset="0"/>
                <a:cs typeface="Arial" panose="020B0604020202020204" pitchFamily="34" charset="0"/>
              </a:rPr>
              <a:t>it for the </a:t>
            </a:r>
            <a:r>
              <a:rPr lang="en-IE" b="1">
                <a:solidFill>
                  <a:schemeClr val="tx2"/>
                </a:solidFill>
                <a:latin typeface="Arial" panose="020B0604020202020204" pitchFamily="34" charset="0"/>
                <a:cs typeface="Arial" panose="020B0604020202020204" pitchFamily="34" charset="0"/>
              </a:rPr>
              <a:t>civilian-defence dual use (</a:t>
            </a:r>
            <a:r>
              <a:rPr lang="en-IE" b="1" err="1">
                <a:solidFill>
                  <a:schemeClr val="tx2"/>
                </a:solidFill>
                <a:latin typeface="Arial" panose="020B0604020202020204" pitchFamily="34" charset="0"/>
                <a:cs typeface="Arial" panose="020B0604020202020204" pitchFamily="34" charset="0"/>
              </a:rPr>
              <a:t>MilMob</a:t>
            </a:r>
            <a:r>
              <a:rPr lang="en-IE" b="1">
                <a:solidFill>
                  <a:schemeClr val="tx2"/>
                </a:solidFill>
                <a:latin typeface="Arial" panose="020B0604020202020204" pitchFamily="34" charset="0"/>
                <a:cs typeface="Arial" panose="020B0604020202020204" pitchFamily="34" charset="0"/>
              </a:rPr>
              <a:t>)</a:t>
            </a:r>
          </a:p>
          <a:p>
            <a:pPr algn="just"/>
            <a:endParaRPr lang="en-IE">
              <a:solidFill>
                <a:schemeClr val="tx2"/>
              </a:solidFill>
              <a:latin typeface="Arial" panose="020B0604020202020204" pitchFamily="34" charset="0"/>
              <a:cs typeface="Arial" panose="020B0604020202020204" pitchFamily="34" charset="0"/>
            </a:endParaRPr>
          </a:p>
          <a:p>
            <a:pPr marL="446088" indent="-446088" algn="just">
              <a:buFont typeface="Wingdings" panose="05000000000000000000" pitchFamily="2" charset="2"/>
              <a:buChar char="Ø"/>
            </a:pPr>
            <a:r>
              <a:rPr lang="en-US">
                <a:solidFill>
                  <a:schemeClr val="tx2"/>
                </a:solidFill>
                <a:latin typeface="Arial" panose="020B0604020202020204" pitchFamily="34" charset="0"/>
                <a:cs typeface="Arial" panose="020B0604020202020204" pitchFamily="34" charset="0"/>
              </a:rPr>
              <a:t>Reduce </a:t>
            </a:r>
            <a:r>
              <a:rPr lang="en-US" b="1">
                <a:solidFill>
                  <a:schemeClr val="tx2"/>
                </a:solidFill>
                <a:latin typeface="Arial" panose="020B0604020202020204" pitchFamily="34" charset="0"/>
                <a:cs typeface="Arial" panose="020B0604020202020204" pitchFamily="34" charset="0"/>
              </a:rPr>
              <a:t>net greenhouse gas emissions </a:t>
            </a:r>
            <a:r>
              <a:rPr lang="en-US">
                <a:solidFill>
                  <a:schemeClr val="tx2"/>
                </a:solidFill>
                <a:latin typeface="Arial" panose="020B0604020202020204" pitchFamily="34" charset="0"/>
                <a:cs typeface="Arial" panose="020B0604020202020204" pitchFamily="34" charset="0"/>
              </a:rPr>
              <a:t>by at least 55% by 2030, compared to 1990 levels</a:t>
            </a:r>
            <a:endParaRPr lang="et-EE">
              <a:solidFill>
                <a:schemeClr val="tx2"/>
              </a:solidFill>
              <a:latin typeface="Arial" panose="020B0604020202020204" pitchFamily="34" charset="0"/>
              <a:cs typeface="Arial" panose="020B0604020202020204" pitchFamily="34" charset="0"/>
            </a:endParaRPr>
          </a:p>
          <a:p>
            <a:pPr marL="446088" indent="-446088" algn="just">
              <a:buFont typeface="Wingdings" panose="05000000000000000000" pitchFamily="2" charset="2"/>
              <a:buChar char="Ø"/>
            </a:pPr>
            <a:endParaRPr lang="et-EE">
              <a:solidFill>
                <a:schemeClr val="tx2"/>
              </a:solidFill>
              <a:latin typeface="Arial" panose="020B0604020202020204" pitchFamily="34" charset="0"/>
              <a:cs typeface="Arial" panose="020B0604020202020204" pitchFamily="34" charset="0"/>
            </a:endParaRPr>
          </a:p>
          <a:p>
            <a:pPr marL="446088" indent="-446088" algn="just">
              <a:buFont typeface="Wingdings" panose="05000000000000000000" pitchFamily="2" charset="2"/>
              <a:buChar char="Ø"/>
            </a:pPr>
            <a:r>
              <a:rPr lang="en-IE">
                <a:solidFill>
                  <a:schemeClr val="tx2"/>
                </a:solidFill>
                <a:latin typeface="Arial" panose="020B0604020202020204" pitchFamily="34" charset="0"/>
                <a:cs typeface="Arial" panose="020B0604020202020204" pitchFamily="34" charset="0"/>
              </a:rPr>
              <a:t>At least </a:t>
            </a:r>
            <a:r>
              <a:rPr lang="en-IE" b="1">
                <a:solidFill>
                  <a:schemeClr val="tx2"/>
                </a:solidFill>
                <a:latin typeface="Arial" panose="020B0604020202020204" pitchFamily="34" charset="0"/>
                <a:cs typeface="Arial" panose="020B0604020202020204" pitchFamily="34" charset="0"/>
              </a:rPr>
              <a:t>60%</a:t>
            </a:r>
            <a:r>
              <a:rPr lang="en-IE">
                <a:solidFill>
                  <a:schemeClr val="tx2"/>
                </a:solidFill>
                <a:latin typeface="Arial" panose="020B0604020202020204" pitchFamily="34" charset="0"/>
                <a:cs typeface="Arial" panose="020B0604020202020204" pitchFamily="34" charset="0"/>
              </a:rPr>
              <a:t> of the financial envelope dedicated to the </a:t>
            </a:r>
            <a:r>
              <a:rPr lang="en-IE" b="1">
                <a:solidFill>
                  <a:schemeClr val="tx2"/>
                </a:solidFill>
                <a:latin typeface="Arial" panose="020B0604020202020204" pitchFamily="34" charset="0"/>
                <a:cs typeface="Arial" panose="020B0604020202020204" pitchFamily="34" charset="0"/>
              </a:rPr>
              <a:t>Union</a:t>
            </a:r>
            <a:r>
              <a:rPr lang="et-EE" b="1">
                <a:solidFill>
                  <a:schemeClr val="tx2"/>
                </a:solidFill>
                <a:latin typeface="Arial" panose="020B0604020202020204" pitchFamily="34" charset="0"/>
                <a:cs typeface="Arial" panose="020B0604020202020204" pitchFamily="34" charset="0"/>
              </a:rPr>
              <a:t>´s</a:t>
            </a:r>
            <a:r>
              <a:rPr lang="en-IE" b="1">
                <a:solidFill>
                  <a:schemeClr val="tx2"/>
                </a:solidFill>
                <a:latin typeface="Arial" panose="020B0604020202020204" pitchFamily="34" charset="0"/>
                <a:cs typeface="Arial" panose="020B0604020202020204" pitchFamily="34" charset="0"/>
              </a:rPr>
              <a:t> climate targets</a:t>
            </a:r>
          </a:p>
          <a:p>
            <a:pPr marL="446088" indent="-446088" algn="just">
              <a:buFont typeface="Wingdings" panose="05000000000000000000" pitchFamily="2" charset="2"/>
              <a:buChar char="Ø"/>
            </a:pPr>
            <a:endParaRPr lang="en-IE" b="1">
              <a:solidFill>
                <a:schemeClr val="tx2"/>
              </a:solidFill>
              <a:latin typeface="Arial" panose="020B0604020202020204" pitchFamily="34" charset="0"/>
              <a:cs typeface="Arial" panose="020B0604020202020204" pitchFamily="34" charset="0"/>
            </a:endParaRPr>
          </a:p>
          <a:p>
            <a:pPr marL="446088" indent="-446088" algn="just">
              <a:buFont typeface="Wingdings" panose="05000000000000000000" pitchFamily="2" charset="2"/>
              <a:buChar char="Ø"/>
            </a:pPr>
            <a:r>
              <a:rPr lang="en-US" b="1">
                <a:solidFill>
                  <a:schemeClr val="tx2"/>
                </a:solidFill>
                <a:latin typeface="Arial" panose="020B0604020202020204" pitchFamily="34" charset="0"/>
                <a:cs typeface="Arial" panose="020B0604020202020204" pitchFamily="34" charset="0"/>
              </a:rPr>
              <a:t>Russia’s war of aggression against Ukraine – Solidarity Lanes</a:t>
            </a:r>
            <a:r>
              <a:rPr lang="en-US">
                <a:solidFill>
                  <a:schemeClr val="tx2"/>
                </a:solidFill>
                <a:latin typeface="Arial" panose="020B0604020202020204" pitchFamily="34" charset="0"/>
                <a:cs typeface="Arial" panose="020B0604020202020204" pitchFamily="34" charset="0"/>
              </a:rPr>
              <a:t>: ensure passenger and freight mobility, namely by reinforcing BCPs between UA/MD and neighboring MS</a:t>
            </a:r>
          </a:p>
          <a:p>
            <a:pPr marL="285750" indent="-285750">
              <a:buFont typeface="Wingdings" panose="05000000000000000000" pitchFamily="2" charset="2"/>
              <a:buChar char="Ø"/>
            </a:pPr>
            <a:endParaRPr lang="en-IE" sz="2000" b="1">
              <a:solidFill>
                <a:schemeClr val="tx2"/>
              </a:solidFill>
              <a:latin typeface="Arial" panose="020B0604020202020204" pitchFamily="34" charset="0"/>
              <a:cs typeface="Arial" panose="020B0604020202020204" pitchFamily="34" charset="0"/>
            </a:endParaRPr>
          </a:p>
        </p:txBody>
      </p:sp>
      <p:sp>
        <p:nvSpPr>
          <p:cNvPr id="5" name="Title 1"/>
          <p:cNvSpPr txBox="1">
            <a:spLocks/>
          </p:cNvSpPr>
          <p:nvPr/>
        </p:nvSpPr>
        <p:spPr>
          <a:xfrm>
            <a:off x="807368" y="465999"/>
            <a:ext cx="5156110" cy="6485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rgbClr val="284288"/>
                </a:solidFill>
                <a:latin typeface="Arial" panose="020B0604020202020204" pitchFamily="34" charset="0"/>
                <a:ea typeface="+mj-ea"/>
                <a:cs typeface="Arial" panose="020B0604020202020204" pitchFamily="34" charset="0"/>
              </a:defRPr>
            </a:lvl1pPr>
          </a:lstStyle>
          <a:p>
            <a:r>
              <a:rPr lang="en-GB" sz="3400" dirty="0"/>
              <a:t>CEF-T policy objectives</a:t>
            </a:r>
          </a:p>
        </p:txBody>
      </p:sp>
      <p:graphicFrame>
        <p:nvGraphicFramePr>
          <p:cNvPr id="9" name="Chart 8"/>
          <p:cNvGraphicFramePr>
            <a:graphicFrameLocks/>
          </p:cNvGraphicFramePr>
          <p:nvPr/>
        </p:nvGraphicFramePr>
        <p:xfrm>
          <a:off x="-116842" y="2522082"/>
          <a:ext cx="5156111" cy="3828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02693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potx" id="{4E874F3A-6BB1-4334-AA3C-CB69D53C2FB0}" vid="{CFDAC62F-BBD6-4674-995E-7A3058955A70}"/>
    </a:ext>
  </a:extLst>
</a:theme>
</file>

<file path=ppt/theme/theme3.xml><?xml version="1.0" encoding="utf-8"?>
<a:theme xmlns:a="http://schemas.openxmlformats.org/drawingml/2006/main" name="1_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EC Document" ma:contentTypeID="0x010100258AA79CEB83498886A3A08681123250007CE4EE98B097364BA1CE10C743F55FCB" ma:contentTypeVersion="16" ma:contentTypeDescription="Create a new document in this library." ma:contentTypeScope="" ma:versionID="639d4678511f5fcff9e9a87fb2b52ef7">
  <xsd:schema xmlns:xsd="http://www.w3.org/2001/XMLSchema" xmlns:xs="http://www.w3.org/2001/XMLSchema" xmlns:p="http://schemas.microsoft.com/office/2006/metadata/properties" xmlns:ns1="http://schemas.microsoft.com/sharepoint/v3" xmlns:ns2="http://schemas.microsoft.com/sharepoint/v3/fields" xmlns:ns3="0b55029b-5b16-416b-99bf-3f3b6110a335" xmlns:ns4="65bc8209-69a8-4ab3-a137-482f5403cf31" targetNamespace="http://schemas.microsoft.com/office/2006/metadata/properties" ma:root="true" ma:fieldsID="bf44ba5b4b4b662b901c858f79a266c1" ns1:_="" ns2:_="" ns3:_="" ns4:_="">
    <xsd:import namespace="http://schemas.microsoft.com/sharepoint/v3"/>
    <xsd:import namespace="http://schemas.microsoft.com/sharepoint/v3/fields"/>
    <xsd:import namespace="0b55029b-5b16-416b-99bf-3f3b6110a335"/>
    <xsd:import namespace="65bc8209-69a8-4ab3-a137-482f5403cf31"/>
    <xsd:element name="properties">
      <xsd:complexType>
        <xsd:sequence>
          <xsd:element name="documentManagement">
            <xsd:complexType>
              <xsd:all>
                <xsd:element ref="ns3:EC_Collab_Reference" minOccurs="0"/>
                <xsd:element ref="ns2:_Status" minOccurs="0"/>
                <xsd:element ref="ns3:EC_Collab_DocumentLanguage"/>
                <xsd:element ref="ns3:EC_Collab_Status"/>
                <xsd:element ref="ns3:AuthorId" minOccurs="0"/>
                <xsd:element ref="ns3:AuthorName" minOccurs="0"/>
                <xsd:element ref="ns3:DocumentId" minOccurs="0"/>
                <xsd:element ref="ns3:DocumentTitle" minOccurs="0"/>
                <xsd:element ref="ns3:FileId" minOccurs="0"/>
                <xsd:element ref="ns3:FileTitle" minOccurs="0"/>
                <xsd:element ref="ns3:FileType" minOccurs="0"/>
                <xsd:element ref="ns3:LeadDG" minOccurs="0"/>
                <xsd:element ref="ns3:RequestID" minOccurs="0"/>
                <xsd:element ref="ns1:_dlc_Exempt" minOccurs="0"/>
                <xsd:element ref="ns4:SharedWithUsers" minOccurs="0"/>
                <xsd:element ref="ns4: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25"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3" nillable="true" ma:displayName="Status" ma:default="Not Started" ma:hidden="true"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0b55029b-5b16-416b-99bf-3f3b6110a335" elementFormDefault="qualified">
    <xsd:import namespace="http://schemas.microsoft.com/office/2006/documentManagement/types"/>
    <xsd:import namespace="http://schemas.microsoft.com/office/infopath/2007/PartnerControls"/>
    <xsd:element name="EC_Collab_Reference" ma:index="12" nillable="true" ma:displayName="Reference" ma:internalName="EC_Collab_Reference">
      <xsd:simpleType>
        <xsd:restriction base="dms:Text"/>
      </xsd:simpleType>
    </xsd:element>
    <xsd:element name="EC_Collab_DocumentLanguage" ma:index="14" ma:displayName="Language" ma:default="EN" ma:internalName="EC_Collab_DocumentLanguage">
      <xsd:simpleType>
        <xsd:restriction base="dms:Choice">
          <xsd:enumeration value="BG"/>
          <xsd:enumeration value="ES"/>
          <xsd:enumeration value="CS"/>
          <xsd:enumeration value="DA"/>
          <xsd:enumeration value="DE"/>
          <xsd:enumeration value="ET"/>
          <xsd:enumeration value="EL"/>
          <xsd:enumeration value="EN"/>
          <xsd:enumeration value="FR"/>
          <xsd:enumeration value="GA"/>
          <xsd:enumeration value="IT"/>
          <xsd:enumeration value="LT"/>
          <xsd:enumeration value="LV"/>
          <xsd:enumeration value="HU"/>
          <xsd:enumeration value="MT"/>
          <xsd:enumeration value="NL"/>
          <xsd:enumeration value="PL"/>
          <xsd:enumeration value="PT"/>
          <xsd:enumeration value="RO"/>
          <xsd:enumeration value="SK"/>
          <xsd:enumeration value="SL"/>
          <xsd:enumeration value="FI"/>
          <xsd:enumeration value="SV"/>
          <xsd:enumeration value="HR"/>
          <xsd:enumeration value="MK"/>
          <xsd:enumeration value="TR"/>
          <xsd:enumeration value="EU"/>
          <xsd:enumeration value="CA"/>
          <xsd:enumeration value="GL"/>
          <xsd:enumeration value="AB"/>
          <xsd:enumeration value="AA"/>
          <xsd:enumeration value="AF"/>
          <xsd:enumeration value="AK"/>
          <xsd:enumeration value="SQ"/>
          <xsd:enumeration value="AM"/>
          <xsd:enumeration value="AR"/>
          <xsd:enumeration value="AN"/>
          <xsd:enumeration value="HY"/>
          <xsd:enumeration value="AS"/>
          <xsd:enumeration value="AV"/>
          <xsd:enumeration value="AE"/>
          <xsd:enumeration value="AY"/>
          <xsd:enumeration value="AZ"/>
          <xsd:enumeration value="BM"/>
          <xsd:enumeration value="BA"/>
          <xsd:enumeration value="BE"/>
          <xsd:enumeration value="BN"/>
          <xsd:enumeration value="BH"/>
          <xsd:enumeration value="BI"/>
          <xsd:enumeration value="NB"/>
          <xsd:enumeration value="BS"/>
          <xsd:enumeration value="BR"/>
          <xsd:enumeration value="MY"/>
          <xsd:enumeration value="KM"/>
          <xsd:enumeration value="CH"/>
          <xsd:enumeration value="CE"/>
          <xsd:enumeration value="NY"/>
          <xsd:enumeration value="ZH"/>
          <xsd:enumeration value="CU"/>
          <xsd:enumeration value="CV"/>
          <xsd:enumeration value="KW"/>
          <xsd:enumeration value="CO"/>
          <xsd:enumeration value="CR"/>
          <xsd:enumeration value="DV"/>
          <xsd:enumeration value="DZ"/>
          <xsd:enumeration value="EO"/>
          <xsd:enumeration value="EE"/>
          <xsd:enumeration value="FO"/>
          <xsd:enumeration value="FJ"/>
          <xsd:enumeration value="FF"/>
          <xsd:enumeration value="GD"/>
          <xsd:enumeration value="LG"/>
          <xsd:enumeration value="KA"/>
          <xsd:enumeration value="GN"/>
          <xsd:enumeration value="GU"/>
          <xsd:enumeration value="HT"/>
          <xsd:enumeration value="HA"/>
          <xsd:enumeration value="HE"/>
          <xsd:enumeration value="HZ"/>
          <xsd:enumeration value="HI"/>
          <xsd:enumeration value="HO"/>
          <xsd:enumeration value="IS"/>
          <xsd:enumeration value="IO"/>
          <xsd:enumeration value="IG"/>
          <xsd:enumeration value="ID"/>
          <xsd:enumeration value="IA"/>
          <xsd:enumeration value="IE"/>
          <xsd:enumeration value="IU"/>
          <xsd:enumeration value="IK"/>
          <xsd:enumeration value="JA"/>
          <xsd:enumeration value="JV"/>
          <xsd:enumeration value="KL"/>
          <xsd:enumeration value="KN"/>
          <xsd:enumeration value="KR"/>
          <xsd:enumeration value="KS"/>
          <xsd:enumeration value="KK"/>
          <xsd:enumeration value="KI"/>
          <xsd:enumeration value="RW"/>
          <xsd:enumeration value="KY"/>
          <xsd:enumeration value="KV"/>
          <xsd:enumeration value="KG"/>
          <xsd:enumeration value="KO"/>
          <xsd:enumeration value="KJ"/>
          <xsd:enumeration value="KU"/>
          <xsd:enumeration value="LO"/>
          <xsd:enumeration value="LA"/>
          <xsd:enumeration value="LI"/>
          <xsd:enumeration value="LN"/>
          <xsd:enumeration value="LU"/>
          <xsd:enumeration value="LB"/>
          <xsd:enumeration value="MG"/>
          <xsd:enumeration value="MS"/>
          <xsd:enumeration value="ML"/>
          <xsd:enumeration value="GV"/>
          <xsd:enumeration value="MI"/>
          <xsd:enumeration value="MR"/>
          <xsd:enumeration value="MH"/>
          <xsd:enumeration value="MN"/>
          <xsd:enumeration value="NA"/>
          <xsd:enumeration value="NV"/>
          <xsd:enumeration value="ND"/>
          <xsd:enumeration value="NR"/>
          <xsd:enumeration value="NG"/>
          <xsd:enumeration value="NE"/>
          <xsd:enumeration value="SE"/>
          <xsd:enumeration value="NO"/>
          <xsd:enumeration value="NN"/>
          <xsd:enumeration value="OC"/>
          <xsd:enumeration value="OJ"/>
          <xsd:enumeration value="OR"/>
          <xsd:enumeration value="OM"/>
          <xsd:enumeration value="OS"/>
          <xsd:enumeration value="PI"/>
          <xsd:enumeration value="PA"/>
          <xsd:enumeration value="FA"/>
          <xsd:enumeration value="PS"/>
          <xsd:enumeration value="QU"/>
          <xsd:enumeration value="RM"/>
          <xsd:enumeration value="RN"/>
          <xsd:enumeration value="RU"/>
          <xsd:enumeration value="SM"/>
          <xsd:enumeration value="SG"/>
          <xsd:enumeration value="SA"/>
          <xsd:enumeration value="SC"/>
          <xsd:enumeration value="SR"/>
          <xsd:enumeration value="SN"/>
          <xsd:enumeration value="II"/>
          <xsd:enumeration value="SD"/>
          <xsd:enumeration value="SI"/>
          <xsd:enumeration value="SO"/>
          <xsd:enumeration value="ST"/>
          <xsd:enumeration value="SU"/>
          <xsd:enumeration value="SW"/>
          <xsd:enumeration value="SS"/>
          <xsd:enumeration value="TL"/>
          <xsd:enumeration value="TY"/>
          <xsd:enumeration value="TG"/>
          <xsd:enumeration value="TA"/>
          <xsd:enumeration value="TT"/>
          <xsd:enumeration value="TE"/>
          <xsd:enumeration value="TH"/>
          <xsd:enumeration value="BO"/>
          <xsd:enumeration value="TI"/>
          <xsd:enumeration value="TO"/>
          <xsd:enumeration value="TS"/>
          <xsd:enumeration value="TN"/>
          <xsd:enumeration value="TK"/>
          <xsd:enumeration value="TW"/>
          <xsd:enumeration value="UG"/>
          <xsd:enumeration value="UK"/>
          <xsd:enumeration value="UR"/>
          <xsd:enumeration value="UZ"/>
          <xsd:enumeration value="VE"/>
          <xsd:enumeration value="VI"/>
          <xsd:enumeration value="VO"/>
          <xsd:enumeration value="WA"/>
          <xsd:enumeration value="CY"/>
          <xsd:enumeration value="FY"/>
          <xsd:enumeration value="WO"/>
          <xsd:enumeration value="XH"/>
          <xsd:enumeration value="YI"/>
          <xsd:enumeration value="YO"/>
          <xsd:enumeration value="ZA"/>
          <xsd:enumeration value="ZU"/>
        </xsd:restriction>
      </xsd:simpleType>
    </xsd:element>
    <xsd:element name="EC_Collab_Status" ma:index="15" ma:displayName="EC Status" ma:default="Not Started" ma:internalName="EC_Collab_Status">
      <xsd:simpleType>
        <xsd:restriction base="dms:Choice">
          <xsd:enumeration value="Not Started"/>
          <xsd:enumeration value="Draft"/>
          <xsd:enumeration value="Reviewed"/>
          <xsd:enumeration value="Scheduled"/>
          <xsd:enumeration value="Published"/>
          <xsd:enumeration value="Final"/>
          <xsd:enumeration value="Expired"/>
        </xsd:restriction>
      </xsd:simpleType>
    </xsd:element>
    <xsd:element name="AuthorId" ma:index="16" nillable="true" ma:displayName="AuthorId" ma:internalName="AuthorId">
      <xsd:simpleType>
        <xsd:restriction base="dms:Number"/>
      </xsd:simpleType>
    </xsd:element>
    <xsd:element name="AuthorName" ma:index="17" nillable="true" ma:displayName="AuthorName" ma:internalName="AuthorName">
      <xsd:simpleType>
        <xsd:restriction base="dms:Text">
          <xsd:maxLength value="255"/>
        </xsd:restriction>
      </xsd:simpleType>
    </xsd:element>
    <xsd:element name="DocumentId" ma:index="18" nillable="true" ma:displayName="DocumentId" ma:internalName="DocumentId">
      <xsd:simpleType>
        <xsd:restriction base="dms:Text">
          <xsd:maxLength value="255"/>
        </xsd:restriction>
      </xsd:simpleType>
    </xsd:element>
    <xsd:element name="DocumentTitle" ma:index="19" nillable="true" ma:displayName="DocumentTitle" ma:internalName="DocumentTitle">
      <xsd:simpleType>
        <xsd:restriction base="dms:Text">
          <xsd:maxLength value="255"/>
        </xsd:restriction>
      </xsd:simpleType>
    </xsd:element>
    <xsd:element name="FileId" ma:index="20" nillable="true" ma:displayName="FileId" ma:internalName="FileId">
      <xsd:simpleType>
        <xsd:restriction base="dms:Text">
          <xsd:maxLength value="255"/>
        </xsd:restriction>
      </xsd:simpleType>
    </xsd:element>
    <xsd:element name="FileTitle" ma:index="21" nillable="true" ma:displayName="FileTitle" ma:internalName="FileTitle">
      <xsd:simpleType>
        <xsd:restriction base="dms:Text">
          <xsd:maxLength value="255"/>
        </xsd:restriction>
      </xsd:simpleType>
    </xsd:element>
    <xsd:element name="FileType" ma:index="22" nillable="true" ma:displayName="FileType" ma:internalName="FileType">
      <xsd:simpleType>
        <xsd:restriction base="dms:Text">
          <xsd:maxLength value="255"/>
        </xsd:restriction>
      </xsd:simpleType>
    </xsd:element>
    <xsd:element name="LeadDG" ma:index="23" nillable="true" ma:displayName="LeadDG" ma:internalName="LeadDG">
      <xsd:simpleType>
        <xsd:restriction base="dms:Text">
          <xsd:maxLength value="255"/>
        </xsd:restriction>
      </xsd:simpleType>
    </xsd:element>
    <xsd:element name="RequestID" ma:index="24" nillable="true" ma:displayName="RequestID" ma:internalName="RequestID">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5bc8209-69a8-4ab3-a137-482f5403cf31" elementFormDefault="qualified">
    <xsd:import namespace="http://schemas.microsoft.com/office/2006/documentManagement/types"/>
    <xsd:import namespace="http://schemas.microsoft.com/office/infopath/2007/PartnerControls"/>
    <xsd:element name="SharedWithUsers" ma:index="2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9" ma:displayName="Author"/>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ma:index="8" ma:displayName="Subject"/>
        <xsd:element ref="dc:description" minOccurs="0" maxOccurs="1" ma:index="11" ma:displayName="Comments"/>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ocumentId xmlns="0b55029b-5b16-416b-99bf-3f3b6110a335">584916</DocumentId>
    <LeadDG xmlns="0b55029b-5b16-416b-99bf-3f3b6110a335">CINEA</LeadDG>
    <DocumentTitle xmlns="0b55029b-5b16-416b-99bf-3f3b6110a335">Presentation to be delivered by Mr Beckers</DocumentTitle>
    <_Status xmlns="http://schemas.microsoft.com/sharepoint/v3/fields">Not Started</_Status>
    <EC_Collab_DocumentLanguage xmlns="0b55029b-5b16-416b-99bf-3f3b6110a335">EN</EC_Collab_DocumentLanguage>
    <FileTitle xmlns="0b55029b-5b16-416b-99bf-3f3b6110a335">Presentation Opening Infoday</FileTitle>
    <AuthorName xmlns="0b55029b-5b16-416b-99bf-3f3b6110a335" xsi:nil="true"/>
    <RequestID xmlns="0b55029b-5b16-416b-99bf-3f3b6110a335">CINEA/43</RequestID>
    <EC_Collab_Status xmlns="0b55029b-5b16-416b-99bf-3f3b6110a335">Not Started</EC_Collab_Status>
    <EC_Collab_Reference xmlns="0b55029b-5b16-416b-99bf-3f3b6110a335" xsi:nil="true"/>
    <FileType xmlns="0b55029b-5b16-416b-99bf-3f3b6110a335">Speech</FileType>
    <AuthorId xmlns="0b55029b-5b16-416b-99bf-3f3b6110a335" xsi:nil="true"/>
    <FileId xmlns="0b55029b-5b16-416b-99bf-3f3b6110a335">1178116</FileId>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p:Policy xmlns:p="office.server.policy" id="" local="true">
  <p:Name>EC Document</p:Name>
  <p:Description/>
  <p:Statement/>
  <p:PolicyItems>
    <p:PolicyItem featureId="Microsoft.Office.RecordsManagement.PolicyFeatures.PolicyAudit" staticId="0x010100258AA79CEB83498886A3A08681123250007CE4EE98B097364BA1CE10C743F55FCB|937198175" UniqueId="3d7ed18d-c2b3-4b3a-94ca-aba3ee56beb7">
      <p:Name>Auditing</p:Name>
      <p:Description>Audits user actions on documents and list items to the Audit Log.</p:Description>
      <p:CustomData>
        <Audit>
          <View/>
        </Audit>
      </p:CustomData>
    </p:PolicyItem>
  </p:PolicyItems>
</p:Policy>
</file>

<file path=customXml/itemProps1.xml><?xml version="1.0" encoding="utf-8"?>
<ds:datastoreItem xmlns:ds="http://schemas.openxmlformats.org/officeDocument/2006/customXml" ds:itemID="{4506CF8C-09FC-43BA-9E36-7734E24811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0b55029b-5b16-416b-99bf-3f3b6110a335"/>
    <ds:schemaRef ds:uri="65bc8209-69a8-4ab3-a137-482f5403cf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469E86E-CDC9-4C1B-ADB2-C4ED176485E2}">
  <ds:schemaRefs>
    <ds:schemaRef ds:uri="http://schemas.microsoft.com/office/2006/metadata/properties"/>
    <ds:schemaRef ds:uri="0b55029b-5b16-416b-99bf-3f3b6110a335"/>
    <ds:schemaRef ds:uri="http://schemas.microsoft.com/sharepoint/v3"/>
    <ds:schemaRef ds:uri="http://purl.org/dc/terms/"/>
    <ds:schemaRef ds:uri="http://schemas.microsoft.com/sharepoint/v3/fields"/>
    <ds:schemaRef ds:uri="http://schemas.openxmlformats.org/package/2006/metadata/core-properties"/>
    <ds:schemaRef ds:uri="http://schemas.microsoft.com/office/2006/documentManagement/types"/>
    <ds:schemaRef ds:uri="http://www.w3.org/XML/1998/namespace"/>
    <ds:schemaRef ds:uri="http://schemas.microsoft.com/office/infopath/2007/PartnerControls"/>
    <ds:schemaRef ds:uri="http://purl.org/dc/elements/1.1/"/>
    <ds:schemaRef ds:uri="65bc8209-69a8-4ab3-a137-482f5403cf31"/>
    <ds:schemaRef ds:uri="http://purl.org/dc/dcmitype/"/>
  </ds:schemaRefs>
</ds:datastoreItem>
</file>

<file path=customXml/itemProps3.xml><?xml version="1.0" encoding="utf-8"?>
<ds:datastoreItem xmlns:ds="http://schemas.openxmlformats.org/officeDocument/2006/customXml" ds:itemID="{F29D795D-6BE7-4502-B234-0924F7045FDA}">
  <ds:schemaRefs>
    <ds:schemaRef ds:uri="http://schemas.microsoft.com/sharepoint/v3/contenttype/forms"/>
  </ds:schemaRefs>
</ds:datastoreItem>
</file>

<file path=customXml/itemProps4.xml><?xml version="1.0" encoding="utf-8"?>
<ds:datastoreItem xmlns:ds="http://schemas.openxmlformats.org/officeDocument/2006/customXml" ds:itemID="{6E369D32-13BF-411B-BB7C-AF903A09DC80}">
  <ds:schemaRefs>
    <ds:schemaRef ds:uri="office.server.policy"/>
  </ds:schemaRefs>
</ds:datastoreItem>
</file>

<file path=docProps/app.xml><?xml version="1.0" encoding="utf-8"?>
<Properties xmlns="http://schemas.openxmlformats.org/officeDocument/2006/extended-properties" xmlns:vt="http://schemas.openxmlformats.org/officeDocument/2006/docPropsVTypes">
  <TotalTime>1850</TotalTime>
  <Words>8633</Words>
  <Application>Microsoft Office PowerPoint</Application>
  <PresentationFormat>Widescreen</PresentationFormat>
  <Paragraphs>724</Paragraphs>
  <Slides>56</Slides>
  <Notes>36</Notes>
  <HiddenSlides>0</HiddenSlides>
  <MMClips>0</MMClips>
  <ScaleCrop>false</ScaleCrop>
  <HeadingPairs>
    <vt:vector size="8" baseType="variant">
      <vt:variant>
        <vt:lpstr>Fonts Used</vt:lpstr>
      </vt:variant>
      <vt:variant>
        <vt:i4>8</vt:i4>
      </vt:variant>
      <vt:variant>
        <vt:lpstr>Theme</vt:lpstr>
      </vt:variant>
      <vt:variant>
        <vt:i4>3</vt:i4>
      </vt:variant>
      <vt:variant>
        <vt:lpstr>Embedded OLE Servers</vt:lpstr>
      </vt:variant>
      <vt:variant>
        <vt:i4>1</vt:i4>
      </vt:variant>
      <vt:variant>
        <vt:lpstr>Slide Titles</vt:lpstr>
      </vt:variant>
      <vt:variant>
        <vt:i4>56</vt:i4>
      </vt:variant>
    </vt:vector>
  </HeadingPairs>
  <TitlesOfParts>
    <vt:vector size="68" baseType="lpstr">
      <vt:lpstr>Arial</vt:lpstr>
      <vt:lpstr>Calibri</vt:lpstr>
      <vt:lpstr>Calibri Light</vt:lpstr>
      <vt:lpstr>Courier New</vt:lpstr>
      <vt:lpstr>Symbol</vt:lpstr>
      <vt:lpstr>Verdana</vt:lpstr>
      <vt:lpstr>Wingdings</vt:lpstr>
      <vt:lpstr>Wingdings,Sans-Serif</vt:lpstr>
      <vt:lpstr>Office Theme</vt:lpstr>
      <vt:lpstr>2_Office Theme</vt:lpstr>
      <vt:lpstr>1_Office Theme</vt:lpstr>
      <vt:lpstr>Document</vt:lpstr>
      <vt:lpstr>Connecting Europe Facility  2023 CEF Transport Calls Virtual Info Day </vt:lpstr>
      <vt:lpstr>CINEA in a nutshell</vt:lpstr>
      <vt:lpstr>Our programmes for the period 2021-2027</vt:lpstr>
      <vt:lpstr>       Connecting Europe Facility 2 at CINEA </vt:lpstr>
      <vt:lpstr>Overview of the CEF 2 Transport results</vt:lpstr>
      <vt:lpstr>PowerPoint Presentation</vt:lpstr>
      <vt:lpstr>CEF – Transport: Legal framework and implementation </vt:lpstr>
      <vt:lpstr>CEF – Transport: legal framework</vt:lpstr>
      <vt:lpstr>Budget 2021-2027 EUR 25,8 billion</vt:lpstr>
      <vt:lpstr>Indicative allocations  </vt:lpstr>
      <vt:lpstr> CEF work programme 2021-2027: state-of-play </vt:lpstr>
      <vt:lpstr>Amended CEF-T work programme 2021-2027 of 25/7/2023</vt:lpstr>
      <vt:lpstr>CEF – Transport calls 2023 (General and Cohesion envelopes): new features</vt:lpstr>
      <vt:lpstr>CEF-T calls 2023: new features (1)</vt:lpstr>
      <vt:lpstr>CEF-T calls 2023: new features (2)</vt:lpstr>
      <vt:lpstr>CEF – Transport calls 2023 (General and Cohesion envelopes): call priorities</vt:lpstr>
      <vt:lpstr>Railway cluster</vt:lpstr>
      <vt:lpstr>Railway projects on the Core and Comprehensive Networks  (CEF-T-2023-COREGEN, CEF-T-2023-CORECOEN, CEF-T-2023-COMPGEN, CEF-T-2023-COMPCOEN) </vt:lpstr>
      <vt:lpstr>   European Rail Traffic Management Systems  (ERTMS)  (CEF-T-2023-SIMOBGEN, CEF-T-2023-SIMOBCOEN)   </vt:lpstr>
      <vt:lpstr>  Actions removing interoperability barriers (TSIs) (CEF-T-2023-SIMOBGEN) </vt:lpstr>
      <vt:lpstr>Maritime and inland waterway cluster</vt:lpstr>
      <vt:lpstr>  Inland waterways and inland ports projects on the Core and Comprehensive* Networks (1/3) (CEF-T-2023-COREGEN, CEF-T-2023-CORECOEN, CEF-T-2023-COMPGEN, CEF-T-2023-COMPCOEN) </vt:lpstr>
      <vt:lpstr>Inland waterways and inland ports projects on the Core and Comprehensive* Networks (2/3)  (CEF-T-2023-COREGEN, CEF-T-2023-CORECOEN, CEF-T-2023-COMPGEN, CEF-T-2023-COMPCOEN)   </vt:lpstr>
      <vt:lpstr>Inland waterways and inland ports projects on the Core and Comprehensive* Networks (3/3) (CEF-T-2023-COREGEN, CEF-T-2023-CORECOEN, CEF-T-2023-COMPGEN, CEF-T-2023-COMPCOEN) </vt:lpstr>
      <vt:lpstr> River Information Services (RIS) (CEF-T-2023-SIMOBGEN) </vt:lpstr>
      <vt:lpstr>Roads, Rail-road terminals and Multimodal Logistics Platforms cluster</vt:lpstr>
      <vt:lpstr>          Roads, rail-road terminals and multimodal logistics platforms projects on the Core and Comprehensive Networks (CEF-T-2023-COREGEN, CEF-T-2023-CORECOEN, CEF-T-2023-COMPGEN, CEF-T-2023-COMPCOEN)        </vt:lpstr>
      <vt:lpstr>  Roads, rail-road terminals, and multimodal logistics platforms projects on the Core and Comprehensive Networks (CEF-T-2023-COREGEN, CEF-T-2023-CORECOEN, CEF-T-2023-COMPGEN, CEF-T-2023-COMPCOEN)  </vt:lpstr>
      <vt:lpstr> Intelligent Transport Services for road (ITS)  (CEF-T-2023-SIMOBGEN)  </vt:lpstr>
      <vt:lpstr> Safe and secure parking infrastructure (CEF-T-2023-SAFEMOBGEN, CEF-T-2023-SAFEMOBCOEN)   </vt:lpstr>
      <vt:lpstr> Road safety (CEF-T-2023-SAFEMOBCOEN) </vt:lpstr>
      <vt:lpstr>Climate proofing of infrastructure under CEF Transport calls</vt:lpstr>
      <vt:lpstr>Climate proofing  of infrastructure - Background</vt:lpstr>
      <vt:lpstr>Climate proofing - Requirements</vt:lpstr>
      <vt:lpstr>Climate proofing - Requirements</vt:lpstr>
      <vt:lpstr>Climate proofing - Requirements</vt:lpstr>
      <vt:lpstr>4. Climate proofing of infrastructure under Impact</vt:lpstr>
      <vt:lpstr>Climate proofing – Tips to applicants</vt:lpstr>
      <vt:lpstr>Admissibility &amp; eligibility: lessons learnt for applicants </vt:lpstr>
      <vt:lpstr>CEF- Transport evaluation process</vt:lpstr>
      <vt:lpstr>  1. Admissibility check</vt:lpstr>
      <vt:lpstr>Mandatory annexes</vt:lpstr>
      <vt:lpstr>Lessons learnt from the Admissibility check under previous calls (1)</vt:lpstr>
      <vt:lpstr>Lessons learnt from the Admissibility check under previous calls (1)</vt:lpstr>
      <vt:lpstr>2. Eligibility check</vt:lpstr>
      <vt:lpstr>Lessons learnt from the Eligibility check under previous calls</vt:lpstr>
      <vt:lpstr>The award criteria: lessons learnt for applicants </vt:lpstr>
      <vt:lpstr>3. Evaluation - Award criteria</vt:lpstr>
      <vt:lpstr>   </vt:lpstr>
      <vt:lpstr>Maturity</vt:lpstr>
      <vt:lpstr>Maturity</vt:lpstr>
      <vt:lpstr>Quality</vt:lpstr>
      <vt:lpstr>Impact</vt:lpstr>
      <vt:lpstr>Impact</vt:lpstr>
      <vt:lpstr>Catalytic effect</vt:lpstr>
      <vt:lpstr>Lessons learnt from the evaluation of proposals under previous calls</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Connecting Europe Facility Transport Call 2021  Virtual Info Day</dc:title>
  <dc:creator>VILARINO REGUEIRO Rebecca (INEA)</dc:creator>
  <cp:lastModifiedBy>MOCANU Cornel Ionut (MOVE)</cp:lastModifiedBy>
  <cp:revision>182</cp:revision>
  <dcterms:created xsi:type="dcterms:W3CDTF">2022-06-28T15:07:29Z</dcterms:created>
  <dcterms:modified xsi:type="dcterms:W3CDTF">2023-10-23T12:48:37Z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0x010100258AA79CEB83498886A3A08681123250007CE4EE98B097364BA1CE10C743F55FCB</vt:lpwstr>
  </property>
  <property fmtid="{D5CDD505-2E9C-101B-9397-08002B2CF9AE}" pid="3" name="MSIP_Label_6bd9ddd1-4d20-43f6-abfa-fc3c07406f94_Enabled">
    <vt:lpwstr>true</vt:lpwstr>
  </property>
  <property fmtid="{D5CDD505-2E9C-101B-9397-08002B2CF9AE}" pid="4" name="MSIP_Label_6bd9ddd1-4d20-43f6-abfa-fc3c07406f94_SetDate">
    <vt:lpwstr>2023-10-05T08:33:59Z</vt:lpwstr>
  </property>
  <property fmtid="{D5CDD505-2E9C-101B-9397-08002B2CF9AE}" pid="5" name="MSIP_Label_6bd9ddd1-4d20-43f6-abfa-fc3c07406f94_Method">
    <vt:lpwstr>Standard</vt:lpwstr>
  </property>
  <property fmtid="{D5CDD505-2E9C-101B-9397-08002B2CF9AE}" pid="6" name="MSIP_Label_6bd9ddd1-4d20-43f6-abfa-fc3c07406f94_Name">
    <vt:lpwstr>Commission Use</vt:lpwstr>
  </property>
  <property fmtid="{D5CDD505-2E9C-101B-9397-08002B2CF9AE}" pid="7" name="MSIP_Label_6bd9ddd1-4d20-43f6-abfa-fc3c07406f94_SiteId">
    <vt:lpwstr>b24c8b06-522c-46fe-9080-70926f8dddb1</vt:lpwstr>
  </property>
  <property fmtid="{D5CDD505-2E9C-101B-9397-08002B2CF9AE}" pid="8" name="MSIP_Label_6bd9ddd1-4d20-43f6-abfa-fc3c07406f94_ActionId">
    <vt:lpwstr>69dbd13b-b491-405a-972a-362eb9203307</vt:lpwstr>
  </property>
  <property fmtid="{D5CDD505-2E9C-101B-9397-08002B2CF9AE}" pid="9" name="MSIP_Label_6bd9ddd1-4d20-43f6-abfa-fc3c07406f94_ContentBits">
    <vt:lpwstr>0</vt:lpwstr>
  </property>
</Properties>
</file>