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53"/>
  </p:notesMasterIdLst>
  <p:sldIdLst>
    <p:sldId id="529" r:id="rId6"/>
    <p:sldId id="547" r:id="rId7"/>
    <p:sldId id="548" r:id="rId8"/>
    <p:sldId id="549" r:id="rId9"/>
    <p:sldId id="577" r:id="rId10"/>
    <p:sldId id="578" r:id="rId11"/>
    <p:sldId id="371" r:id="rId12"/>
    <p:sldId id="573" r:id="rId13"/>
    <p:sldId id="575" r:id="rId14"/>
    <p:sldId id="568" r:id="rId15"/>
    <p:sldId id="566" r:id="rId16"/>
    <p:sldId id="567" r:id="rId17"/>
    <p:sldId id="571" r:id="rId18"/>
    <p:sldId id="570" r:id="rId19"/>
    <p:sldId id="572" r:id="rId20"/>
    <p:sldId id="569" r:id="rId21"/>
    <p:sldId id="528" r:id="rId22"/>
    <p:sldId id="543" r:id="rId23"/>
    <p:sldId id="556" r:id="rId24"/>
    <p:sldId id="557" r:id="rId25"/>
    <p:sldId id="558" r:id="rId26"/>
    <p:sldId id="542" r:id="rId27"/>
    <p:sldId id="530" r:id="rId28"/>
    <p:sldId id="579" r:id="rId29"/>
    <p:sldId id="580" r:id="rId30"/>
    <p:sldId id="581" r:id="rId31"/>
    <p:sldId id="582" r:id="rId32"/>
    <p:sldId id="583" r:id="rId33"/>
    <p:sldId id="584" r:id="rId34"/>
    <p:sldId id="585" r:id="rId35"/>
    <p:sldId id="586" r:id="rId36"/>
    <p:sldId id="587" r:id="rId37"/>
    <p:sldId id="588" r:id="rId38"/>
    <p:sldId id="589" r:id="rId39"/>
    <p:sldId id="590" r:id="rId40"/>
    <p:sldId id="591" r:id="rId41"/>
    <p:sldId id="592" r:id="rId42"/>
    <p:sldId id="593" r:id="rId43"/>
    <p:sldId id="594" r:id="rId44"/>
    <p:sldId id="595" r:id="rId45"/>
    <p:sldId id="596" r:id="rId46"/>
    <p:sldId id="597" r:id="rId47"/>
    <p:sldId id="598" r:id="rId48"/>
    <p:sldId id="599" r:id="rId49"/>
    <p:sldId id="600" r:id="rId50"/>
    <p:sldId id="601" r:id="rId51"/>
    <p:sldId id="602" r:id="rId52"/>
  </p:sldIdLst>
  <p:sldSz cx="12192000" cy="6858000"/>
  <p:notesSz cx="6669088" cy="9926638"/>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636" userDrawn="1">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7F"/>
    <a:srgbClr val="379993"/>
    <a:srgbClr val="284288"/>
    <a:srgbClr val="FFFFCC"/>
    <a:srgbClr val="FFFFFF"/>
    <a:srgbClr val="1C8C84"/>
    <a:srgbClr val="F0F7E7"/>
    <a:srgbClr val="8694BC"/>
    <a:srgbClr val="95C959"/>
    <a:srgbClr val="B2CE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5" autoAdjust="0"/>
    <p:restoredTop sz="96395" autoAdjust="0"/>
  </p:normalViewPr>
  <p:slideViewPr>
    <p:cSldViewPr snapToGrid="0" snapToObjects="1">
      <p:cViewPr varScale="1">
        <p:scale>
          <a:sx n="111" d="100"/>
          <a:sy n="111" d="100"/>
        </p:scale>
        <p:origin x="540" y="102"/>
      </p:cViewPr>
      <p:guideLst>
        <p:guide pos="3636"/>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asvaai\AppData\Local\Microsoft\Windows\INetCache\Content.Outlook\R20LLU97\Copy%20of%20Chart%20CEF%20envelop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6094-4113-B2FA-3E004B2BF55B}"/>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6094-4113-B2FA-3E004B2BF55B}"/>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6094-4113-B2FA-3E004B2BF55B}"/>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Sheet1!$F$3:$F$5</c:f>
              <c:strCache>
                <c:ptCount val="3"/>
                <c:pt idx="0">
                  <c:v>General envelope </c:v>
                </c:pt>
                <c:pt idx="1">
                  <c:v>Cohesion envelope</c:v>
                </c:pt>
                <c:pt idx="2">
                  <c:v>MilMob envelope </c:v>
                </c:pt>
              </c:strCache>
            </c:strRef>
          </c:cat>
          <c:val>
            <c:numRef>
              <c:f>Sheet1!$E$3:$E$5</c:f>
              <c:numCache>
                <c:formatCode>General</c:formatCode>
                <c:ptCount val="3"/>
                <c:pt idx="0">
                  <c:v>12.8</c:v>
                </c:pt>
                <c:pt idx="1">
                  <c:v>11.3</c:v>
                </c:pt>
                <c:pt idx="2">
                  <c:v>1.7</c:v>
                </c:pt>
              </c:numCache>
            </c:numRef>
          </c:val>
          <c:extLst>
            <c:ext xmlns:c16="http://schemas.microsoft.com/office/drawing/2014/chart" uri="{C3380CC4-5D6E-409C-BE32-E72D297353CC}">
              <c16:uniqueId val="{00000006-6094-4113-B2FA-3E004B2BF55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8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AD5B73DC-BDBF-41BC-BDBD-3609124D9390}" type="datetimeFigureOut">
              <a:rPr lang="en-US" smtClean="0"/>
              <a:t>11/10/2022</a:t>
            </a:fld>
            <a:endParaRPr lang="en-US"/>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672E485F-3E2F-454D-B896-FEB841CC1D77}" type="slidenum">
              <a:rPr lang="en-US" smtClean="0"/>
              <a:t>‹#›</a:t>
            </a:fld>
            <a:endParaRPr lang="en-US"/>
          </a:p>
        </p:txBody>
      </p:sp>
    </p:spTree>
    <p:extLst>
      <p:ext uri="{BB962C8B-B14F-4D97-AF65-F5344CB8AC3E}">
        <p14:creationId xmlns:p14="http://schemas.microsoft.com/office/powerpoint/2010/main" val="2505380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2E485F-3E2F-454D-B896-FEB841CC1D77}" type="slidenum">
              <a:rPr lang="en-US" smtClean="0"/>
              <a:t>1</a:t>
            </a:fld>
            <a:endParaRPr lang="en-US"/>
          </a:p>
        </p:txBody>
      </p:sp>
    </p:spTree>
    <p:extLst>
      <p:ext uri="{BB962C8B-B14F-4D97-AF65-F5344CB8AC3E}">
        <p14:creationId xmlns:p14="http://schemas.microsoft.com/office/powerpoint/2010/main" val="195858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Examples: harmonisation of breaking curves and enhanced communication for cross-border operations, implementation of pilot project to improve efficiency in particular to reduce cross-border </a:t>
            </a:r>
            <a:r>
              <a:rPr lang="en-GB" dirty="0" smtClean="0">
                <a:cs typeface="Calibri"/>
              </a:rPr>
              <a:t>time</a:t>
            </a:r>
            <a:endParaRPr lang="en-GB"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0214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2491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3278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5103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improvement of the road / rail connection of the Rail-Road Terminal / Multimodal Logistic Platform may be submitted under different topics (e.g. </a:t>
            </a:r>
            <a:r>
              <a:rPr lang="en-US" dirty="0" err="1" smtClean="0"/>
              <a:t>MoS</a:t>
            </a:r>
            <a:r>
              <a:rPr lang="en-US" dirty="0" smtClean="0"/>
              <a:t>, rail, road topics</a:t>
            </a:r>
            <a:r>
              <a:rPr lang="en-US" smtClean="0"/>
              <a:t>) depending </a:t>
            </a:r>
            <a:r>
              <a:rPr lang="en-US" dirty="0" smtClean="0"/>
              <a:t>on the conditionality and scope of each topic and the location and main scope of the proposed project.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80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6273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smtClean="0">
                <a:solidFill>
                  <a:schemeClr val="tx1"/>
                </a:solidFill>
              </a:rPr>
              <a:t>-</a:t>
            </a:r>
            <a:r>
              <a:rPr lang="en-US" baseline="0" dirty="0" smtClean="0">
                <a:solidFill>
                  <a:schemeClr val="tx1"/>
                </a:solidFill>
              </a:rPr>
              <a:t> </a:t>
            </a:r>
            <a:r>
              <a:rPr lang="en-US" dirty="0" smtClean="0">
                <a:solidFill>
                  <a:srgbClr val="FF0000"/>
                </a:solidFill>
              </a:rPr>
              <a:t>Coordination, </a:t>
            </a:r>
            <a:r>
              <a:rPr lang="en-US" dirty="0" err="1" smtClean="0">
                <a:solidFill>
                  <a:srgbClr val="FF0000"/>
                </a:solidFill>
              </a:rPr>
              <a:t>harmonisation</a:t>
            </a:r>
            <a:r>
              <a:rPr lang="en-US" dirty="0" smtClean="0">
                <a:solidFill>
                  <a:srgbClr val="FF0000"/>
                </a:solidFill>
              </a:rPr>
              <a:t> and monitoring of ITS and C-ITS deployment:</a:t>
            </a:r>
          </a:p>
          <a:p>
            <a:pPr marL="628650" lvl="1" indent="-171450">
              <a:buFontTx/>
              <a:buChar char="-"/>
            </a:pPr>
            <a:r>
              <a:rPr lang="en-US" dirty="0" smtClean="0">
                <a:solidFill>
                  <a:srgbClr val="FF0000"/>
                </a:solidFill>
              </a:rPr>
              <a:t>Projects shall concern the establishment of a platform and take forward the related work of EU-ITS and </a:t>
            </a:r>
            <a:r>
              <a:rPr lang="en-US" smtClean="0">
                <a:solidFill>
                  <a:srgbClr val="FF0000"/>
                </a:solidFill>
              </a:rPr>
              <a:t>C-ROADS platforms;</a:t>
            </a:r>
            <a:endParaRPr lang="en-US" dirty="0" smtClean="0">
              <a:solidFill>
                <a:srgbClr val="FF0000"/>
              </a:solidFill>
            </a:endParaRPr>
          </a:p>
          <a:p>
            <a:pPr marL="628650" lvl="1" indent="-171450">
              <a:buFontTx/>
              <a:buChar char="-"/>
            </a:pPr>
            <a:r>
              <a:rPr lang="en-US" dirty="0" smtClean="0">
                <a:solidFill>
                  <a:srgbClr val="FF0000"/>
                </a:solidFill>
              </a:rPr>
              <a:t>Projects</a:t>
            </a:r>
            <a:r>
              <a:rPr lang="en-US" baseline="0" dirty="0" smtClean="0">
                <a:solidFill>
                  <a:srgbClr val="FF0000"/>
                </a:solidFill>
              </a:rPr>
              <a:t> shall</a:t>
            </a:r>
            <a:r>
              <a:rPr lang="en-US" dirty="0" smtClean="0">
                <a:solidFill>
                  <a:srgbClr val="FF0000"/>
                </a:solidFill>
              </a:rPr>
              <a:t> involve as beneficiaries a sufficiently high number (minimum15) of EU Member States.</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8414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3222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2E485F-3E2F-454D-B896-FEB841CC1D77}" type="slidenum">
              <a:rPr lang="en-US" smtClean="0"/>
              <a:t>18</a:t>
            </a:fld>
            <a:endParaRPr lang="en-US"/>
          </a:p>
        </p:txBody>
      </p:sp>
    </p:spTree>
    <p:extLst>
      <p:ext uri="{BB962C8B-B14F-4D97-AF65-F5344CB8AC3E}">
        <p14:creationId xmlns:p14="http://schemas.microsoft.com/office/powerpoint/2010/main" val="3586577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2E485F-3E2F-454D-B896-FEB841CC1D77}" type="slidenum">
              <a:rPr lang="en-US" smtClean="0"/>
              <a:t>19</a:t>
            </a:fld>
            <a:endParaRPr lang="en-US"/>
          </a:p>
        </p:txBody>
      </p:sp>
    </p:spTree>
    <p:extLst>
      <p:ext uri="{BB962C8B-B14F-4D97-AF65-F5344CB8AC3E}">
        <p14:creationId xmlns:p14="http://schemas.microsoft.com/office/powerpoint/2010/main" val="1052027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2E485F-3E2F-454D-B896-FEB841CC1D77}" type="slidenum">
              <a:rPr lang="en-US" smtClean="0"/>
              <a:t>2</a:t>
            </a:fld>
            <a:endParaRPr lang="en-US"/>
          </a:p>
        </p:txBody>
      </p:sp>
    </p:spTree>
    <p:extLst>
      <p:ext uri="{BB962C8B-B14F-4D97-AF65-F5344CB8AC3E}">
        <p14:creationId xmlns:p14="http://schemas.microsoft.com/office/powerpoint/2010/main" val="3666759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2E485F-3E2F-454D-B896-FEB841CC1D77}" type="slidenum">
              <a:rPr lang="en-US" smtClean="0"/>
              <a:t>20</a:t>
            </a:fld>
            <a:endParaRPr lang="en-US"/>
          </a:p>
        </p:txBody>
      </p:sp>
    </p:spTree>
    <p:extLst>
      <p:ext uri="{BB962C8B-B14F-4D97-AF65-F5344CB8AC3E}">
        <p14:creationId xmlns:p14="http://schemas.microsoft.com/office/powerpoint/2010/main" val="1198574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2E485F-3E2F-454D-B896-FEB841CC1D77}" type="slidenum">
              <a:rPr lang="en-US" smtClean="0"/>
              <a:t>21</a:t>
            </a:fld>
            <a:endParaRPr lang="en-US"/>
          </a:p>
        </p:txBody>
      </p:sp>
    </p:spTree>
    <p:extLst>
      <p:ext uri="{BB962C8B-B14F-4D97-AF65-F5344CB8AC3E}">
        <p14:creationId xmlns:p14="http://schemas.microsoft.com/office/powerpoint/2010/main" val="3989875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2E485F-3E2F-454D-B896-FEB841CC1D77}" type="slidenum">
              <a:rPr lang="en-US" smtClean="0"/>
              <a:t>22</a:t>
            </a:fld>
            <a:endParaRPr lang="en-US"/>
          </a:p>
        </p:txBody>
      </p:sp>
    </p:spTree>
    <p:extLst>
      <p:ext uri="{BB962C8B-B14F-4D97-AF65-F5344CB8AC3E}">
        <p14:creationId xmlns:p14="http://schemas.microsoft.com/office/powerpoint/2010/main" val="26531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2E485F-3E2F-454D-B896-FEB841CC1D77}" type="slidenum">
              <a:rPr lang="en-US" smtClean="0"/>
              <a:t>23</a:t>
            </a:fld>
            <a:endParaRPr lang="en-US"/>
          </a:p>
        </p:txBody>
      </p:sp>
    </p:spTree>
    <p:extLst>
      <p:ext uri="{BB962C8B-B14F-4D97-AF65-F5344CB8AC3E}">
        <p14:creationId xmlns:p14="http://schemas.microsoft.com/office/powerpoint/2010/main" val="25377733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11733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22D9D1-B30A-4074-8893-B86BA6163C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0474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5006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Arial" panose="020B0604020202020204" pitchFamily="34" charset="0"/>
              <a:buNone/>
            </a:pPr>
            <a:endParaRPr lang="en-IE" sz="800"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59811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47422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Tx/>
              <a:buNone/>
            </a:pPr>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5459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2E485F-3E2F-454D-B896-FEB841CC1D77}" type="slidenum">
              <a:rPr lang="en-US" smtClean="0"/>
              <a:t>3</a:t>
            </a:fld>
            <a:endParaRPr lang="en-US"/>
          </a:p>
        </p:txBody>
      </p:sp>
    </p:spTree>
    <p:extLst>
      <p:ext uri="{BB962C8B-B14F-4D97-AF65-F5344CB8AC3E}">
        <p14:creationId xmlns:p14="http://schemas.microsoft.com/office/powerpoint/2010/main" val="35969757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62186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72969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56762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34058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0061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F52863-2C4C-4AAC-81B0-899FAA97A24F}" type="slidenum">
              <a:rPr kumimoji="0" lang="en-I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I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40113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39528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35285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81461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8643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91853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89186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39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5768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6159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825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2579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0"/>
              </a:spcAft>
              <a:buFont typeface="Symbol" panose="05050102010706020507" pitchFamily="18" charset="2"/>
              <a:buChar char=""/>
            </a:pPr>
            <a:r>
              <a:rPr lang="en-GB" sz="1200" dirty="0" smtClean="0">
                <a:effectLst/>
                <a:latin typeface="Calibri" panose="020F0502020204030204" pitchFamily="34" charset="0"/>
                <a:ea typeface="Calibri" panose="020F0502020204030204" pitchFamily="34" charset="0"/>
              </a:rPr>
              <a:t>Support will not be given to:</a:t>
            </a:r>
          </a:p>
          <a:p>
            <a:pPr marL="742950" lvl="1" indent="-285750">
              <a:spcAft>
                <a:spcPts val="0"/>
              </a:spcAft>
              <a:buFont typeface="Courier New" panose="02070309020205020404" pitchFamily="49" charset="0"/>
              <a:buChar char="o"/>
            </a:pPr>
            <a:r>
              <a:rPr lang="en-GB" sz="1200" dirty="0" smtClean="0">
                <a:effectLst/>
                <a:latin typeface="Calibri" panose="020F0502020204030204" pitchFamily="34" charset="0"/>
                <a:ea typeface="Calibri" panose="020F0502020204030204" pitchFamily="34" charset="0"/>
              </a:rPr>
              <a:t>railway stations, except for railway infrastructure components. Please refer to the relevant FAQ. If the project includes such components, they shall be presented as a separate work package. </a:t>
            </a:r>
          </a:p>
          <a:p>
            <a:pPr marL="742950" lvl="1" indent="-285750">
              <a:spcAft>
                <a:spcPts val="0"/>
              </a:spcAft>
              <a:buFont typeface="Courier New" panose="02070309020205020404" pitchFamily="49" charset="0"/>
              <a:buChar char="o"/>
            </a:pPr>
            <a:r>
              <a:rPr lang="en-GB" sz="1200" dirty="0" smtClean="0">
                <a:effectLst/>
                <a:latin typeface="Calibri" panose="020F0502020204030204" pitchFamily="34" charset="0"/>
                <a:ea typeface="Calibri" panose="020F0502020204030204" pitchFamily="34" charset="0"/>
              </a:rPr>
              <a:t>activities related to the Class B systems. </a:t>
            </a:r>
          </a:p>
          <a:p>
            <a:pPr marL="742950" lvl="1" indent="-285750">
              <a:spcAft>
                <a:spcPts val="0"/>
              </a:spcAft>
              <a:buFont typeface="Courier New" panose="02070309020205020404" pitchFamily="49" charset="0"/>
              <a:buChar char="o"/>
            </a:pPr>
            <a:r>
              <a:rPr lang="en-GB" sz="1200" dirty="0" smtClean="0">
                <a:effectLst/>
                <a:latin typeface="Calibri" panose="020F0502020204030204" pitchFamily="34" charset="0"/>
                <a:ea typeface="Calibri" panose="020F0502020204030204" pitchFamily="34" charset="0"/>
              </a:rPr>
              <a:t>actions covering rolling stock. </a:t>
            </a:r>
          </a:p>
          <a:p>
            <a:pPr marL="342900" lvl="0" indent="-342900">
              <a:spcAft>
                <a:spcPts val="0"/>
              </a:spcAft>
              <a:buFont typeface="Symbol" panose="05050102010706020507" pitchFamily="18" charset="2"/>
              <a:buChar char=""/>
            </a:pPr>
            <a:r>
              <a:rPr lang="en-GB" sz="1200" dirty="0" smtClean="0">
                <a:effectLst/>
                <a:latin typeface="Calibri" panose="020F0502020204030204" pitchFamily="34" charset="0"/>
                <a:ea typeface="Calibri" panose="020F0502020204030204" pitchFamily="34" charset="0"/>
              </a:rPr>
              <a:t>Projects shall comply with the provisions of Directive 2016/797 on the interoperability of the rail system and with the related Technical Specifications for Interoperability. </a:t>
            </a:r>
          </a:p>
          <a:p>
            <a:pPr marL="342900" lvl="0" indent="-342900">
              <a:spcAft>
                <a:spcPts val="0"/>
              </a:spcAft>
              <a:buFont typeface="Symbol" panose="05050102010706020507" pitchFamily="18" charset="2"/>
              <a:buChar char=""/>
            </a:pPr>
            <a:r>
              <a:rPr lang="en-GB" sz="1200" dirty="0" smtClean="0">
                <a:effectLst/>
                <a:latin typeface="Calibri" panose="020F0502020204030204" pitchFamily="34" charset="0"/>
                <a:ea typeface="Calibri" panose="020F0502020204030204" pitchFamily="34" charset="0"/>
              </a:rPr>
              <a:t>Where relevant, projects shall also be compatible with the alignment of operating procedures across borders in order to ensure the most effective use of the supported infrastructure. </a:t>
            </a:r>
          </a:p>
          <a:p>
            <a:pPr marL="342900" lvl="0" indent="-342900">
              <a:spcAft>
                <a:spcPts val="0"/>
              </a:spcAft>
              <a:buFont typeface="Symbol" panose="05050102010706020507" pitchFamily="18" charset="2"/>
              <a:buChar char=""/>
            </a:pPr>
            <a:r>
              <a:rPr lang="en-GB" sz="1200" dirty="0" smtClean="0">
                <a:effectLst/>
                <a:latin typeface="Calibri" panose="020F0502020204030204" pitchFamily="34" charset="0"/>
                <a:ea typeface="Calibri" panose="020F0502020204030204" pitchFamily="34" charset="0"/>
              </a:rPr>
              <a:t>Projects cannot combine a railway infrastructure and ERTMS track-side deployment (including </a:t>
            </a:r>
            <a:r>
              <a:rPr lang="en-GB" sz="1200" dirty="0" err="1" smtClean="0">
                <a:effectLst/>
                <a:latin typeface="Calibri" panose="020F0502020204030204" pitchFamily="34" charset="0"/>
                <a:ea typeface="Calibri" panose="020F0502020204030204" pitchFamily="34" charset="0"/>
              </a:rPr>
              <a:t>interlockings</a:t>
            </a:r>
            <a:r>
              <a:rPr lang="en-GB" sz="1200" dirty="0" smtClean="0">
                <a:effectLst/>
                <a:latin typeface="Calibri" panose="020F0502020204030204" pitchFamily="34" charset="0"/>
                <a:ea typeface="Calibri" panose="020F0502020204030204" pitchFamily="34" charset="0"/>
              </a:rPr>
              <a:t>’ works). Each component must be submitted under the respective topic only. </a:t>
            </a:r>
          </a:p>
          <a:p>
            <a:pPr marL="914400">
              <a:spcAft>
                <a:spcPts val="0"/>
              </a:spcAft>
            </a:pPr>
            <a:r>
              <a:rPr lang="en-GB" sz="1200" dirty="0" smtClean="0">
                <a:solidFill>
                  <a:srgbClr val="1F497D"/>
                </a:solidFill>
                <a:effectLst/>
                <a:latin typeface="Calibri" panose="020F0502020204030204" pitchFamily="34" charset="0"/>
                <a:ea typeface="Calibri" panose="020F0502020204030204" pitchFamily="34" charset="0"/>
              </a:rPr>
              <a:t> </a:t>
            </a:r>
            <a:endParaRPr lang="en-GB" sz="1200" dirty="0" smtClean="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10"/>
          </p:nvPr>
        </p:nvSpPr>
        <p:spPr/>
        <p:txBody>
          <a:bodyPr/>
          <a:lstStyle/>
          <a:p>
            <a:fld id="{672E485F-3E2F-454D-B896-FEB841CC1D77}" type="slidenum">
              <a:rPr lang="en-US" smtClean="0"/>
              <a:t>7</a:t>
            </a:fld>
            <a:endParaRPr lang="en-US"/>
          </a:p>
        </p:txBody>
      </p:sp>
    </p:spTree>
    <p:extLst>
      <p:ext uri="{BB962C8B-B14F-4D97-AF65-F5344CB8AC3E}">
        <p14:creationId xmlns:p14="http://schemas.microsoft.com/office/powerpoint/2010/main" val="1883033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8398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2E485F-3E2F-454D-B896-FEB841CC1D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49746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F1A0-D702-6043-976D-6B4E9FF89502}"/>
              </a:ext>
            </a:extLst>
          </p:cNvPr>
          <p:cNvSpPr/>
          <p:nvPr userDrawn="1"/>
        </p:nvSpPr>
        <p:spPr>
          <a:xfrm>
            <a:off x="0" y="1113182"/>
            <a:ext cx="12192000" cy="5744817"/>
          </a:xfrm>
          <a:prstGeom prst="rect">
            <a:avLst/>
          </a:prstGeom>
          <a:solidFill>
            <a:srgbClr val="B2C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Image 16" descr="Une image contenant extérieur, photo, homme, grand&#10;&#10;Description générée automatiquement">
            <a:extLst>
              <a:ext uri="{FF2B5EF4-FFF2-40B4-BE49-F238E27FC236}">
                <a16:creationId xmlns:a16="http://schemas.microsoft.com/office/drawing/2014/main" id="{AA9C70C8-A61C-AA45-A941-9E6206D1A7BF}"/>
              </a:ext>
            </a:extLst>
          </p:cNvPr>
          <p:cNvPicPr>
            <a:picLocks noChangeAspect="1"/>
          </p:cNvPicPr>
          <p:nvPr userDrawn="1"/>
        </p:nvPicPr>
        <p:blipFill>
          <a:blip r:embed="rId2"/>
          <a:stretch>
            <a:fillRect/>
          </a:stretch>
        </p:blipFill>
        <p:spPr>
          <a:xfrm>
            <a:off x="873590" y="1290358"/>
            <a:ext cx="4511210" cy="4511210"/>
          </a:xfrm>
          <a:prstGeom prst="rect">
            <a:avLst/>
          </a:prstGeom>
        </p:spPr>
      </p:pic>
      <p:pic>
        <p:nvPicPr>
          <p:cNvPr id="19" name="Image 18">
            <a:extLst>
              <a:ext uri="{FF2B5EF4-FFF2-40B4-BE49-F238E27FC236}">
                <a16:creationId xmlns:a16="http://schemas.microsoft.com/office/drawing/2014/main" id="{44D08172-1D84-7F46-9FFF-907C2850EE47}"/>
              </a:ext>
            </a:extLst>
          </p:cNvPr>
          <p:cNvPicPr>
            <a:picLocks noChangeAspect="1"/>
          </p:cNvPicPr>
          <p:nvPr userDrawn="1"/>
        </p:nvPicPr>
        <p:blipFill>
          <a:blip r:embed="rId3"/>
          <a:stretch>
            <a:fillRect/>
          </a:stretch>
        </p:blipFill>
        <p:spPr>
          <a:xfrm>
            <a:off x="2221662" y="2792884"/>
            <a:ext cx="4802094" cy="3414147"/>
          </a:xfrm>
          <a:prstGeom prst="rect">
            <a:avLst/>
          </a:prstGeom>
        </p:spPr>
      </p:pic>
      <p:sp>
        <p:nvSpPr>
          <p:cNvPr id="2" name="Title 1">
            <a:extLst>
              <a:ext uri="{FF2B5EF4-FFF2-40B4-BE49-F238E27FC236}">
                <a16:creationId xmlns:a16="http://schemas.microsoft.com/office/drawing/2014/main" id="{C5BDC406-B0DD-BC42-B48F-524EC7814C57}"/>
              </a:ext>
            </a:extLst>
          </p:cNvPr>
          <p:cNvSpPr>
            <a:spLocks noGrp="1"/>
          </p:cNvSpPr>
          <p:nvPr>
            <p:ph type="ctrTitle" hasCustomPrompt="1"/>
          </p:nvPr>
        </p:nvSpPr>
        <p:spPr>
          <a:xfrm>
            <a:off x="5636444" y="2938376"/>
            <a:ext cx="5338272" cy="1181687"/>
          </a:xfrm>
        </p:spPr>
        <p:txBody>
          <a:bodyPr anchor="b">
            <a:noAutofit/>
          </a:bodyPr>
          <a:lstStyle>
            <a:lvl1pPr algn="l">
              <a:defRPr sz="3600">
                <a:solidFill>
                  <a:schemeClr val="bg1"/>
                </a:solidFill>
              </a:defRPr>
            </a:lvl1pPr>
          </a:lstStyle>
          <a:p>
            <a:r>
              <a:rPr lang="en-GB" dirty="0"/>
              <a:t>Click to edit </a:t>
            </a:r>
            <a:br>
              <a:rPr lang="en-GB" dirty="0"/>
            </a:br>
            <a:r>
              <a:rPr lang="en-GB" dirty="0"/>
              <a:t>Master title style</a:t>
            </a:r>
            <a:endParaRPr lang="en-BE" dirty="0"/>
          </a:p>
        </p:txBody>
      </p:sp>
      <p:pic>
        <p:nvPicPr>
          <p:cNvPr id="8" name="Picture 7" descr="A picture containing text&#10;&#10;Description automatically generated">
            <a:extLst>
              <a:ext uri="{FF2B5EF4-FFF2-40B4-BE49-F238E27FC236}">
                <a16:creationId xmlns:a16="http://schemas.microsoft.com/office/drawing/2014/main" id="{B80DAE93-305A-C84C-A52E-D3BFD96A2D2F}"/>
              </a:ext>
            </a:extLst>
          </p:cNvPr>
          <p:cNvPicPr>
            <a:picLocks noChangeAspect="1"/>
          </p:cNvPicPr>
          <p:nvPr userDrawn="1"/>
        </p:nvPicPr>
        <p:blipFill>
          <a:blip r:embed="rId4"/>
          <a:stretch>
            <a:fillRect/>
          </a:stretch>
        </p:blipFill>
        <p:spPr>
          <a:xfrm>
            <a:off x="5725896" y="6389671"/>
            <a:ext cx="740208" cy="491029"/>
          </a:xfrm>
          <a:prstGeom prst="rect">
            <a:avLst/>
          </a:prstGeom>
        </p:spPr>
      </p:pic>
      <p:pic>
        <p:nvPicPr>
          <p:cNvPr id="5" name="Image 4">
            <a:extLst>
              <a:ext uri="{FF2B5EF4-FFF2-40B4-BE49-F238E27FC236}">
                <a16:creationId xmlns:a16="http://schemas.microsoft.com/office/drawing/2014/main" id="{0C618179-600F-834B-99DE-1F8D67A11F65}"/>
              </a:ext>
            </a:extLst>
          </p:cNvPr>
          <p:cNvPicPr>
            <a:picLocks noChangeAspect="1"/>
          </p:cNvPicPr>
          <p:nvPr userDrawn="1"/>
        </p:nvPicPr>
        <p:blipFill>
          <a:blip r:embed="rId5"/>
          <a:srcRect/>
          <a:stretch/>
        </p:blipFill>
        <p:spPr>
          <a:xfrm>
            <a:off x="0" y="0"/>
            <a:ext cx="12192000" cy="1450065"/>
          </a:xfrm>
          <a:prstGeom prst="rect">
            <a:avLst/>
          </a:prstGeom>
        </p:spPr>
      </p:pic>
      <p:sp>
        <p:nvSpPr>
          <p:cNvPr id="11" name="ZoneTexte 10">
            <a:extLst>
              <a:ext uri="{FF2B5EF4-FFF2-40B4-BE49-F238E27FC236}">
                <a16:creationId xmlns:a16="http://schemas.microsoft.com/office/drawing/2014/main" id="{45F5165C-99CE-C944-84C2-5021F47D239F}"/>
              </a:ext>
            </a:extLst>
          </p:cNvPr>
          <p:cNvSpPr txBox="1"/>
          <p:nvPr userDrawn="1"/>
        </p:nvSpPr>
        <p:spPr>
          <a:xfrm>
            <a:off x="7525265" y="-420130"/>
            <a:ext cx="184731" cy="369332"/>
          </a:xfrm>
          <a:prstGeom prst="rect">
            <a:avLst/>
          </a:prstGeom>
          <a:noFill/>
        </p:spPr>
        <p:txBody>
          <a:bodyPr wrap="none" rtlCol="0">
            <a:spAutoFit/>
          </a:bodyPr>
          <a:lstStyle/>
          <a:p>
            <a:endParaRPr lang="en-US" dirty="0"/>
          </a:p>
        </p:txBody>
      </p:sp>
      <p:sp>
        <p:nvSpPr>
          <p:cNvPr id="12" name="ZoneTexte 11">
            <a:extLst>
              <a:ext uri="{FF2B5EF4-FFF2-40B4-BE49-F238E27FC236}">
                <a16:creationId xmlns:a16="http://schemas.microsoft.com/office/drawing/2014/main" id="{1C939C4D-A89E-DA4E-A24D-9E08E15DA9F2}"/>
              </a:ext>
            </a:extLst>
          </p:cNvPr>
          <p:cNvSpPr txBox="1"/>
          <p:nvPr userDrawn="1"/>
        </p:nvSpPr>
        <p:spPr>
          <a:xfrm>
            <a:off x="6203092" y="-444843"/>
            <a:ext cx="184731" cy="369332"/>
          </a:xfrm>
          <a:prstGeom prst="rect">
            <a:avLst/>
          </a:prstGeom>
          <a:noFill/>
        </p:spPr>
        <p:txBody>
          <a:bodyPr wrap="none" rtlCol="0">
            <a:spAutoFit/>
          </a:bodyPr>
          <a:lstStyle/>
          <a:p>
            <a:endParaRPr lang="en-US" dirty="0"/>
          </a:p>
        </p:txBody>
      </p:sp>
      <p:pic>
        <p:nvPicPr>
          <p:cNvPr id="7" name="Image 6" descr="Une image contenant personne, tenant, table, avant&#10;&#10;Description générée automatiquement">
            <a:extLst>
              <a:ext uri="{FF2B5EF4-FFF2-40B4-BE49-F238E27FC236}">
                <a16:creationId xmlns:a16="http://schemas.microsoft.com/office/drawing/2014/main" id="{CAB38EAD-BA00-0248-BB31-7B1A9A87A3CC}"/>
              </a:ext>
            </a:extLst>
          </p:cNvPr>
          <p:cNvPicPr>
            <a:picLocks noChangeAspect="1"/>
          </p:cNvPicPr>
          <p:nvPr userDrawn="1"/>
        </p:nvPicPr>
        <p:blipFill>
          <a:blip r:embed="rId6"/>
          <a:stretch>
            <a:fillRect/>
          </a:stretch>
        </p:blipFill>
        <p:spPr>
          <a:xfrm>
            <a:off x="5384800" y="4562889"/>
            <a:ext cx="1272805" cy="1261441"/>
          </a:xfrm>
          <a:prstGeom prst="rect">
            <a:avLst/>
          </a:prstGeom>
        </p:spPr>
      </p:pic>
      <p:pic>
        <p:nvPicPr>
          <p:cNvPr id="13" name="Image 12" descr="Une image contenant vélo, miroir, assis, petit&#10;&#10;Description générée automatiquement">
            <a:extLst>
              <a:ext uri="{FF2B5EF4-FFF2-40B4-BE49-F238E27FC236}">
                <a16:creationId xmlns:a16="http://schemas.microsoft.com/office/drawing/2014/main" id="{97E7F7F2-CC5D-6843-B2FF-08F70B83EC96}"/>
              </a:ext>
            </a:extLst>
          </p:cNvPr>
          <p:cNvPicPr>
            <a:picLocks noChangeAspect="1"/>
          </p:cNvPicPr>
          <p:nvPr userDrawn="1"/>
        </p:nvPicPr>
        <p:blipFill>
          <a:blip r:embed="rId7"/>
          <a:stretch>
            <a:fillRect/>
          </a:stretch>
        </p:blipFill>
        <p:spPr>
          <a:xfrm>
            <a:off x="7153320" y="4562889"/>
            <a:ext cx="1272805" cy="1261441"/>
          </a:xfrm>
          <a:prstGeom prst="rect">
            <a:avLst/>
          </a:prstGeom>
        </p:spPr>
      </p:pic>
      <p:pic>
        <p:nvPicPr>
          <p:cNvPr id="15" name="Image 14" descr="Une image contenant intérieur, table, vert, femme&#10;&#10;Description générée automatiquement">
            <a:extLst>
              <a:ext uri="{FF2B5EF4-FFF2-40B4-BE49-F238E27FC236}">
                <a16:creationId xmlns:a16="http://schemas.microsoft.com/office/drawing/2014/main" id="{1D429FBF-A2CE-CA4D-89DC-B12D6BE0F9D7}"/>
              </a:ext>
            </a:extLst>
          </p:cNvPr>
          <p:cNvPicPr>
            <a:picLocks noChangeAspect="1"/>
          </p:cNvPicPr>
          <p:nvPr userDrawn="1"/>
        </p:nvPicPr>
        <p:blipFill>
          <a:blip r:embed="rId8"/>
          <a:stretch>
            <a:fillRect/>
          </a:stretch>
        </p:blipFill>
        <p:spPr>
          <a:xfrm>
            <a:off x="8921840" y="4562889"/>
            <a:ext cx="1272805" cy="1261441"/>
          </a:xfrm>
          <a:prstGeom prst="rect">
            <a:avLst/>
          </a:prstGeom>
        </p:spPr>
      </p:pic>
      <p:pic>
        <p:nvPicPr>
          <p:cNvPr id="21" name="Image 20">
            <a:extLst>
              <a:ext uri="{FF2B5EF4-FFF2-40B4-BE49-F238E27FC236}">
                <a16:creationId xmlns:a16="http://schemas.microsoft.com/office/drawing/2014/main" id="{BF71C4D9-C80A-5E4C-B8A7-B1E14EEEB890}"/>
              </a:ext>
            </a:extLst>
          </p:cNvPr>
          <p:cNvPicPr>
            <a:picLocks noChangeAspect="1"/>
          </p:cNvPicPr>
          <p:nvPr userDrawn="1"/>
        </p:nvPicPr>
        <p:blipFill>
          <a:blip r:embed="rId9"/>
          <a:stretch>
            <a:fillRect/>
          </a:stretch>
        </p:blipFill>
        <p:spPr>
          <a:xfrm>
            <a:off x="5725896" y="1942462"/>
            <a:ext cx="4342699" cy="629377"/>
          </a:xfrm>
          <a:prstGeom prst="rect">
            <a:avLst/>
          </a:prstGeom>
        </p:spPr>
      </p:pic>
      <p:pic>
        <p:nvPicPr>
          <p:cNvPr id="23" name="Image 22">
            <a:extLst>
              <a:ext uri="{FF2B5EF4-FFF2-40B4-BE49-F238E27FC236}">
                <a16:creationId xmlns:a16="http://schemas.microsoft.com/office/drawing/2014/main" id="{C917F115-B86E-9947-BC1D-D102BE157311}"/>
              </a:ext>
            </a:extLst>
          </p:cNvPr>
          <p:cNvPicPr>
            <a:picLocks noChangeAspect="1"/>
          </p:cNvPicPr>
          <p:nvPr userDrawn="1"/>
        </p:nvPicPr>
        <p:blipFill>
          <a:blip r:embed="rId10"/>
          <a:stretch>
            <a:fillRect/>
          </a:stretch>
        </p:blipFill>
        <p:spPr>
          <a:xfrm>
            <a:off x="1670121" y="1452334"/>
            <a:ext cx="3779461" cy="3563166"/>
          </a:xfrm>
          <a:prstGeom prst="rect">
            <a:avLst/>
          </a:prstGeom>
        </p:spPr>
      </p:pic>
    </p:spTree>
    <p:extLst>
      <p:ext uri="{BB962C8B-B14F-4D97-AF65-F5344CB8AC3E}">
        <p14:creationId xmlns:p14="http://schemas.microsoft.com/office/powerpoint/2010/main" val="2404868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585E8-E754-E042-B3DB-57FAF28A9180}"/>
              </a:ext>
            </a:extLst>
          </p:cNvPr>
          <p:cNvSpPr>
            <a:spLocks noGrp="1"/>
          </p:cNvSpPr>
          <p:nvPr>
            <p:ph type="title"/>
          </p:nvPr>
        </p:nvSpPr>
        <p:spPr/>
        <p:txBody>
          <a:bodyPr/>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FE6BE386-FB6B-0F41-B7E7-1D9BDD92242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C9EE5C23-2C7D-0F46-8F70-B3D37019C703}"/>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5" name="Footer Placeholder 4">
            <a:extLst>
              <a:ext uri="{FF2B5EF4-FFF2-40B4-BE49-F238E27FC236}">
                <a16:creationId xmlns:a16="http://schemas.microsoft.com/office/drawing/2014/main" id="{60EB7C23-62D2-5D41-869F-D12923796864}"/>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00714DFD-9B30-B74B-9FA8-1E8BF8AA5378}"/>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728645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0B05A8-3EE7-8A43-B9E5-F47B882B6A0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BE"/>
          </a:p>
        </p:txBody>
      </p:sp>
      <p:sp>
        <p:nvSpPr>
          <p:cNvPr id="3" name="Vertical Text Placeholder 2">
            <a:extLst>
              <a:ext uri="{FF2B5EF4-FFF2-40B4-BE49-F238E27FC236}">
                <a16:creationId xmlns:a16="http://schemas.microsoft.com/office/drawing/2014/main" id="{73274D8D-EAC2-E045-BAB8-010F99337F6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4DCAD76A-3BE8-514C-97B3-F500D4AD6344}"/>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5" name="Footer Placeholder 4">
            <a:extLst>
              <a:ext uri="{FF2B5EF4-FFF2-40B4-BE49-F238E27FC236}">
                <a16:creationId xmlns:a16="http://schemas.microsoft.com/office/drawing/2014/main" id="{E7A96583-E304-2C49-9D8E-716291B25D5D}"/>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EF4FB2AF-B5BD-B447-A742-D49E47B5740D}"/>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853389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pic>
        <p:nvPicPr>
          <p:cNvPr id="9" name="Picture 8" descr="Text&#10;&#10;Description automatically generated">
            <a:extLst>
              <a:ext uri="{FF2B5EF4-FFF2-40B4-BE49-F238E27FC236}">
                <a16:creationId xmlns:a16="http://schemas.microsoft.com/office/drawing/2014/main" id="{4FA6ACE7-BAE8-044D-A377-5E5C294DBB8D}"/>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2184"/>
          <a:stretch/>
        </p:blipFill>
        <p:spPr>
          <a:xfrm>
            <a:off x="5737584" y="6313848"/>
            <a:ext cx="719774" cy="544152"/>
          </a:xfrm>
          <a:prstGeom prst="rect">
            <a:avLst/>
          </a:prstGeom>
        </p:spPr>
      </p:pic>
    </p:spTree>
    <p:extLst>
      <p:ext uri="{BB962C8B-B14F-4D97-AF65-F5344CB8AC3E}">
        <p14:creationId xmlns:p14="http://schemas.microsoft.com/office/powerpoint/2010/main" val="26893891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12241224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5720105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1950450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3146995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3148484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Tree>
    <p:extLst>
      <p:ext uri="{BB962C8B-B14F-4D97-AF65-F5344CB8AC3E}">
        <p14:creationId xmlns:p14="http://schemas.microsoft.com/office/powerpoint/2010/main" val="18592405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25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DEEF741-3512-3B48-A1CE-203051C6A402}"/>
              </a:ext>
            </a:extLst>
          </p:cNvPr>
          <p:cNvPicPr>
            <a:picLocks noChangeAspect="1"/>
          </p:cNvPicPr>
          <p:nvPr userDrawn="1"/>
        </p:nvPicPr>
        <p:blipFill>
          <a:blip r:embed="rId2"/>
          <a:srcRect/>
          <a:stretch/>
        </p:blipFill>
        <p:spPr>
          <a:xfrm>
            <a:off x="-16042" y="0"/>
            <a:ext cx="12208042" cy="1384023"/>
          </a:xfrm>
          <a:prstGeom prst="rect">
            <a:avLst/>
          </a:prstGeom>
        </p:spPr>
      </p:pic>
      <p:sp>
        <p:nvSpPr>
          <p:cNvPr id="2" name="Title 1">
            <a:extLst>
              <a:ext uri="{FF2B5EF4-FFF2-40B4-BE49-F238E27FC236}">
                <a16:creationId xmlns:a16="http://schemas.microsoft.com/office/drawing/2014/main" id="{0885609A-3D1C-934D-825E-8546F7EEC74F}"/>
              </a:ext>
            </a:extLst>
          </p:cNvPr>
          <p:cNvSpPr>
            <a:spLocks noGrp="1"/>
          </p:cNvSpPr>
          <p:nvPr>
            <p:ph type="title"/>
          </p:nvPr>
        </p:nvSpPr>
        <p:spPr>
          <a:xfrm>
            <a:off x="768626" y="681037"/>
            <a:ext cx="6089373" cy="1154527"/>
          </a:xfrm>
        </p:spPr>
        <p:txBody>
          <a:bodyPr/>
          <a:lstStyle/>
          <a:p>
            <a:r>
              <a:rPr lang="en-GB" dirty="0"/>
              <a:t>Click to edit Master title style</a:t>
            </a:r>
            <a:endParaRPr lang="en-BE" dirty="0"/>
          </a:p>
        </p:txBody>
      </p:sp>
      <p:sp>
        <p:nvSpPr>
          <p:cNvPr id="3" name="Content Placeholder 2">
            <a:extLst>
              <a:ext uri="{FF2B5EF4-FFF2-40B4-BE49-F238E27FC236}">
                <a16:creationId xmlns:a16="http://schemas.microsoft.com/office/drawing/2014/main" id="{4DAADBA0-1F66-F340-B4CD-E5C5634AFDF2}"/>
              </a:ext>
            </a:extLst>
          </p:cNvPr>
          <p:cNvSpPr>
            <a:spLocks noGrp="1"/>
          </p:cNvSpPr>
          <p:nvPr>
            <p:ph idx="1"/>
          </p:nvPr>
        </p:nvSpPr>
        <p:spPr>
          <a:xfrm>
            <a:off x="768626" y="2005012"/>
            <a:ext cx="10515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Slide Number Placeholder 5">
            <a:extLst>
              <a:ext uri="{FF2B5EF4-FFF2-40B4-BE49-F238E27FC236}">
                <a16:creationId xmlns:a16="http://schemas.microsoft.com/office/drawing/2014/main" id="{7F45C8CE-9076-F341-B744-37F87EBA87DE}"/>
              </a:ext>
            </a:extLst>
          </p:cNvPr>
          <p:cNvSpPr>
            <a:spLocks noGrp="1"/>
          </p:cNvSpPr>
          <p:nvPr>
            <p:ph type="sldNum" sz="quarter" idx="12"/>
          </p:nvPr>
        </p:nvSpPr>
        <p:spPr>
          <a:xfrm>
            <a:off x="768626" y="6343235"/>
            <a:ext cx="2743200" cy="365125"/>
          </a:xfrm>
          <a:prstGeom prst="rect">
            <a:avLst/>
          </a:prstGeom>
        </p:spPr>
        <p:txBody>
          <a:bodyPr/>
          <a:lstStyle>
            <a:lvl1pPr>
              <a:defRPr>
                <a:solidFill>
                  <a:srgbClr val="284288"/>
                </a:solidFill>
              </a:defRPr>
            </a:lvl1pPr>
          </a:lstStyle>
          <a:p>
            <a:fld id="{D19F3187-3FC5-3848-83E5-FEB564EE9BAB}" type="slidenum">
              <a:rPr lang="en-BE" smtClean="0"/>
              <a:pPr/>
              <a:t>‹#›</a:t>
            </a:fld>
            <a:endParaRPr lang="en-BE"/>
          </a:p>
        </p:txBody>
      </p:sp>
      <p:pic>
        <p:nvPicPr>
          <p:cNvPr id="9" name="Picture 8" descr="Text&#10;&#10;Description automatically generated">
            <a:extLst>
              <a:ext uri="{FF2B5EF4-FFF2-40B4-BE49-F238E27FC236}">
                <a16:creationId xmlns:a16="http://schemas.microsoft.com/office/drawing/2014/main" id="{F2343CE3-B3DF-ED48-922C-ECBA27D109BD}"/>
              </a:ext>
            </a:extLst>
          </p:cNvPr>
          <p:cNvPicPr>
            <a:picLocks noChangeAspect="1"/>
          </p:cNvPicPr>
          <p:nvPr userDrawn="1"/>
        </p:nvPicPr>
        <p:blipFill>
          <a:blip r:embed="rId3"/>
          <a:stretch>
            <a:fillRect/>
          </a:stretch>
        </p:blipFill>
        <p:spPr>
          <a:xfrm>
            <a:off x="8184700" y="6112746"/>
            <a:ext cx="3718542" cy="487208"/>
          </a:xfrm>
          <a:prstGeom prst="rect">
            <a:avLst/>
          </a:prstGeom>
        </p:spPr>
      </p:pic>
    </p:spTree>
    <p:extLst>
      <p:ext uri="{BB962C8B-B14F-4D97-AF65-F5344CB8AC3E}">
        <p14:creationId xmlns:p14="http://schemas.microsoft.com/office/powerpoint/2010/main" val="2373727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480816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28656562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5014781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3964392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2531997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Tree>
    <p:extLst>
      <p:ext uri="{BB962C8B-B14F-4D97-AF65-F5344CB8AC3E}">
        <p14:creationId xmlns:p14="http://schemas.microsoft.com/office/powerpoint/2010/main" val="16860597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endParaRPr lang="en-GB" dirty="0"/>
          </a:p>
        </p:txBody>
      </p:sp>
    </p:spTree>
    <p:extLst>
      <p:ext uri="{BB962C8B-B14F-4D97-AF65-F5344CB8AC3E}">
        <p14:creationId xmlns:p14="http://schemas.microsoft.com/office/powerpoint/2010/main" val="39405860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Tree>
    <p:extLst>
      <p:ext uri="{BB962C8B-B14F-4D97-AF65-F5344CB8AC3E}">
        <p14:creationId xmlns:p14="http://schemas.microsoft.com/office/powerpoint/2010/main" val="433959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Tree>
    <p:extLst>
      <p:ext uri="{BB962C8B-B14F-4D97-AF65-F5344CB8AC3E}">
        <p14:creationId xmlns:p14="http://schemas.microsoft.com/office/powerpoint/2010/main" val="1172846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062609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7F515-217E-554D-A6B2-62B00BBF10C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BE"/>
          </a:p>
        </p:txBody>
      </p:sp>
      <p:sp>
        <p:nvSpPr>
          <p:cNvPr id="3" name="Text Placeholder 2">
            <a:extLst>
              <a:ext uri="{FF2B5EF4-FFF2-40B4-BE49-F238E27FC236}">
                <a16:creationId xmlns:a16="http://schemas.microsoft.com/office/drawing/2014/main" id="{A56B18FF-A582-A64F-98CD-D54F76F9D2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F2035E1-C9D1-8F4D-B38B-25915A976D53}"/>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5" name="Footer Placeholder 4">
            <a:extLst>
              <a:ext uri="{FF2B5EF4-FFF2-40B4-BE49-F238E27FC236}">
                <a16:creationId xmlns:a16="http://schemas.microsoft.com/office/drawing/2014/main" id="{F1024B45-B54B-C948-9EF0-2C7BD212444F}"/>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34E948EB-45F7-5042-A83A-AC31C78D3F61}"/>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6789132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868056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0C417-8C49-FE4E-905E-E24A6328CA95}"/>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CCBC63D-4F11-1741-9B34-80E1FCCC846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64AEC20-16F6-5E4F-93E3-1D5D0E7CF97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E4D1C3B3-0B57-1C47-8E23-A4182E11A59A}"/>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6" name="Footer Placeholder 5">
            <a:extLst>
              <a:ext uri="{FF2B5EF4-FFF2-40B4-BE49-F238E27FC236}">
                <a16:creationId xmlns:a16="http://schemas.microsoft.com/office/drawing/2014/main" id="{D4373762-2B1E-9848-B4E6-D30A0D07DB1F}"/>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8CDDD17D-6B8B-0E4A-9CE7-995F7D0920A9}"/>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4061154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71CE-AC82-2F46-B5FD-49CF353FD7FD}"/>
              </a:ext>
            </a:extLst>
          </p:cNvPr>
          <p:cNvSpPr>
            <a:spLocks noGrp="1"/>
          </p:cNvSpPr>
          <p:nvPr>
            <p:ph type="title"/>
          </p:nvPr>
        </p:nvSpPr>
        <p:spPr>
          <a:xfrm>
            <a:off x="839788" y="365125"/>
            <a:ext cx="10515600" cy="1325563"/>
          </a:xfrm>
        </p:spPr>
        <p:txBody>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605C893-2B07-EF46-95EC-DE742C3040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8E7630B-20AC-B14C-B4EB-9440D0AB0CC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D43ADBE8-A2EC-0743-A107-5A33F6781E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AD7F23B-F9AF-2E43-B45B-906D499F20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CF38E04A-D7BD-C049-8F1F-5A506F24036D}"/>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8" name="Footer Placeholder 7">
            <a:extLst>
              <a:ext uri="{FF2B5EF4-FFF2-40B4-BE49-F238E27FC236}">
                <a16:creationId xmlns:a16="http://schemas.microsoft.com/office/drawing/2014/main" id="{718DD09E-6118-304A-B87E-938933756FE3}"/>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9" name="Slide Number Placeholder 8">
            <a:extLst>
              <a:ext uri="{FF2B5EF4-FFF2-40B4-BE49-F238E27FC236}">
                <a16:creationId xmlns:a16="http://schemas.microsoft.com/office/drawing/2014/main" id="{06EA4998-4A0E-164B-B7FB-F7CCC5FE9950}"/>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2671253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5600B-C31D-6D48-B104-EB9E8F8BDDF7}"/>
              </a:ext>
            </a:extLst>
          </p:cNvPr>
          <p:cNvSpPr>
            <a:spLocks noGrp="1"/>
          </p:cNvSpPr>
          <p:nvPr>
            <p:ph type="title"/>
          </p:nvPr>
        </p:nvSpPr>
        <p:spPr/>
        <p:txBody>
          <a:bodyPr/>
          <a:lstStyle/>
          <a:p>
            <a:r>
              <a:rPr lang="en-GB"/>
              <a:t>Click to edit Master title style</a:t>
            </a:r>
            <a:endParaRPr lang="en-BE"/>
          </a:p>
        </p:txBody>
      </p:sp>
      <p:sp>
        <p:nvSpPr>
          <p:cNvPr id="3" name="Date Placeholder 2">
            <a:extLst>
              <a:ext uri="{FF2B5EF4-FFF2-40B4-BE49-F238E27FC236}">
                <a16:creationId xmlns:a16="http://schemas.microsoft.com/office/drawing/2014/main" id="{09C9AADE-A691-B842-8980-0323C964DE49}"/>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4" name="Footer Placeholder 3">
            <a:extLst>
              <a:ext uri="{FF2B5EF4-FFF2-40B4-BE49-F238E27FC236}">
                <a16:creationId xmlns:a16="http://schemas.microsoft.com/office/drawing/2014/main" id="{4D35D9C3-61F9-6046-9E62-FE217ED123F0}"/>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5" name="Slide Number Placeholder 4">
            <a:extLst>
              <a:ext uri="{FF2B5EF4-FFF2-40B4-BE49-F238E27FC236}">
                <a16:creationId xmlns:a16="http://schemas.microsoft.com/office/drawing/2014/main" id="{ED910543-B8F4-4D4F-BB9D-5E2F4A548413}"/>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2024608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4360E5-F4F6-DD46-8BF9-ABAE4A75254B}"/>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3" name="Footer Placeholder 2">
            <a:extLst>
              <a:ext uri="{FF2B5EF4-FFF2-40B4-BE49-F238E27FC236}">
                <a16:creationId xmlns:a16="http://schemas.microsoft.com/office/drawing/2014/main" id="{58053889-250C-9A4A-A301-8898E4D40B73}"/>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4" name="Slide Number Placeholder 3">
            <a:extLst>
              <a:ext uri="{FF2B5EF4-FFF2-40B4-BE49-F238E27FC236}">
                <a16:creationId xmlns:a16="http://schemas.microsoft.com/office/drawing/2014/main" id="{00C45852-90FF-3B42-A06D-830883B1EAFE}"/>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924738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2D455-E097-3C44-A8D5-224F7C1C534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Content Placeholder 2">
            <a:extLst>
              <a:ext uri="{FF2B5EF4-FFF2-40B4-BE49-F238E27FC236}">
                <a16:creationId xmlns:a16="http://schemas.microsoft.com/office/drawing/2014/main" id="{766F4AA9-CD9D-6745-B464-4C9DA6C8F3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Text Placeholder 3">
            <a:extLst>
              <a:ext uri="{FF2B5EF4-FFF2-40B4-BE49-F238E27FC236}">
                <a16:creationId xmlns:a16="http://schemas.microsoft.com/office/drawing/2014/main" id="{D041C705-7EE1-2241-AA61-7EF23E5BFC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2AC323D-1938-9647-8D1D-F12E201BA1BE}"/>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6" name="Footer Placeholder 5">
            <a:extLst>
              <a:ext uri="{FF2B5EF4-FFF2-40B4-BE49-F238E27FC236}">
                <a16:creationId xmlns:a16="http://schemas.microsoft.com/office/drawing/2014/main" id="{2D5E7276-9D99-FB46-96B9-47E5F92D6168}"/>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E215ADDB-0271-CE43-AE90-7427D8C97520}"/>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254565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6014D-0C92-8D47-A0F9-00FDD08081F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8EFA54F6-8447-904F-8913-A26CA63C75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BC85E635-3ED3-834C-9FE4-995EA675D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4CCEFF4-8EAE-3443-A7E0-9440B3A12DED}"/>
              </a:ext>
            </a:extLst>
          </p:cNvPr>
          <p:cNvSpPr>
            <a:spLocks noGrp="1"/>
          </p:cNvSpPr>
          <p:nvPr>
            <p:ph type="dt" sz="half" idx="10"/>
          </p:nvPr>
        </p:nvSpPr>
        <p:spPr>
          <a:xfrm>
            <a:off x="838200" y="6356350"/>
            <a:ext cx="2743200" cy="365125"/>
          </a:xfrm>
          <a:prstGeom prst="rect">
            <a:avLst/>
          </a:prstGeom>
        </p:spPr>
        <p:txBody>
          <a:bodyPr/>
          <a:lstStyle/>
          <a:p>
            <a:fld id="{784205CD-DA90-A349-83FF-7F4652C15E93}" type="datetimeFigureOut">
              <a:rPr lang="en-BE" smtClean="0"/>
              <a:t>11/10/2022</a:t>
            </a:fld>
            <a:endParaRPr lang="en-BE"/>
          </a:p>
        </p:txBody>
      </p:sp>
      <p:sp>
        <p:nvSpPr>
          <p:cNvPr id="6" name="Footer Placeholder 5">
            <a:extLst>
              <a:ext uri="{FF2B5EF4-FFF2-40B4-BE49-F238E27FC236}">
                <a16:creationId xmlns:a16="http://schemas.microsoft.com/office/drawing/2014/main" id="{11F3FDB1-34CC-3848-AB6F-DBB0559D1254}"/>
              </a:ext>
            </a:extLst>
          </p:cNvPr>
          <p:cNvSpPr>
            <a:spLocks noGrp="1"/>
          </p:cNvSpPr>
          <p:nvPr>
            <p:ph type="ftr" sz="quarter" idx="11"/>
          </p:nvPr>
        </p:nvSpPr>
        <p:spPr>
          <a:xfrm>
            <a:off x="4038600" y="6356350"/>
            <a:ext cx="4114800" cy="365125"/>
          </a:xfrm>
          <a:prstGeom prst="rect">
            <a:avLst/>
          </a:prstGeom>
        </p:spPr>
        <p:txBody>
          <a:bodyPr/>
          <a:lstStyle/>
          <a:p>
            <a:endParaRPr lang="en-BE"/>
          </a:p>
        </p:txBody>
      </p:sp>
      <p:sp>
        <p:nvSpPr>
          <p:cNvPr id="7" name="Slide Number Placeholder 6">
            <a:extLst>
              <a:ext uri="{FF2B5EF4-FFF2-40B4-BE49-F238E27FC236}">
                <a16:creationId xmlns:a16="http://schemas.microsoft.com/office/drawing/2014/main" id="{F392125F-1E7A-DD4F-9C96-8FF7A4A39BF2}"/>
              </a:ext>
            </a:extLst>
          </p:cNvPr>
          <p:cNvSpPr>
            <a:spLocks noGrp="1"/>
          </p:cNvSpPr>
          <p:nvPr>
            <p:ph type="sldNum" sz="quarter" idx="12"/>
          </p:nvPr>
        </p:nvSpPr>
        <p:spPr>
          <a:xfrm>
            <a:off x="8610600" y="6356350"/>
            <a:ext cx="2743200" cy="365125"/>
          </a:xfrm>
          <a:prstGeom prst="rect">
            <a:avLst/>
          </a:prstGeom>
        </p:spPr>
        <p:txBody>
          <a:bodyPr/>
          <a:lstStyle/>
          <a:p>
            <a:fld id="{D19F3187-3FC5-3848-83E5-FEB564EE9BAB}" type="slidenum">
              <a:rPr lang="en-BE" smtClean="0"/>
              <a:t>‹#›</a:t>
            </a:fld>
            <a:endParaRPr lang="en-BE"/>
          </a:p>
        </p:txBody>
      </p:sp>
    </p:spTree>
    <p:extLst>
      <p:ext uri="{BB962C8B-B14F-4D97-AF65-F5344CB8AC3E}">
        <p14:creationId xmlns:p14="http://schemas.microsoft.com/office/powerpoint/2010/main" val="118447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12.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CD2547-B0BE-714A-BDF6-1D8C00BCA7E3}"/>
              </a:ext>
            </a:extLst>
          </p:cNvPr>
          <p:cNvSpPr>
            <a:spLocks noGrp="1"/>
          </p:cNvSpPr>
          <p:nvPr>
            <p:ph type="title"/>
          </p:nvPr>
        </p:nvSpPr>
        <p:spPr>
          <a:xfrm>
            <a:off x="768626" y="983974"/>
            <a:ext cx="6514490" cy="851590"/>
          </a:xfrm>
          <a:prstGeom prst="rect">
            <a:avLst/>
          </a:prstGeom>
        </p:spPr>
        <p:txBody>
          <a:bodyPr vert="horz" lIns="91440" tIns="45720" rIns="91440" bIns="45720" rtlCol="0" anchor="ctr">
            <a:noAutofit/>
          </a:bodyPr>
          <a:lstStyle/>
          <a:p>
            <a:r>
              <a:rPr lang="en-GB" dirty="0"/>
              <a:t>Click to edit Master title style</a:t>
            </a:r>
            <a:endParaRPr lang="en-BE" dirty="0"/>
          </a:p>
        </p:txBody>
      </p:sp>
      <p:sp>
        <p:nvSpPr>
          <p:cNvPr id="3" name="Text Placeholder 2">
            <a:extLst>
              <a:ext uri="{FF2B5EF4-FFF2-40B4-BE49-F238E27FC236}">
                <a16:creationId xmlns:a16="http://schemas.microsoft.com/office/drawing/2014/main" id="{77F1F66B-8FEB-514B-9698-F8D7B0748B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BE" dirty="0"/>
          </a:p>
        </p:txBody>
      </p:sp>
    </p:spTree>
    <p:extLst>
      <p:ext uri="{BB962C8B-B14F-4D97-AF65-F5344CB8AC3E}">
        <p14:creationId xmlns:p14="http://schemas.microsoft.com/office/powerpoint/2010/main" val="1265551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rgbClr val="2842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A0D178"/>
        </a:buClr>
        <a:buFont typeface="Arial" panose="020B0604020202020204" pitchFamily="34" charset="0"/>
        <a:buChar char="•"/>
        <a:defRPr sz="2400" b="1" kern="1200">
          <a:solidFill>
            <a:srgbClr val="2842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A0D078"/>
        </a:buClr>
        <a:buFont typeface="Arial" panose="020B0604020202020204" pitchFamily="34" charset="0"/>
        <a:buChar char="•"/>
        <a:defRPr sz="2400" kern="1200">
          <a:solidFill>
            <a:srgbClr val="2842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A2D078"/>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A2D078"/>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A2D078"/>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123110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19.xml"/><Relationship Id="rId5" Type="http://schemas.openxmlformats.org/officeDocument/2006/relationships/image" Target="../media/image25.png"/><Relationship Id="rId4" Type="http://schemas.openxmlformats.org/officeDocument/2006/relationships/image" Target="../media/image27.png"/></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hyperlink" Target="mailto:CINEA-CEF-TRANSPORT-CALLS@ec.europa.eu" TargetMode="Externa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43.xml"/><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inea.ec.europa.eu/funding-opportunities/calls-proposals/2022-cef-transport-call_e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03119" y="3332422"/>
            <a:ext cx="6555556" cy="1572502"/>
          </a:xfrm>
        </p:spPr>
        <p:txBody>
          <a:bodyPr/>
          <a:lstStyle/>
          <a:p>
            <a:pPr algn="ctr"/>
            <a:r>
              <a:rPr lang="en-IE" dirty="0"/>
              <a:t>Connecting</a:t>
            </a:r>
            <a:r>
              <a:rPr lang="fr-BE" dirty="0"/>
              <a:t> Europe Facility Transport </a:t>
            </a:r>
            <a:r>
              <a:rPr lang="en-US" dirty="0"/>
              <a:t>Call</a:t>
            </a:r>
            <a:r>
              <a:rPr lang="et-EE" dirty="0"/>
              <a:t> </a:t>
            </a:r>
            <a:r>
              <a:rPr lang="et-EE" dirty="0" smtClean="0"/>
              <a:t>202</a:t>
            </a:r>
            <a:r>
              <a:rPr lang="fr-BE" dirty="0" smtClean="0"/>
              <a:t>2 </a:t>
            </a:r>
            <a:r>
              <a:rPr lang="fr-BE" dirty="0"/>
              <a:t/>
            </a:r>
            <a:br>
              <a:rPr lang="fr-BE" dirty="0"/>
            </a:br>
            <a:r>
              <a:rPr lang="en-US" dirty="0" smtClean="0"/>
              <a:t>Info Day</a:t>
            </a:r>
            <a:r>
              <a:rPr lang="et-EE" dirty="0" smtClean="0"/>
              <a:t> in </a:t>
            </a:r>
            <a:r>
              <a:rPr lang="en-IE" dirty="0" smtClean="0"/>
              <a:t>Slovakia</a:t>
            </a:r>
            <a:r>
              <a:rPr lang="fr-BE" dirty="0"/>
              <a:t/>
            </a:r>
            <a:br>
              <a:rPr lang="fr-BE" dirty="0"/>
            </a:br>
            <a:endParaRPr lang="en-GB" dirty="0"/>
          </a:p>
        </p:txBody>
      </p:sp>
      <p:sp>
        <p:nvSpPr>
          <p:cNvPr id="3" name="Rectangle 2"/>
          <p:cNvSpPr/>
          <p:nvPr/>
        </p:nvSpPr>
        <p:spPr>
          <a:xfrm>
            <a:off x="9835877" y="6178034"/>
            <a:ext cx="1981568" cy="369332"/>
          </a:xfrm>
          <a:prstGeom prst="rect">
            <a:avLst/>
          </a:prstGeom>
        </p:spPr>
        <p:txBody>
          <a:bodyPr wrap="none">
            <a:spAutoFit/>
          </a:bodyPr>
          <a:lstStyle/>
          <a:p>
            <a:r>
              <a:rPr lang="et-EE" dirty="0" smtClean="0">
                <a:solidFill>
                  <a:srgbClr val="284288"/>
                </a:solidFill>
              </a:rPr>
              <a:t>14</a:t>
            </a:r>
            <a:r>
              <a:rPr lang="fr-BE" dirty="0" smtClean="0">
                <a:solidFill>
                  <a:srgbClr val="284288"/>
                </a:solidFill>
              </a:rPr>
              <a:t> </a:t>
            </a:r>
            <a:r>
              <a:rPr lang="et-EE" dirty="0" smtClean="0">
                <a:solidFill>
                  <a:srgbClr val="284288"/>
                </a:solidFill>
              </a:rPr>
              <a:t>November </a:t>
            </a:r>
            <a:r>
              <a:rPr lang="fr-BE" dirty="0" smtClean="0">
                <a:solidFill>
                  <a:srgbClr val="284288"/>
                </a:solidFill>
              </a:rPr>
              <a:t>2022</a:t>
            </a:r>
            <a:endParaRPr lang="en-GB" dirty="0">
              <a:solidFill>
                <a:srgbClr val="284288"/>
              </a:solidFill>
            </a:endParaRPr>
          </a:p>
        </p:txBody>
      </p:sp>
    </p:spTree>
    <p:extLst>
      <p:ext uri="{BB962C8B-B14F-4D97-AF65-F5344CB8AC3E}">
        <p14:creationId xmlns:p14="http://schemas.microsoft.com/office/powerpoint/2010/main" val="932519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404" y="514249"/>
            <a:ext cx="6300951" cy="756021"/>
          </a:xfrm>
        </p:spPr>
        <p:txBody>
          <a:bodyPr/>
          <a:lstStyle/>
          <a:p>
            <a:r>
              <a:rPr lang="en-IE" sz="3400" dirty="0"/>
              <a:t>Railway cluster</a:t>
            </a:r>
          </a:p>
        </p:txBody>
      </p:sp>
      <p:sp>
        <p:nvSpPr>
          <p:cNvPr id="3" name="Content Placeholder 2"/>
          <p:cNvSpPr>
            <a:spLocks noGrp="1"/>
          </p:cNvSpPr>
          <p:nvPr>
            <p:ph idx="1"/>
          </p:nvPr>
        </p:nvSpPr>
        <p:spPr>
          <a:xfrm>
            <a:off x="435176" y="1253254"/>
            <a:ext cx="11427792" cy="4498272"/>
          </a:xfrm>
        </p:spPr>
        <p:txBody>
          <a:bodyPr vert="horz" lIns="91440" tIns="45720" rIns="91440" bIns="45720" rtlCol="0" anchor="t">
            <a:normAutofit fontScale="25000" lnSpcReduction="20000"/>
          </a:bodyPr>
          <a:lstStyle/>
          <a:p>
            <a:pPr marL="0" indent="0">
              <a:lnSpc>
                <a:spcPct val="120000"/>
              </a:lnSpc>
              <a:spcBef>
                <a:spcPts val="0"/>
              </a:spcBef>
              <a:spcAft>
                <a:spcPts val="600"/>
              </a:spcAft>
              <a:buNone/>
            </a:pPr>
            <a:r>
              <a:rPr lang="en-IE" sz="9600" dirty="0" smtClean="0"/>
              <a:t>Actions removing </a:t>
            </a:r>
            <a:r>
              <a:rPr lang="en-IE" sz="9600" dirty="0"/>
              <a:t>i</a:t>
            </a:r>
            <a:r>
              <a:rPr lang="en-IE" sz="9600" dirty="0" smtClean="0"/>
              <a:t>nteroperability barriers</a:t>
            </a:r>
          </a:p>
          <a:p>
            <a:pPr marL="0" indent="0">
              <a:lnSpc>
                <a:spcPct val="120000"/>
              </a:lnSpc>
              <a:spcBef>
                <a:spcPts val="0"/>
              </a:spcBef>
              <a:spcAft>
                <a:spcPts val="600"/>
              </a:spcAft>
              <a:buNone/>
            </a:pPr>
            <a:r>
              <a:rPr lang="en-IE" sz="7200" i="1" dirty="0" smtClean="0">
                <a:solidFill>
                  <a:schemeClr val="accent5"/>
                </a:solidFill>
              </a:rPr>
              <a:t>(CEF-T-2022-SIMOBGEN, CEF-T-2022-SIMOBCOEN)</a:t>
            </a:r>
          </a:p>
          <a:p>
            <a:pPr marL="0" indent="0">
              <a:lnSpc>
                <a:spcPct val="120000"/>
              </a:lnSpc>
              <a:spcBef>
                <a:spcPts val="0"/>
              </a:spcBef>
              <a:spcAft>
                <a:spcPts val="600"/>
              </a:spcAft>
              <a:buNone/>
            </a:pPr>
            <a:r>
              <a:rPr lang="en-IE" sz="8000" b="0" dirty="0" smtClean="0"/>
              <a:t>Actions to be supported:</a:t>
            </a:r>
          </a:p>
          <a:p>
            <a:pPr marL="357188" indent="-357188">
              <a:lnSpc>
                <a:spcPct val="120000"/>
              </a:lnSpc>
              <a:spcBef>
                <a:spcPts val="0"/>
              </a:spcBef>
              <a:spcAft>
                <a:spcPts val="600"/>
              </a:spcAft>
              <a:buFont typeface="Wingdings" panose="05000000000000000000" pitchFamily="2" charset="2"/>
              <a:buChar char="Ø"/>
            </a:pPr>
            <a:r>
              <a:rPr lang="en-IE" sz="8000" b="0" dirty="0" smtClean="0"/>
              <a:t>Projects </a:t>
            </a:r>
            <a:r>
              <a:rPr lang="en-IE" sz="8000" dirty="0" smtClean="0"/>
              <a:t>seeking compliance with Directive 2016/797 on the interoperability of the rail system</a:t>
            </a:r>
            <a:r>
              <a:rPr lang="en-IE" sz="8000" b="0" dirty="0" smtClean="0"/>
              <a:t>. They will aim at:</a:t>
            </a:r>
          </a:p>
          <a:p>
            <a:pPr marL="892175" lvl="1" indent="-434975">
              <a:lnSpc>
                <a:spcPct val="120000"/>
              </a:lnSpc>
              <a:spcBef>
                <a:spcPts val="0"/>
              </a:spcBef>
              <a:spcAft>
                <a:spcPts val="600"/>
              </a:spcAft>
              <a:buFont typeface="Courier New" panose="02070309020205020404" pitchFamily="49" charset="0"/>
              <a:buChar char="o"/>
            </a:pPr>
            <a:r>
              <a:rPr lang="en-IE" sz="7200" dirty="0"/>
              <a:t>supporting Railway Undertakings, Infrastructure Managers and Wagon keepers to implement and ensure compliance of the rail system and its subsystems with the </a:t>
            </a:r>
            <a:r>
              <a:rPr lang="en-IE" sz="7200" b="1" dirty="0"/>
              <a:t>technical specifications for interoperability</a:t>
            </a:r>
            <a:r>
              <a:rPr lang="en-IE" sz="7200" dirty="0"/>
              <a:t> (TAF/TAP TSI and other relevant TSIs</a:t>
            </a:r>
            <a:r>
              <a:rPr lang="en-IE" sz="7200" dirty="0" smtClean="0"/>
              <a:t>);</a:t>
            </a:r>
            <a:endParaRPr lang="en-IE" sz="7200" b="0" dirty="0" smtClean="0"/>
          </a:p>
          <a:p>
            <a:pPr marL="892175" lvl="1" indent="-434975">
              <a:lnSpc>
                <a:spcPct val="120000"/>
              </a:lnSpc>
              <a:spcBef>
                <a:spcPts val="0"/>
              </a:spcBef>
              <a:spcAft>
                <a:spcPts val="600"/>
              </a:spcAft>
              <a:buFont typeface="Courier New" panose="02070309020205020404" pitchFamily="49" charset="0"/>
              <a:buChar char="o"/>
            </a:pPr>
            <a:r>
              <a:rPr lang="en-IE" sz="7200" b="0" dirty="0" smtClean="0"/>
              <a:t>reducing discrepancies of railway fixed equipment and therefore opening of supply markets, including ensuring TSI compliance of fixed railway installation;</a:t>
            </a:r>
          </a:p>
          <a:p>
            <a:pPr marL="357188" lvl="0" indent="-357188">
              <a:lnSpc>
                <a:spcPct val="120000"/>
              </a:lnSpc>
              <a:spcBef>
                <a:spcPts val="0"/>
              </a:spcBef>
              <a:spcAft>
                <a:spcPts val="600"/>
              </a:spcAft>
              <a:buFont typeface="Wingdings" panose="05000000000000000000" pitchFamily="2" charset="2"/>
              <a:buChar char="Ø"/>
            </a:pPr>
            <a:r>
              <a:rPr lang="en-US" sz="8000" dirty="0" smtClean="0"/>
              <a:t>Automatic </a:t>
            </a:r>
            <a:r>
              <a:rPr lang="en-US" sz="8000" dirty="0"/>
              <a:t>gauge-change facilities </a:t>
            </a:r>
            <a:r>
              <a:rPr lang="en-US" sz="8000" b="0" dirty="0"/>
              <a:t>in rail freight traffic in accordance with Article 9(2)(b)(v) of the CEF Regulation, as well as </a:t>
            </a:r>
            <a:r>
              <a:rPr lang="en-US" sz="8000" dirty="0"/>
              <a:t>terminals and their equipment necessary for the transfer between different track gauges</a:t>
            </a:r>
            <a:endParaRPr lang="en-IE" dirty="0"/>
          </a:p>
        </p:txBody>
      </p:sp>
      <p:sp>
        <p:nvSpPr>
          <p:cNvPr id="5" name="Rounded Rectangle 4"/>
          <p:cNvSpPr/>
          <p:nvPr/>
        </p:nvSpPr>
        <p:spPr bwMode="auto">
          <a:xfrm>
            <a:off x="9273746" y="1142347"/>
            <a:ext cx="2589222"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0" cap="none" spc="0" normalizeH="0" baseline="0" noProof="0" dirty="0" smtClean="0">
                <a:ln>
                  <a:noFill/>
                </a:ln>
                <a:solidFill>
                  <a:srgbClr val="4D4D4D"/>
                </a:solidFill>
                <a:effectLst/>
                <a:uLnTx/>
                <a:uFillTx/>
                <a:latin typeface="Arial"/>
                <a:ea typeface="+mn-ea"/>
                <a:cs typeface="+mn-cs"/>
              </a:rPr>
              <a:t>Works/Studies/Mixed</a:t>
            </a:r>
            <a:endParaRPr kumimoji="0" lang="en-IE"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301752" y="6151636"/>
            <a:ext cx="4049448" cy="53603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IE" sz="1800" b="1" i="0" u="sng" strike="noStrike" kern="1200" cap="none"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General envelope: 50</a:t>
            </a:r>
            <a:r>
              <a:rPr kumimoji="0" lang="en-IE" sz="1800" b="1" i="0" u="sng" strike="noStrike" kern="1200" cap="none" spc="0" normalizeH="0" baseline="0" noProof="0" dirty="0" smtClean="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176" y="652475"/>
            <a:ext cx="489872" cy="489872"/>
          </a:xfrm>
          <a:prstGeom prst="rect">
            <a:avLst/>
          </a:prstGeom>
        </p:spPr>
      </p:pic>
      <p:sp>
        <p:nvSpPr>
          <p:cNvPr id="8" name="TextBox 7"/>
          <p:cNvSpPr txBox="1"/>
          <p:nvPr/>
        </p:nvSpPr>
        <p:spPr>
          <a:xfrm>
            <a:off x="301752" y="5751526"/>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2000" b="1" i="0" u="none" strike="noStrike" kern="1200" cap="none" spc="0" normalizeH="0" baseline="0" noProof="0" dirty="0" smtClean="0">
                <a:ln>
                  <a:noFill/>
                </a:ln>
                <a:solidFill>
                  <a:srgbClr val="7CCA62"/>
                </a:solidFill>
                <a:effectLst/>
                <a:uLnTx/>
                <a:uFillTx/>
                <a:latin typeface="Calibri" panose="020F0502020204030204"/>
                <a:ea typeface="+mn-ea"/>
                <a:cs typeface="+mn-cs"/>
              </a:rPr>
              <a:t>Maximum co-funding rates:</a:t>
            </a:r>
            <a:endPar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endParaRPr>
          </a:p>
        </p:txBody>
      </p:sp>
      <p:sp>
        <p:nvSpPr>
          <p:cNvPr id="9" name="Content Placeholder 2"/>
          <p:cNvSpPr txBox="1">
            <a:spLocks/>
          </p:cNvSpPr>
          <p:nvPr/>
        </p:nvSpPr>
        <p:spPr bwMode="gray">
          <a:xfrm>
            <a:off x="4563036" y="6151636"/>
            <a:ext cx="3523130" cy="536035"/>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Arial" panose="020B0604020202020204" pitchFamily="34" charset="0"/>
                <a:ea typeface="Verdana" panose="020B0604030504040204" pitchFamily="34" charset="0"/>
                <a:cs typeface="Arial" panose="020B0604020202020204" pitchFamily="34" charset="0"/>
              </a:rPr>
              <a:t>Cohesion envelope: 85%</a:t>
            </a:r>
            <a:endParaRPr kumimoji="0" lang="fr-BE" sz="1800" b="0" i="0" u="none" strike="noStrike" kern="1200" cap="none" spc="0" normalizeH="0" baseline="0" noProof="0" dirty="0">
              <a:ln>
                <a:noFill/>
              </a:ln>
              <a:solidFill>
                <a:prstClr val="black"/>
              </a:solidFill>
              <a:effectLst/>
              <a:uLnTx/>
              <a:uFillTx/>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829093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379" y="179295"/>
            <a:ext cx="9070691" cy="669302"/>
          </a:xfrm>
          <a:solidFill>
            <a:schemeClr val="bg1"/>
          </a:solidFill>
        </p:spPr>
        <p:txBody>
          <a:bodyPr/>
          <a:lstStyle/>
          <a:p>
            <a:r>
              <a:rPr lang="en-US" sz="3400" dirty="0"/>
              <a:t>Maritime and inland waterway cluster </a:t>
            </a:r>
            <a:endParaRPr lang="en-IE" sz="3400" dirty="0"/>
          </a:p>
        </p:txBody>
      </p:sp>
      <p:sp>
        <p:nvSpPr>
          <p:cNvPr id="3" name="Content Placeholder 2"/>
          <p:cNvSpPr>
            <a:spLocks noGrp="1"/>
          </p:cNvSpPr>
          <p:nvPr>
            <p:ph idx="1"/>
          </p:nvPr>
        </p:nvSpPr>
        <p:spPr>
          <a:xfrm>
            <a:off x="215154" y="779931"/>
            <a:ext cx="11770294" cy="5295090"/>
          </a:xfrm>
        </p:spPr>
        <p:txBody>
          <a:bodyPr>
            <a:noAutofit/>
          </a:bodyPr>
          <a:lstStyle/>
          <a:p>
            <a:pPr marL="0" indent="0">
              <a:lnSpc>
                <a:spcPct val="100000"/>
              </a:lnSpc>
              <a:spcBef>
                <a:spcPts val="0"/>
              </a:spcBef>
              <a:spcAft>
                <a:spcPts val="1200"/>
              </a:spcAft>
              <a:buNone/>
            </a:pPr>
            <a:r>
              <a:rPr lang="en-GB" sz="1800" dirty="0"/>
              <a:t>Inland waterways and inland ports projects on the Core and Comprehensive Networks</a:t>
            </a:r>
            <a:r>
              <a:rPr lang="et-EE" sz="1600" dirty="0"/>
              <a:t> </a:t>
            </a:r>
            <a:r>
              <a:rPr lang="fr-BE" sz="1600" dirty="0" smtClean="0"/>
              <a:t/>
            </a:r>
            <a:br>
              <a:rPr lang="fr-BE" sz="1600" dirty="0" smtClean="0"/>
            </a:br>
            <a:r>
              <a:rPr lang="et-EE" sz="1400" dirty="0" smtClean="0"/>
              <a:t>(*</a:t>
            </a:r>
            <a:r>
              <a:rPr lang="en-GB" sz="1400" dirty="0"/>
              <a:t>comprehensive network only concerns inland ports</a:t>
            </a:r>
            <a:r>
              <a:rPr lang="et-EE" sz="1400" dirty="0" smtClean="0"/>
              <a:t>)</a:t>
            </a:r>
            <a:r>
              <a:rPr lang="fr-BE" sz="1400" dirty="0" smtClean="0"/>
              <a:t/>
            </a:r>
            <a:br>
              <a:rPr lang="fr-BE" sz="1400" dirty="0" smtClean="0"/>
            </a:br>
            <a:r>
              <a:rPr lang="en-GB" sz="1600" i="1" dirty="0" smtClean="0">
                <a:solidFill>
                  <a:schemeClr val="accent5"/>
                </a:solidFill>
              </a:rPr>
              <a:t>(CEF-T-2022-COREGEN</a:t>
            </a:r>
            <a:r>
              <a:rPr lang="en-GB" sz="1600" i="1" dirty="0">
                <a:solidFill>
                  <a:schemeClr val="accent5"/>
                </a:solidFill>
              </a:rPr>
              <a:t>, </a:t>
            </a:r>
            <a:r>
              <a:rPr lang="en-GB" sz="1600" i="1" dirty="0" smtClean="0">
                <a:solidFill>
                  <a:schemeClr val="accent5"/>
                </a:solidFill>
              </a:rPr>
              <a:t>CEF-T-2022-CORECOEN</a:t>
            </a:r>
            <a:r>
              <a:rPr lang="en-GB" sz="1600" i="1" dirty="0">
                <a:solidFill>
                  <a:schemeClr val="accent5"/>
                </a:solidFill>
              </a:rPr>
              <a:t>, </a:t>
            </a:r>
            <a:r>
              <a:rPr lang="en-GB" sz="1600" i="1" dirty="0" smtClean="0">
                <a:solidFill>
                  <a:schemeClr val="accent5"/>
                </a:solidFill>
              </a:rPr>
              <a:t>CEF-T-2022-COMPGEN</a:t>
            </a:r>
            <a:r>
              <a:rPr lang="en-GB" sz="1600" i="1" dirty="0">
                <a:solidFill>
                  <a:schemeClr val="accent5"/>
                </a:solidFill>
              </a:rPr>
              <a:t>, </a:t>
            </a:r>
            <a:r>
              <a:rPr lang="en-GB" sz="1600" i="1" dirty="0" smtClean="0">
                <a:solidFill>
                  <a:schemeClr val="accent5"/>
                </a:solidFill>
              </a:rPr>
              <a:t>CEF-T-2022-COMPCOEN</a:t>
            </a:r>
            <a:r>
              <a:rPr lang="en-GB" sz="1600" i="1" dirty="0">
                <a:solidFill>
                  <a:schemeClr val="accent5"/>
                </a:solidFill>
              </a:rPr>
              <a:t>)</a:t>
            </a:r>
            <a:endParaRPr lang="et-EE" sz="1600" i="1" dirty="0">
              <a:solidFill>
                <a:schemeClr val="accent5"/>
              </a:solidFill>
            </a:endParaRPr>
          </a:p>
          <a:p>
            <a:pPr marL="0" indent="0">
              <a:lnSpc>
                <a:spcPct val="100000"/>
              </a:lnSpc>
              <a:spcBef>
                <a:spcPts val="0"/>
              </a:spcBef>
              <a:spcAft>
                <a:spcPts val="600"/>
              </a:spcAft>
              <a:buNone/>
            </a:pPr>
            <a:r>
              <a:rPr lang="fr-BE" sz="1500" b="0" dirty="0"/>
              <a:t>Actions to </a:t>
            </a:r>
            <a:r>
              <a:rPr lang="en-IE" sz="1500" b="0" dirty="0"/>
              <a:t>be supported</a:t>
            </a:r>
            <a:r>
              <a:rPr lang="fr-BE" sz="1500" b="0" dirty="0"/>
              <a:t>:</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upgrade of </a:t>
            </a:r>
            <a:r>
              <a:rPr lang="en-IE" sz="1500" b="0" dirty="0" smtClean="0"/>
              <a:t>existing </a:t>
            </a:r>
            <a:r>
              <a:rPr lang="en-IE" sz="1500" b="0" dirty="0"/>
              <a:t>and creation of </a:t>
            </a:r>
            <a:r>
              <a:rPr lang="en-IE" sz="1500" b="0" dirty="0" smtClean="0"/>
              <a:t>new </a:t>
            </a:r>
            <a:r>
              <a:rPr lang="en-IE" sz="1500" b="0" dirty="0"/>
              <a:t>waterways</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construction, lifting, upgrading of locks and </a:t>
            </a:r>
            <a:r>
              <a:rPr lang="et-EE" sz="1500" b="0" dirty="0"/>
              <a:t>(</a:t>
            </a:r>
            <a:r>
              <a:rPr lang="en-IE" sz="1500" b="0" dirty="0"/>
              <a:t>movable</a:t>
            </a:r>
            <a:r>
              <a:rPr lang="et-EE" sz="1500" b="0" dirty="0"/>
              <a:t>)</a:t>
            </a:r>
            <a:r>
              <a:rPr lang="en-IE" sz="1500" b="0" dirty="0"/>
              <a:t> bridges</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automation of waterway infrastructure</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interconnections between inland waterways and maritime transport, rail/road connections within the</a:t>
            </a:r>
            <a:r>
              <a:rPr lang="et-EE" sz="1500" b="0" dirty="0"/>
              <a:t> </a:t>
            </a:r>
            <a:r>
              <a:rPr lang="en-IE" sz="1500" b="0" dirty="0"/>
              <a:t>port</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access</a:t>
            </a:r>
            <a:r>
              <a:rPr lang="et-EE" sz="1500" b="0" dirty="0"/>
              <a:t> </a:t>
            </a:r>
            <a:r>
              <a:rPr lang="en-IE" sz="1500" b="0" dirty="0"/>
              <a:t>of inland</a:t>
            </a:r>
            <a:r>
              <a:rPr lang="et-EE" sz="1500" b="0" dirty="0"/>
              <a:t> </a:t>
            </a:r>
            <a:r>
              <a:rPr lang="en-IE" sz="1500" b="0" dirty="0"/>
              <a:t>ports to inland waterways</a:t>
            </a:r>
            <a:r>
              <a:rPr lang="et-EE" sz="1500" b="0" dirty="0"/>
              <a:t> </a:t>
            </a:r>
            <a:r>
              <a:rPr lang="en-IE" sz="1500" b="0" dirty="0"/>
              <a:t> </a:t>
            </a:r>
            <a:endParaRPr lang="et-EE" sz="1500" b="0" dirty="0"/>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basic port infrastructure, shore-side electricity supply</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port reception facilities for waste from ships</a:t>
            </a:r>
          </a:p>
          <a:p>
            <a:pPr marL="357188" indent="-357188">
              <a:lnSpc>
                <a:spcPct val="100000"/>
              </a:lnSpc>
              <a:spcBef>
                <a:spcPts val="0"/>
              </a:spcBef>
              <a:spcAft>
                <a:spcPts val="600"/>
              </a:spcAft>
              <a:buClr>
                <a:srgbClr val="95C959"/>
              </a:buClr>
              <a:buFont typeface="Wingdings" panose="05000000000000000000" pitchFamily="2" charset="2"/>
              <a:buChar char="Ø"/>
            </a:pPr>
            <a:r>
              <a:rPr lang="en-IE" sz="1500" b="0" dirty="0"/>
              <a:t>ensuring </a:t>
            </a:r>
            <a:r>
              <a:rPr lang="en-IE" sz="1500" b="0" dirty="0" smtClean="0"/>
              <a:t>year-round navigability </a:t>
            </a:r>
            <a:r>
              <a:rPr lang="en-US" sz="1500" b="0" dirty="0"/>
              <a:t>(including actions supporting cross-disciplinary digital information and operation systems for water and waterway management, and actions supporting prediction of low- and medium water levels (for inland navigation purposes</a:t>
            </a:r>
            <a:r>
              <a:rPr lang="en-US" sz="1500" b="0" dirty="0" smtClean="0"/>
              <a:t>))</a:t>
            </a:r>
            <a:endParaRPr lang="et-EE" sz="1500" b="0" dirty="0"/>
          </a:p>
          <a:p>
            <a:pPr marL="357188" indent="-357188">
              <a:lnSpc>
                <a:spcPct val="100000"/>
              </a:lnSpc>
              <a:spcBef>
                <a:spcPts val="0"/>
              </a:spcBef>
              <a:spcAft>
                <a:spcPts val="600"/>
              </a:spcAft>
              <a:buClr>
                <a:srgbClr val="95C959"/>
              </a:buClr>
              <a:buFont typeface="Wingdings" panose="05000000000000000000" pitchFamily="2" charset="2"/>
              <a:buChar char="Ø"/>
            </a:pPr>
            <a:r>
              <a:rPr lang="en-US" sz="1500" b="0" dirty="0"/>
              <a:t>waterside infrastructure including the creation and/or upgrade of infrastructure for mooring and waterborne operations along a waterway – can concern infrastructure and facilities for mooring and waterborne operations along the TEN-T waterways at sites which are not included in the Annex II.2 of the TEN-T Regulation </a:t>
            </a:r>
            <a:r>
              <a:rPr lang="en-US" sz="1500" b="0" dirty="0" smtClean="0"/>
              <a:t>n°1315/2013</a:t>
            </a:r>
            <a:endParaRPr lang="en-US" sz="1500" b="0" dirty="0"/>
          </a:p>
          <a:p>
            <a:pPr marL="357188" indent="-357188">
              <a:lnSpc>
                <a:spcPct val="100000"/>
              </a:lnSpc>
              <a:spcBef>
                <a:spcPts val="0"/>
              </a:spcBef>
              <a:spcAft>
                <a:spcPts val="600"/>
              </a:spcAft>
              <a:buClr>
                <a:srgbClr val="95C959"/>
              </a:buClr>
              <a:buFont typeface="Wingdings" panose="05000000000000000000" pitchFamily="2" charset="2"/>
              <a:buChar char="Ø"/>
            </a:pPr>
            <a:r>
              <a:rPr lang="en-US" sz="1500" b="0" dirty="0"/>
              <a:t>can include elements of storage and transshipment facilities and equipment. However, these are only eligible if they are fully integrated in, and a minor part of an inland waterborne infrastructure </a:t>
            </a:r>
            <a:r>
              <a:rPr lang="en-US" sz="1500" b="0" dirty="0" smtClean="0"/>
              <a:t>project</a:t>
            </a:r>
            <a:endParaRPr lang="et-EE" sz="1500" b="0" dirty="0"/>
          </a:p>
        </p:txBody>
      </p:sp>
      <p:sp>
        <p:nvSpPr>
          <p:cNvPr id="5" name="Rounded Rectangle 4"/>
          <p:cNvSpPr/>
          <p:nvPr/>
        </p:nvSpPr>
        <p:spPr bwMode="auto">
          <a:xfrm>
            <a:off x="9063318" y="1604684"/>
            <a:ext cx="2922129" cy="53788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301752" y="6266328"/>
            <a:ext cx="5615676" cy="46616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6219075" y="6266328"/>
            <a:ext cx="5766373" cy="466165"/>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I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a:t>
            </a: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envelope: </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85%</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301752" y="5916706"/>
            <a:ext cx="432403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988" y="89647"/>
            <a:ext cx="457928" cy="600635"/>
          </a:xfrm>
          <a:prstGeom prst="rect">
            <a:avLst/>
          </a:prstGeom>
        </p:spPr>
      </p:pic>
    </p:spTree>
    <p:extLst>
      <p:ext uri="{BB962C8B-B14F-4D97-AF65-F5344CB8AC3E}">
        <p14:creationId xmlns:p14="http://schemas.microsoft.com/office/powerpoint/2010/main" val="108891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076" y="620515"/>
            <a:ext cx="8229600" cy="546538"/>
          </a:xfrm>
          <a:solidFill>
            <a:schemeClr val="bg1"/>
          </a:solidFill>
        </p:spPr>
        <p:txBody>
          <a:bodyPr/>
          <a:lstStyle/>
          <a:p>
            <a:r>
              <a:rPr lang="en-US" sz="3400" dirty="0"/>
              <a:t>Maritime and inland waterway cluster</a:t>
            </a:r>
            <a:endParaRPr lang="en-IE" sz="3400" dirty="0"/>
          </a:p>
        </p:txBody>
      </p:sp>
      <p:sp>
        <p:nvSpPr>
          <p:cNvPr id="3" name="Content Placeholder 2"/>
          <p:cNvSpPr>
            <a:spLocks noGrp="1"/>
          </p:cNvSpPr>
          <p:nvPr>
            <p:ph idx="1"/>
          </p:nvPr>
        </p:nvSpPr>
        <p:spPr>
          <a:xfrm>
            <a:off x="211873" y="1344805"/>
            <a:ext cx="11641874" cy="4598663"/>
          </a:xfrm>
        </p:spPr>
        <p:txBody>
          <a:bodyPr>
            <a:normAutofit fontScale="25000" lnSpcReduction="20000"/>
          </a:bodyPr>
          <a:lstStyle/>
          <a:p>
            <a:pPr marL="0" indent="0" algn="just">
              <a:lnSpc>
                <a:spcPct val="120000"/>
              </a:lnSpc>
              <a:spcBef>
                <a:spcPts val="0"/>
              </a:spcBef>
              <a:spcAft>
                <a:spcPts val="600"/>
              </a:spcAft>
              <a:buNone/>
            </a:pPr>
            <a:r>
              <a:rPr lang="en-IE" sz="9600" dirty="0"/>
              <a:t>River Information Services (RIS)  </a:t>
            </a:r>
            <a:r>
              <a:rPr lang="en-IE" sz="7200" i="1" dirty="0">
                <a:solidFill>
                  <a:schemeClr val="accent5"/>
                </a:solidFill>
              </a:rPr>
              <a:t>(</a:t>
            </a:r>
            <a:r>
              <a:rPr lang="en-IE" sz="7200" i="1" dirty="0" smtClean="0">
                <a:solidFill>
                  <a:schemeClr val="accent5"/>
                </a:solidFill>
              </a:rPr>
              <a:t>CEF-T-2022-SIMOBGEN</a:t>
            </a:r>
            <a:r>
              <a:rPr lang="en-IE" sz="7200" i="1" dirty="0">
                <a:solidFill>
                  <a:schemeClr val="accent5"/>
                </a:solidFill>
              </a:rPr>
              <a:t>)</a:t>
            </a:r>
          </a:p>
          <a:p>
            <a:pPr marL="0" indent="0" algn="just">
              <a:lnSpc>
                <a:spcPct val="120000"/>
              </a:lnSpc>
              <a:spcBef>
                <a:spcPts val="0"/>
              </a:spcBef>
              <a:spcAft>
                <a:spcPts val="600"/>
              </a:spcAft>
              <a:buNone/>
            </a:pPr>
            <a:r>
              <a:rPr lang="en-IE" sz="6400" b="0" dirty="0"/>
              <a:t>Actions to be supported:</a:t>
            </a:r>
          </a:p>
          <a:p>
            <a:pPr marL="357188" indent="-357188" algn="just">
              <a:lnSpc>
                <a:spcPct val="120000"/>
              </a:lnSpc>
              <a:spcBef>
                <a:spcPts val="0"/>
              </a:spcBef>
              <a:spcAft>
                <a:spcPts val="600"/>
              </a:spcAft>
              <a:buFont typeface="Wingdings" panose="05000000000000000000" pitchFamily="2" charset="2"/>
              <a:buChar char="Ø"/>
            </a:pPr>
            <a:r>
              <a:rPr lang="en-IE" sz="6400" b="0" dirty="0"/>
              <a:t>Deployment of smart on-board and land-based components of RIS, including appliances along the waterways or other related telematics applications that facilitate the digital transition and automation of the sector</a:t>
            </a:r>
          </a:p>
          <a:p>
            <a:pPr marL="357188" indent="-357188" algn="just">
              <a:lnSpc>
                <a:spcPct val="120000"/>
              </a:lnSpc>
              <a:spcBef>
                <a:spcPts val="0"/>
              </a:spcBef>
              <a:spcAft>
                <a:spcPts val="600"/>
              </a:spcAft>
              <a:buFont typeface="Wingdings" panose="05000000000000000000" pitchFamily="2" charset="2"/>
              <a:buChar char="Ø"/>
            </a:pPr>
            <a:r>
              <a:rPr lang="en-IE" sz="6400" b="0" dirty="0"/>
              <a:t>Coherent deployment of Union-wide harmonised RIS components and fine-tuning of RIS key technologies, systems and services, in full compliance with the applicable standards and technical specifications</a:t>
            </a:r>
          </a:p>
          <a:p>
            <a:pPr marL="357188" indent="-357188" algn="just">
              <a:lnSpc>
                <a:spcPct val="120000"/>
              </a:lnSpc>
              <a:spcBef>
                <a:spcPts val="0"/>
              </a:spcBef>
              <a:spcAft>
                <a:spcPts val="600"/>
              </a:spcAft>
              <a:buFont typeface="Wingdings" panose="05000000000000000000" pitchFamily="2" charset="2"/>
              <a:buChar char="Ø"/>
            </a:pPr>
            <a:r>
              <a:rPr lang="en-IE" sz="6400" b="0" dirty="0"/>
              <a:t>Complement and integrate with smart traffic and transport management solutions in inland waterway transport (with dedicated focus on RIS enabled corridor management and related solutions, incl. from relevant CEF actions) to facilitate data-sharing between authorities and inland waterway transport users</a:t>
            </a:r>
          </a:p>
          <a:p>
            <a:pPr marL="357188" indent="-357188" algn="just">
              <a:lnSpc>
                <a:spcPct val="120000"/>
              </a:lnSpc>
              <a:spcBef>
                <a:spcPts val="0"/>
              </a:spcBef>
              <a:spcAft>
                <a:spcPts val="600"/>
              </a:spcAft>
              <a:buFont typeface="Wingdings" panose="05000000000000000000" pitchFamily="2" charset="2"/>
              <a:buChar char="Ø"/>
            </a:pPr>
            <a:r>
              <a:rPr lang="en-IE" sz="6400" b="0" dirty="0"/>
              <a:t>Reduction of administrative burden and elimination of paper flow of documents, establishing solutions that facilitate machine-to-machine communication and the once-only principle, taking into consideration the developments in DTLF (e.g. federation of platforms) and the principles of the </a:t>
            </a:r>
            <a:r>
              <a:rPr lang="en-IE" sz="6400" b="0" dirty="0" err="1"/>
              <a:t>eFTI</a:t>
            </a:r>
            <a:r>
              <a:rPr lang="en-IE" sz="6400" b="0" dirty="0"/>
              <a:t> Regulation</a:t>
            </a:r>
          </a:p>
          <a:p>
            <a:pPr marL="357188" indent="-357188" algn="just">
              <a:lnSpc>
                <a:spcPct val="120000"/>
              </a:lnSpc>
              <a:spcBef>
                <a:spcPts val="0"/>
              </a:spcBef>
              <a:spcAft>
                <a:spcPts val="600"/>
              </a:spcAft>
              <a:buFont typeface="Wingdings" panose="05000000000000000000" pitchFamily="2" charset="2"/>
              <a:buChar char="Ø"/>
            </a:pPr>
            <a:r>
              <a:rPr lang="en-IE" sz="6400" b="0" dirty="0"/>
              <a:t>Actions that contribute to the holistic vision of NAIADES III for the inland waterway transport sector’s digitalisation and </a:t>
            </a:r>
            <a:r>
              <a:rPr lang="en-IE" sz="6400" b="0" dirty="0" smtClean="0"/>
              <a:t>automation</a:t>
            </a:r>
          </a:p>
          <a:p>
            <a:pPr marL="357188" indent="-357188" algn="just">
              <a:lnSpc>
                <a:spcPct val="120000"/>
              </a:lnSpc>
              <a:spcBef>
                <a:spcPts val="0"/>
              </a:spcBef>
              <a:spcAft>
                <a:spcPts val="600"/>
              </a:spcAft>
              <a:buFont typeface="Wingdings" panose="05000000000000000000" pitchFamily="2" charset="2"/>
              <a:buChar char="Ø"/>
            </a:pPr>
            <a:r>
              <a:rPr lang="en-US" sz="6400" b="0" dirty="0"/>
              <a:t>The projects should primarily address inland waterway transport and/or port </a:t>
            </a:r>
            <a:r>
              <a:rPr lang="en-US" sz="6400" b="0" dirty="0" smtClean="0"/>
              <a:t>information services </a:t>
            </a:r>
            <a:r>
              <a:rPr lang="en-US" sz="6400" b="0" dirty="0"/>
              <a:t>targeted at inland waterway </a:t>
            </a:r>
            <a:r>
              <a:rPr lang="en-US" sz="6400" b="0" dirty="0" smtClean="0"/>
              <a:t>vessels</a:t>
            </a:r>
            <a:endParaRPr lang="en-IE" sz="6400" b="0" dirty="0"/>
          </a:p>
        </p:txBody>
      </p:sp>
      <p:sp>
        <p:nvSpPr>
          <p:cNvPr id="5" name="Rounded Rectangle 4"/>
          <p:cNvSpPr/>
          <p:nvPr/>
        </p:nvSpPr>
        <p:spPr bwMode="auto">
          <a:xfrm>
            <a:off x="9818628" y="929281"/>
            <a:ext cx="2105246"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211872" y="6266984"/>
            <a:ext cx="5615676" cy="471449"/>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21" y="634529"/>
            <a:ext cx="457928" cy="457928"/>
          </a:xfrm>
          <a:prstGeom prst="rect">
            <a:avLst/>
          </a:prstGeom>
        </p:spPr>
      </p:pic>
      <p:sp>
        <p:nvSpPr>
          <p:cNvPr id="8" name="TextBox 7"/>
          <p:cNvSpPr txBox="1"/>
          <p:nvPr/>
        </p:nvSpPr>
        <p:spPr>
          <a:xfrm>
            <a:off x="211872" y="5868872"/>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a:t>
            </a:r>
            <a:r>
              <a:rPr kumimoji="0" lang="fr-BE" sz="2000" b="1" i="0" u="none" strike="noStrike" kern="1200" cap="none" spc="0" normalizeH="0" baseline="0" noProof="0" dirty="0" smtClean="0">
                <a:ln>
                  <a:noFill/>
                </a:ln>
                <a:solidFill>
                  <a:srgbClr val="7CCA62"/>
                </a:solidFill>
                <a:effectLst/>
                <a:uLnTx/>
                <a:uFillTx/>
                <a:latin typeface="Calibri" panose="020F0502020204030204"/>
                <a:ea typeface="+mn-ea"/>
                <a:cs typeface="+mn-cs"/>
              </a:rPr>
              <a:t>rate:</a:t>
            </a:r>
            <a:endPar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9607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909" y="724787"/>
            <a:ext cx="7002297" cy="714703"/>
          </a:xfrm>
          <a:solidFill>
            <a:schemeClr val="bg1"/>
          </a:solidFill>
        </p:spPr>
        <p:txBody>
          <a:bodyPr/>
          <a:lstStyle/>
          <a:p>
            <a:r>
              <a:rPr lang="en-US" sz="3400" dirty="0"/>
              <a:t>Roads, RRTs and MLPs cluster </a:t>
            </a:r>
            <a:endParaRPr lang="en-IE" sz="3400" dirty="0"/>
          </a:p>
        </p:txBody>
      </p:sp>
      <p:sp>
        <p:nvSpPr>
          <p:cNvPr id="3" name="Content Placeholder 2"/>
          <p:cNvSpPr>
            <a:spLocks noGrp="1"/>
          </p:cNvSpPr>
          <p:nvPr>
            <p:ph idx="1"/>
          </p:nvPr>
        </p:nvSpPr>
        <p:spPr>
          <a:xfrm>
            <a:off x="301752" y="1570702"/>
            <a:ext cx="11676887" cy="4168447"/>
          </a:xfrm>
        </p:spPr>
        <p:txBody>
          <a:bodyPr>
            <a:noAutofit/>
          </a:bodyPr>
          <a:lstStyle/>
          <a:p>
            <a:pPr marL="0" indent="0">
              <a:buNone/>
            </a:pPr>
            <a:r>
              <a:rPr lang="en-US" dirty="0"/>
              <a:t>Roads, rail-road </a:t>
            </a:r>
            <a:r>
              <a:rPr lang="en-US" dirty="0" smtClean="0"/>
              <a:t>terminals </a:t>
            </a:r>
            <a:r>
              <a:rPr lang="en-US" dirty="0"/>
              <a:t>and multimodal logistics platforms projects on the Core and Comprehensive Networks </a:t>
            </a:r>
          </a:p>
          <a:p>
            <a:pPr marL="0" indent="0">
              <a:buNone/>
            </a:pPr>
            <a:r>
              <a:rPr lang="en-US" sz="1800" i="1" dirty="0">
                <a:solidFill>
                  <a:schemeClr val="accent5"/>
                </a:solidFill>
              </a:rPr>
              <a:t>(</a:t>
            </a:r>
            <a:r>
              <a:rPr lang="en-US" sz="1800" i="1" dirty="0" smtClean="0">
                <a:solidFill>
                  <a:schemeClr val="accent5"/>
                </a:solidFill>
              </a:rPr>
              <a:t>CEF-T-2022-COREGEN</a:t>
            </a:r>
            <a:r>
              <a:rPr lang="en-US" sz="1800" i="1" dirty="0">
                <a:solidFill>
                  <a:schemeClr val="accent5"/>
                </a:solidFill>
              </a:rPr>
              <a:t>, </a:t>
            </a:r>
            <a:r>
              <a:rPr lang="en-US" sz="1800" i="1" dirty="0" smtClean="0">
                <a:solidFill>
                  <a:schemeClr val="accent5"/>
                </a:solidFill>
              </a:rPr>
              <a:t>CEF-T-2022-CORECOEN</a:t>
            </a:r>
            <a:r>
              <a:rPr lang="en-US" sz="1800" i="1" dirty="0">
                <a:solidFill>
                  <a:schemeClr val="accent5"/>
                </a:solidFill>
              </a:rPr>
              <a:t>, </a:t>
            </a:r>
            <a:r>
              <a:rPr lang="en-US" sz="1800" i="1" dirty="0" smtClean="0">
                <a:solidFill>
                  <a:schemeClr val="accent5"/>
                </a:solidFill>
              </a:rPr>
              <a:t>CEF-T-2022-COMPGEN</a:t>
            </a:r>
            <a:r>
              <a:rPr lang="en-US" sz="1800" i="1" dirty="0">
                <a:solidFill>
                  <a:schemeClr val="accent5"/>
                </a:solidFill>
              </a:rPr>
              <a:t>, </a:t>
            </a:r>
            <a:r>
              <a:rPr lang="en-US" sz="1800" i="1" dirty="0" smtClean="0">
                <a:solidFill>
                  <a:schemeClr val="accent5"/>
                </a:solidFill>
              </a:rPr>
              <a:t>CEF-T-2022-COMPCOEN</a:t>
            </a:r>
            <a:r>
              <a:rPr lang="en-US" sz="1800" i="1" dirty="0">
                <a:solidFill>
                  <a:schemeClr val="accent5"/>
                </a:solidFill>
              </a:rPr>
              <a:t>) </a:t>
            </a:r>
            <a:endParaRPr lang="et-EE" sz="1800" i="1" dirty="0">
              <a:solidFill>
                <a:schemeClr val="accent5"/>
              </a:solidFill>
            </a:endParaRPr>
          </a:p>
          <a:p>
            <a:pPr marL="0" indent="0">
              <a:buNone/>
            </a:pPr>
            <a:endParaRPr lang="fr-BE" sz="1800" b="0" dirty="0" smtClean="0"/>
          </a:p>
          <a:p>
            <a:pPr marL="0" indent="0">
              <a:buNone/>
            </a:pPr>
            <a:r>
              <a:rPr lang="fr-BE" sz="1800" b="0" dirty="0" smtClean="0"/>
              <a:t>Actions </a:t>
            </a:r>
            <a:r>
              <a:rPr lang="fr-BE" sz="1800" b="0" dirty="0"/>
              <a:t>to </a:t>
            </a:r>
            <a:r>
              <a:rPr lang="en-IE" sz="1800" b="0" dirty="0"/>
              <a:t>be </a:t>
            </a:r>
            <a:r>
              <a:rPr lang="en-IE" sz="1800" b="0" dirty="0" smtClean="0"/>
              <a:t>supported in </a:t>
            </a:r>
            <a:r>
              <a:rPr lang="en-IE" sz="1800" dirty="0" smtClean="0"/>
              <a:t>Roads</a:t>
            </a:r>
            <a:r>
              <a:rPr lang="fr-BE" sz="1800" b="0" dirty="0" smtClean="0"/>
              <a:t>:</a:t>
            </a:r>
            <a:endParaRPr lang="fr-BE" sz="1800" b="0" dirty="0"/>
          </a:p>
          <a:p>
            <a:pPr marL="357188" indent="-357188" algn="just">
              <a:buClr>
                <a:srgbClr val="92D050"/>
              </a:buClr>
              <a:buFont typeface="Wingdings" panose="05000000000000000000" pitchFamily="2" charset="2"/>
              <a:buChar char="Ø"/>
            </a:pPr>
            <a:r>
              <a:rPr lang="en-IE" sz="1900" b="0" dirty="0"/>
              <a:t>pre-identified road links stipulated in the CEF Regulation</a:t>
            </a:r>
            <a:r>
              <a:rPr lang="et-EE" sz="1900" b="0" dirty="0"/>
              <a:t>, </a:t>
            </a:r>
            <a:r>
              <a:rPr lang="en-IE" sz="1900" b="0" dirty="0"/>
              <a:t>with a priority to cross-border Core network links</a:t>
            </a:r>
          </a:p>
          <a:p>
            <a:pPr marL="357188" indent="-357188" algn="just">
              <a:buClr>
                <a:srgbClr val="92D050"/>
              </a:buClr>
              <a:buFont typeface="Wingdings" panose="05000000000000000000" pitchFamily="2" charset="2"/>
              <a:buChar char="Ø"/>
            </a:pPr>
            <a:r>
              <a:rPr lang="en-IE" sz="1900" b="0" dirty="0"/>
              <a:t>components of the</a:t>
            </a:r>
            <a:r>
              <a:rPr lang="et-EE" sz="1900" b="0" dirty="0"/>
              <a:t> </a:t>
            </a:r>
            <a:r>
              <a:rPr lang="en-IE" sz="1900" b="0" dirty="0" smtClean="0"/>
              <a:t>road TEN-T </a:t>
            </a:r>
            <a:r>
              <a:rPr lang="en-IE" sz="1900" b="0" dirty="0"/>
              <a:t>located in a Member State with no land border with another Member State</a:t>
            </a:r>
          </a:p>
          <a:p>
            <a:pPr marL="357188" indent="-357188" algn="just">
              <a:buClr>
                <a:srgbClr val="92D050"/>
              </a:buClr>
              <a:buFont typeface="Wingdings" panose="05000000000000000000" pitchFamily="2" charset="2"/>
              <a:buChar char="Ø"/>
            </a:pPr>
            <a:r>
              <a:rPr lang="en-IE" sz="1900" b="0" dirty="0"/>
              <a:t>road connections to maritime and inland </a:t>
            </a:r>
            <a:r>
              <a:rPr lang="en-IE" sz="1900" b="0" dirty="0" smtClean="0"/>
              <a:t>ports</a:t>
            </a:r>
            <a:r>
              <a:rPr lang="et-EE" sz="1900" b="0" dirty="0" smtClean="0"/>
              <a:t> </a:t>
            </a:r>
            <a:r>
              <a:rPr lang="en-IE" sz="1900" b="0" dirty="0"/>
              <a:t>and rail-road terminals to address </a:t>
            </a:r>
            <a:r>
              <a:rPr lang="en-US" sz="1900" b="0" dirty="0"/>
              <a:t>significant </a:t>
            </a:r>
            <a:r>
              <a:rPr lang="en-US" sz="1900" b="0" dirty="0" smtClean="0"/>
              <a:t>bottlenecks</a:t>
            </a:r>
            <a:endParaRPr lang="en-US" sz="1900" b="0" dirty="0"/>
          </a:p>
        </p:txBody>
      </p:sp>
      <p:sp>
        <p:nvSpPr>
          <p:cNvPr id="5" name="Rounded Rectangle 4"/>
          <p:cNvSpPr/>
          <p:nvPr/>
        </p:nvSpPr>
        <p:spPr bwMode="auto">
          <a:xfrm>
            <a:off x="9206753" y="977153"/>
            <a:ext cx="2985247" cy="593550"/>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301752" y="6139261"/>
            <a:ext cx="5615676" cy="502830"/>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mn-cs"/>
              </a:rPr>
              <a:t>max</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30% / 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139260"/>
            <a:ext cx="5990378" cy="502830"/>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230919" y="5739150"/>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585" y="848320"/>
            <a:ext cx="445324" cy="445324"/>
          </a:xfrm>
          <a:prstGeom prst="rect">
            <a:avLst/>
          </a:prstGeom>
        </p:spPr>
      </p:pic>
    </p:spTree>
    <p:extLst>
      <p:ext uri="{BB962C8B-B14F-4D97-AF65-F5344CB8AC3E}">
        <p14:creationId xmlns:p14="http://schemas.microsoft.com/office/powerpoint/2010/main" val="3704414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909" y="724787"/>
            <a:ext cx="7002297" cy="714703"/>
          </a:xfrm>
          <a:solidFill>
            <a:schemeClr val="bg1"/>
          </a:solidFill>
        </p:spPr>
        <p:txBody>
          <a:bodyPr/>
          <a:lstStyle/>
          <a:p>
            <a:r>
              <a:rPr lang="en-US" sz="3400" dirty="0"/>
              <a:t>Roads, RRTs and MLPs cluster </a:t>
            </a:r>
            <a:endParaRPr lang="en-IE" sz="3400" dirty="0"/>
          </a:p>
        </p:txBody>
      </p:sp>
      <p:sp>
        <p:nvSpPr>
          <p:cNvPr id="3" name="Content Placeholder 2"/>
          <p:cNvSpPr>
            <a:spLocks noGrp="1"/>
          </p:cNvSpPr>
          <p:nvPr>
            <p:ph idx="1"/>
          </p:nvPr>
        </p:nvSpPr>
        <p:spPr>
          <a:xfrm>
            <a:off x="301752" y="1570702"/>
            <a:ext cx="11676887" cy="4314294"/>
          </a:xfrm>
        </p:spPr>
        <p:txBody>
          <a:bodyPr>
            <a:noAutofit/>
          </a:bodyPr>
          <a:lstStyle/>
          <a:p>
            <a:pPr marL="0" indent="0">
              <a:buNone/>
            </a:pPr>
            <a:r>
              <a:rPr lang="en-US" dirty="0"/>
              <a:t>Roads, rail-road terminals, and multimodal logistics platforms projects on the Core and Comprehensive Networks </a:t>
            </a:r>
          </a:p>
          <a:p>
            <a:pPr marL="0" indent="0">
              <a:buNone/>
            </a:pPr>
            <a:r>
              <a:rPr lang="en-US" sz="1800" i="1" dirty="0">
                <a:solidFill>
                  <a:schemeClr val="accent5"/>
                </a:solidFill>
              </a:rPr>
              <a:t>(</a:t>
            </a:r>
            <a:r>
              <a:rPr lang="en-US" sz="1800" i="1" dirty="0" smtClean="0">
                <a:solidFill>
                  <a:schemeClr val="accent5"/>
                </a:solidFill>
              </a:rPr>
              <a:t>CEF-T-2022-COREGEN</a:t>
            </a:r>
            <a:r>
              <a:rPr lang="en-US" sz="1800" i="1" dirty="0">
                <a:solidFill>
                  <a:schemeClr val="accent5"/>
                </a:solidFill>
              </a:rPr>
              <a:t>, </a:t>
            </a:r>
            <a:r>
              <a:rPr lang="en-US" sz="1800" i="1" dirty="0" smtClean="0">
                <a:solidFill>
                  <a:schemeClr val="accent5"/>
                </a:solidFill>
              </a:rPr>
              <a:t>CEF-T-2022-CORECOEN</a:t>
            </a:r>
            <a:r>
              <a:rPr lang="en-US" sz="1800" i="1" dirty="0">
                <a:solidFill>
                  <a:schemeClr val="accent5"/>
                </a:solidFill>
              </a:rPr>
              <a:t>, </a:t>
            </a:r>
            <a:r>
              <a:rPr lang="en-US" sz="1800" i="1" dirty="0" smtClean="0">
                <a:solidFill>
                  <a:schemeClr val="accent5"/>
                </a:solidFill>
              </a:rPr>
              <a:t>CEF-T-2022-COMPGEN</a:t>
            </a:r>
            <a:r>
              <a:rPr lang="en-US" sz="1800" i="1" dirty="0">
                <a:solidFill>
                  <a:schemeClr val="accent5"/>
                </a:solidFill>
              </a:rPr>
              <a:t>, </a:t>
            </a:r>
            <a:r>
              <a:rPr lang="en-US" sz="1800" i="1" dirty="0" smtClean="0">
                <a:solidFill>
                  <a:schemeClr val="accent5"/>
                </a:solidFill>
              </a:rPr>
              <a:t>CEF-T-2022-COMPCOEN</a:t>
            </a:r>
            <a:r>
              <a:rPr lang="en-US" sz="1800" i="1" dirty="0">
                <a:solidFill>
                  <a:schemeClr val="accent5"/>
                </a:solidFill>
              </a:rPr>
              <a:t>) </a:t>
            </a:r>
            <a:endParaRPr lang="en-US" sz="1800" i="1" dirty="0" smtClean="0">
              <a:solidFill>
                <a:schemeClr val="accent5"/>
              </a:solidFill>
            </a:endParaRPr>
          </a:p>
          <a:p>
            <a:pPr marL="0" indent="0">
              <a:buNone/>
            </a:pPr>
            <a:r>
              <a:rPr lang="fr-BE" sz="1800" b="0" dirty="0"/>
              <a:t>Actions to </a:t>
            </a:r>
            <a:r>
              <a:rPr lang="en-IE" sz="1800" b="0" dirty="0"/>
              <a:t>be </a:t>
            </a:r>
            <a:r>
              <a:rPr lang="en-IE" sz="1800" b="0"/>
              <a:t>supported </a:t>
            </a:r>
            <a:r>
              <a:rPr lang="en-IE" sz="1800" b="0" smtClean="0"/>
              <a:t>in </a:t>
            </a:r>
            <a:r>
              <a:rPr lang="en-IE" sz="1800" smtClean="0"/>
              <a:t>rail-road terminals</a:t>
            </a:r>
            <a:r>
              <a:rPr lang="fr-BE" sz="1800" b="0" smtClean="0"/>
              <a:t>:</a:t>
            </a:r>
            <a:endParaRPr lang="fr-BE" sz="1800" b="0" dirty="0" smtClean="0"/>
          </a:p>
          <a:p>
            <a:pPr marL="357188" indent="-357188" algn="just">
              <a:buClr>
                <a:srgbClr val="92D050"/>
              </a:buClr>
              <a:buFont typeface="Wingdings" panose="05000000000000000000" pitchFamily="2" charset="2"/>
              <a:buChar char="Ø"/>
            </a:pPr>
            <a:r>
              <a:rPr lang="en-IE" sz="1800" b="0" dirty="0" smtClean="0"/>
              <a:t>construction and upgrade of rail-road terminals, combined</a:t>
            </a:r>
            <a:r>
              <a:rPr lang="et-EE" sz="1800" b="0" dirty="0" smtClean="0"/>
              <a:t> transport </a:t>
            </a:r>
            <a:r>
              <a:rPr lang="en-IE" sz="1800" b="0" dirty="0" smtClean="0"/>
              <a:t>transhipment points and other publicly accessible</a:t>
            </a:r>
            <a:r>
              <a:rPr lang="et-EE" sz="1800" b="0" dirty="0" smtClean="0"/>
              <a:t> </a:t>
            </a:r>
            <a:r>
              <a:rPr lang="en-IE" sz="1800" b="0" dirty="0" smtClean="0"/>
              <a:t>multimodal logistics</a:t>
            </a:r>
            <a:r>
              <a:rPr lang="et-EE" sz="1800" b="0" dirty="0" smtClean="0"/>
              <a:t> </a:t>
            </a:r>
            <a:r>
              <a:rPr lang="en-IE" sz="1800" b="0" dirty="0" smtClean="0"/>
              <a:t>platforms </a:t>
            </a:r>
            <a:r>
              <a:rPr lang="en-US" sz="1800" b="0" dirty="0" smtClean="0"/>
              <a:t>located on the TEN-T including:</a:t>
            </a:r>
            <a:endParaRPr lang="et-EE" sz="1800" b="0" dirty="0" smtClean="0"/>
          </a:p>
          <a:p>
            <a:pPr marL="814388" lvl="1" indent="-357188" algn="just">
              <a:buClr>
                <a:srgbClr val="92D050"/>
              </a:buClr>
              <a:buFont typeface="Wingdings" panose="05000000000000000000" pitchFamily="2" charset="2"/>
              <a:buChar char="Ø"/>
            </a:pPr>
            <a:r>
              <a:rPr lang="en-GB" sz="1800" b="0" dirty="0" smtClean="0"/>
              <a:t>connecting or siding tracks and adaptations for 740 m train length</a:t>
            </a:r>
          </a:p>
          <a:p>
            <a:pPr marL="814388" lvl="1" indent="-357188" algn="just">
              <a:buClr>
                <a:srgbClr val="92D050"/>
              </a:buClr>
              <a:buFont typeface="Wingdings" panose="05000000000000000000" pitchFamily="2" charset="2"/>
              <a:buChar char="Ø"/>
            </a:pPr>
            <a:r>
              <a:rPr lang="en-GB" sz="1800" b="0" dirty="0" smtClean="0"/>
              <a:t>truck waiting areas</a:t>
            </a:r>
          </a:p>
          <a:p>
            <a:pPr marL="814388" lvl="1" indent="-357188" algn="just">
              <a:buClr>
                <a:srgbClr val="92D050"/>
              </a:buClr>
              <a:buFont typeface="Wingdings" panose="05000000000000000000" pitchFamily="2" charset="2"/>
              <a:buChar char="Ø"/>
            </a:pPr>
            <a:r>
              <a:rPr lang="en-GB" sz="1800" b="0" dirty="0" smtClean="0"/>
              <a:t>power connections if needed in a larger context of the project</a:t>
            </a:r>
          </a:p>
          <a:p>
            <a:pPr marL="814388" lvl="1" indent="-357188" algn="just">
              <a:buClr>
                <a:srgbClr val="92D050"/>
              </a:buClr>
              <a:buFont typeface="Wingdings" panose="05000000000000000000" pitchFamily="2" charset="2"/>
              <a:buChar char="Ø"/>
            </a:pPr>
            <a:r>
              <a:rPr lang="en-US" sz="1800" b="0" dirty="0" smtClean="0"/>
              <a:t>clean transshipment equipment for intermodal loading units (e.g. zero-emission </a:t>
            </a:r>
            <a:r>
              <a:rPr lang="en-IE" sz="1800" b="0" dirty="0" smtClean="0"/>
              <a:t>reach stackers, </a:t>
            </a:r>
            <a:r>
              <a:rPr lang="en-US" sz="1800" b="0" dirty="0" smtClean="0"/>
              <a:t>gantry</a:t>
            </a:r>
            <a:r>
              <a:rPr lang="en-IE" sz="1800" b="0" dirty="0" smtClean="0"/>
              <a:t> cranes etc.)</a:t>
            </a:r>
            <a:endParaRPr lang="en-GB" sz="1800" b="0" dirty="0" smtClean="0"/>
          </a:p>
          <a:p>
            <a:pPr marL="814388" lvl="1" indent="-357188" algn="just">
              <a:buClr>
                <a:srgbClr val="92D050"/>
              </a:buClr>
              <a:buFont typeface="Wingdings" panose="05000000000000000000" pitchFamily="2" charset="2"/>
              <a:buChar char="Ø"/>
            </a:pPr>
            <a:r>
              <a:rPr lang="en-GB" sz="1800" b="0" dirty="0" smtClean="0"/>
              <a:t>ICT equipment/applications (e.g. photogates, automatic check-in/check-out etc.)</a:t>
            </a:r>
          </a:p>
          <a:p>
            <a:pPr marL="0" indent="0">
              <a:buClr>
                <a:srgbClr val="92D050"/>
              </a:buClr>
              <a:buNone/>
            </a:pPr>
            <a:r>
              <a:rPr lang="en-US" sz="1800" b="0" dirty="0"/>
              <a:t>Support will not be given to buildings, storage and warehouse </a:t>
            </a:r>
            <a:r>
              <a:rPr lang="en-US" sz="1800" b="0" dirty="0" smtClean="0"/>
              <a:t>facilities.</a:t>
            </a:r>
            <a:endParaRPr lang="et-EE" sz="1800" b="0" dirty="0"/>
          </a:p>
        </p:txBody>
      </p:sp>
      <p:sp>
        <p:nvSpPr>
          <p:cNvPr id="5" name="Rounded Rectangle 4"/>
          <p:cNvSpPr/>
          <p:nvPr/>
        </p:nvSpPr>
        <p:spPr bwMode="auto">
          <a:xfrm>
            <a:off x="9269506" y="900852"/>
            <a:ext cx="2922494"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301752" y="6239434"/>
            <a:ext cx="5615676" cy="537883"/>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mn-cs"/>
              </a:rPr>
              <a:t>max</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30% / 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239433"/>
            <a:ext cx="5990378" cy="537883"/>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301751" y="5818094"/>
            <a:ext cx="397861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585" y="848320"/>
            <a:ext cx="445324" cy="445324"/>
          </a:xfrm>
          <a:prstGeom prst="rect">
            <a:avLst/>
          </a:prstGeom>
        </p:spPr>
      </p:pic>
    </p:spTree>
    <p:extLst>
      <p:ext uri="{BB962C8B-B14F-4D97-AF65-F5344CB8AC3E}">
        <p14:creationId xmlns:p14="http://schemas.microsoft.com/office/powerpoint/2010/main" val="2357309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573" y="586289"/>
            <a:ext cx="6863254" cy="767255"/>
          </a:xfrm>
          <a:solidFill>
            <a:schemeClr val="bg1"/>
          </a:solidFill>
        </p:spPr>
        <p:txBody>
          <a:bodyPr vert="horz" lIns="91440" tIns="45720" rIns="91440" bIns="45720" rtlCol="0" anchor="ctr">
            <a:noAutofit/>
          </a:bodyPr>
          <a:lstStyle/>
          <a:p>
            <a:r>
              <a:rPr lang="en-US" sz="3400" dirty="0"/>
              <a:t>Roads, RRTs and MLPs cluster </a:t>
            </a:r>
            <a:endParaRPr lang="en-IE" sz="3400" dirty="0"/>
          </a:p>
        </p:txBody>
      </p:sp>
      <p:sp>
        <p:nvSpPr>
          <p:cNvPr id="3" name="Content Placeholder 2"/>
          <p:cNvSpPr>
            <a:spLocks noGrp="1"/>
          </p:cNvSpPr>
          <p:nvPr>
            <p:ph idx="1"/>
          </p:nvPr>
        </p:nvSpPr>
        <p:spPr>
          <a:xfrm>
            <a:off x="301752" y="1429407"/>
            <a:ext cx="11574297" cy="4323845"/>
          </a:xfrm>
        </p:spPr>
        <p:txBody>
          <a:bodyPr>
            <a:normAutofit fontScale="92500" lnSpcReduction="20000"/>
          </a:bodyPr>
          <a:lstStyle/>
          <a:p>
            <a:pPr marL="0" indent="0">
              <a:lnSpc>
                <a:spcPct val="100000"/>
              </a:lnSpc>
              <a:spcBef>
                <a:spcPts val="0"/>
              </a:spcBef>
              <a:spcAft>
                <a:spcPts val="600"/>
              </a:spcAft>
              <a:buNone/>
            </a:pPr>
            <a:r>
              <a:rPr lang="en-US" sz="2600" dirty="0"/>
              <a:t>Safe and secure parking infrastructure</a:t>
            </a:r>
          </a:p>
          <a:p>
            <a:pPr marL="0" indent="0">
              <a:lnSpc>
                <a:spcPct val="100000"/>
              </a:lnSpc>
              <a:spcBef>
                <a:spcPts val="0"/>
              </a:spcBef>
              <a:spcAft>
                <a:spcPts val="600"/>
              </a:spcAft>
              <a:buNone/>
            </a:pPr>
            <a:r>
              <a:rPr lang="en-US" sz="1800" i="1" dirty="0">
                <a:solidFill>
                  <a:schemeClr val="accent5"/>
                </a:solidFill>
              </a:rPr>
              <a:t>(</a:t>
            </a:r>
            <a:r>
              <a:rPr lang="en-US" sz="1800" i="1" dirty="0" smtClean="0">
                <a:solidFill>
                  <a:schemeClr val="accent5"/>
                </a:solidFill>
              </a:rPr>
              <a:t>CEF-T-2022-SAFEMOBGEN</a:t>
            </a:r>
            <a:r>
              <a:rPr lang="en-US" sz="1800" i="1" dirty="0">
                <a:solidFill>
                  <a:schemeClr val="accent5"/>
                </a:solidFill>
              </a:rPr>
              <a:t>, </a:t>
            </a:r>
            <a:r>
              <a:rPr lang="en-US" sz="1800" i="1" dirty="0" smtClean="0">
                <a:solidFill>
                  <a:schemeClr val="accent5"/>
                </a:solidFill>
              </a:rPr>
              <a:t>CEF-T-2022-SAFEMOBCOEN</a:t>
            </a:r>
            <a:r>
              <a:rPr lang="en-US" sz="1800" i="1" dirty="0">
                <a:solidFill>
                  <a:schemeClr val="accent5"/>
                </a:solidFill>
              </a:rPr>
              <a:t>)  </a:t>
            </a:r>
            <a:endParaRPr lang="et-EE" sz="1800" i="1" dirty="0">
              <a:solidFill>
                <a:schemeClr val="accent5"/>
              </a:solidFill>
            </a:endParaRPr>
          </a:p>
          <a:p>
            <a:pPr marL="0" indent="0">
              <a:lnSpc>
                <a:spcPct val="100000"/>
              </a:lnSpc>
              <a:spcBef>
                <a:spcPts val="0"/>
              </a:spcBef>
              <a:spcAft>
                <a:spcPts val="600"/>
              </a:spcAft>
              <a:buNone/>
            </a:pPr>
            <a:r>
              <a:rPr lang="fr-BE" b="0" dirty="0"/>
              <a:t>Actions to </a:t>
            </a:r>
            <a:r>
              <a:rPr lang="en-IE" b="0" dirty="0"/>
              <a:t>be supported</a:t>
            </a:r>
            <a:r>
              <a:rPr lang="fr-BE" b="0" dirty="0"/>
              <a:t>:</a:t>
            </a:r>
          </a:p>
          <a:p>
            <a:pPr marL="357188" indent="-357188" algn="just">
              <a:lnSpc>
                <a:spcPct val="100000"/>
              </a:lnSpc>
              <a:spcBef>
                <a:spcPts val="0"/>
              </a:spcBef>
              <a:spcAft>
                <a:spcPts val="600"/>
              </a:spcAft>
              <a:buFont typeface="Wingdings" panose="05000000000000000000" pitchFamily="2" charset="2"/>
              <a:buChar char="Ø"/>
            </a:pPr>
            <a:r>
              <a:rPr lang="en-IE" b="0" dirty="0"/>
              <a:t>development of new safe and secure parking areas in accordance with the standards in</a:t>
            </a:r>
            <a:r>
              <a:rPr lang="en-US" b="0" dirty="0"/>
              <a:t> Delegated Regulation (EU) 2022/1012</a:t>
            </a:r>
            <a:endParaRPr lang="fr-BE" b="0" dirty="0"/>
          </a:p>
          <a:p>
            <a:pPr marL="357188" indent="-357188" algn="just">
              <a:lnSpc>
                <a:spcPct val="100000"/>
              </a:lnSpc>
              <a:spcBef>
                <a:spcPts val="0"/>
              </a:spcBef>
              <a:spcAft>
                <a:spcPts val="600"/>
              </a:spcAft>
              <a:buFont typeface="Wingdings" panose="05000000000000000000" pitchFamily="2" charset="2"/>
              <a:buChar char="Ø"/>
            </a:pPr>
            <a:r>
              <a:rPr lang="en-IE" b="0" dirty="0"/>
              <a:t>upgrade of safety and security of existing parking areas for trucks and commercial vehicles </a:t>
            </a:r>
            <a:r>
              <a:rPr lang="fr-BE" b="0" dirty="0"/>
              <a:t>in accordance with the standards </a:t>
            </a:r>
            <a:r>
              <a:rPr lang="en-US" b="0" dirty="0"/>
              <a:t>in Delegated Regulation (EU) 2022/1012</a:t>
            </a:r>
          </a:p>
          <a:p>
            <a:pPr marL="357188" indent="-357188" algn="just">
              <a:lnSpc>
                <a:spcPct val="100000"/>
              </a:lnSpc>
              <a:spcBef>
                <a:spcPts val="0"/>
              </a:spcBef>
              <a:spcAft>
                <a:spcPts val="600"/>
              </a:spcAft>
              <a:buFont typeface="Wingdings" panose="05000000000000000000" pitchFamily="2" charset="2"/>
              <a:buChar char="Ø"/>
            </a:pPr>
            <a:r>
              <a:rPr lang="en-IE" b="0" dirty="0"/>
              <a:t>optimisation of the use of existing safe and secure parking areas for trucks and</a:t>
            </a:r>
            <a:r>
              <a:rPr lang="et-EE" b="0" dirty="0"/>
              <a:t> </a:t>
            </a:r>
            <a:r>
              <a:rPr lang="en-IE" b="0" dirty="0"/>
              <a:t>commercial vehicles </a:t>
            </a:r>
            <a:r>
              <a:rPr lang="en-US" b="0" dirty="0"/>
              <a:t>through static and dynamic information in accordance with Delegated Regulation No (EU) 885/2013</a:t>
            </a:r>
          </a:p>
          <a:p>
            <a:pPr marL="0" indent="0" algn="just">
              <a:lnSpc>
                <a:spcPct val="100000"/>
              </a:lnSpc>
              <a:spcBef>
                <a:spcPts val="0"/>
              </a:spcBef>
              <a:spcAft>
                <a:spcPts val="600"/>
              </a:spcAft>
              <a:buNone/>
            </a:pPr>
            <a:r>
              <a:rPr lang="en-US" b="0" dirty="0" smtClean="0"/>
              <a:t>If the Action is not located directly on the Core road network or if it is located on the Comprehensive road network, the application has to justify its utility for the functioning of the Core Network.</a:t>
            </a:r>
            <a:endParaRPr lang="fr-BE" b="0" dirty="0"/>
          </a:p>
        </p:txBody>
      </p:sp>
      <p:sp>
        <p:nvSpPr>
          <p:cNvPr id="5" name="Rounded Rectangle 4"/>
          <p:cNvSpPr/>
          <p:nvPr/>
        </p:nvSpPr>
        <p:spPr bwMode="auto">
          <a:xfrm>
            <a:off x="9562698" y="916854"/>
            <a:ext cx="2105246"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a:t>
            </a:r>
          </a:p>
        </p:txBody>
      </p:sp>
      <p:sp>
        <p:nvSpPr>
          <p:cNvPr id="6" name="Content Placeholder 2"/>
          <p:cNvSpPr txBox="1">
            <a:spLocks/>
          </p:cNvSpPr>
          <p:nvPr/>
        </p:nvSpPr>
        <p:spPr bwMode="gray">
          <a:xfrm>
            <a:off x="217669" y="6185647"/>
            <a:ext cx="5615676" cy="506867"/>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185646"/>
            <a:ext cx="5990378" cy="506867"/>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217669" y="5592286"/>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rates: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249" y="747254"/>
            <a:ext cx="445324" cy="445324"/>
          </a:xfrm>
          <a:prstGeom prst="rect">
            <a:avLst/>
          </a:prstGeom>
        </p:spPr>
      </p:pic>
    </p:spTree>
    <p:extLst>
      <p:ext uri="{BB962C8B-B14F-4D97-AF65-F5344CB8AC3E}">
        <p14:creationId xmlns:p14="http://schemas.microsoft.com/office/powerpoint/2010/main" val="2958633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112" y="855165"/>
            <a:ext cx="7294179" cy="641260"/>
          </a:xfrm>
          <a:solidFill>
            <a:schemeClr val="bg1"/>
          </a:solidFill>
        </p:spPr>
        <p:txBody>
          <a:bodyPr/>
          <a:lstStyle/>
          <a:p>
            <a:r>
              <a:rPr lang="en-US" sz="3400" dirty="0"/>
              <a:t>Roads, RRTs and MLPs cluster </a:t>
            </a:r>
            <a:endParaRPr lang="en-IE" sz="3400" dirty="0"/>
          </a:p>
        </p:txBody>
      </p:sp>
      <p:sp>
        <p:nvSpPr>
          <p:cNvPr id="3" name="Content Placeholder 2"/>
          <p:cNvSpPr>
            <a:spLocks noGrp="1"/>
          </p:cNvSpPr>
          <p:nvPr>
            <p:ph idx="1"/>
          </p:nvPr>
        </p:nvSpPr>
        <p:spPr>
          <a:xfrm>
            <a:off x="392450" y="1630111"/>
            <a:ext cx="11574297" cy="4271816"/>
          </a:xfrm>
        </p:spPr>
        <p:txBody>
          <a:bodyPr>
            <a:noAutofit/>
          </a:bodyPr>
          <a:lstStyle/>
          <a:p>
            <a:pPr marL="0" indent="0">
              <a:lnSpc>
                <a:spcPct val="100000"/>
              </a:lnSpc>
              <a:spcBef>
                <a:spcPts val="0"/>
              </a:spcBef>
              <a:spcAft>
                <a:spcPts val="600"/>
              </a:spcAft>
              <a:buNone/>
            </a:pPr>
            <a:r>
              <a:rPr lang="en-US" dirty="0"/>
              <a:t>Intelligent Transport Services for road (ITS) </a:t>
            </a:r>
          </a:p>
          <a:p>
            <a:pPr marL="0" indent="0">
              <a:lnSpc>
                <a:spcPct val="100000"/>
              </a:lnSpc>
              <a:spcBef>
                <a:spcPts val="0"/>
              </a:spcBef>
              <a:spcAft>
                <a:spcPts val="600"/>
              </a:spcAft>
              <a:buNone/>
            </a:pPr>
            <a:r>
              <a:rPr lang="en-US" sz="1800" i="1" dirty="0">
                <a:solidFill>
                  <a:schemeClr val="accent5"/>
                </a:solidFill>
              </a:rPr>
              <a:t>(</a:t>
            </a:r>
            <a:r>
              <a:rPr lang="en-US" sz="1800" i="1" dirty="0" smtClean="0">
                <a:solidFill>
                  <a:schemeClr val="accent5"/>
                </a:solidFill>
              </a:rPr>
              <a:t>CEF-T-2022-SIMOBGEN</a:t>
            </a:r>
            <a:r>
              <a:rPr lang="en-US" sz="1800" i="1" dirty="0">
                <a:solidFill>
                  <a:schemeClr val="accent5"/>
                </a:solidFill>
              </a:rPr>
              <a:t>) </a:t>
            </a:r>
            <a:endParaRPr lang="et-EE" sz="1800" i="1" dirty="0">
              <a:solidFill>
                <a:schemeClr val="accent5"/>
              </a:solidFill>
            </a:endParaRPr>
          </a:p>
          <a:p>
            <a:pPr marL="0" indent="0">
              <a:lnSpc>
                <a:spcPct val="100000"/>
              </a:lnSpc>
              <a:spcBef>
                <a:spcPts val="0"/>
              </a:spcBef>
              <a:spcAft>
                <a:spcPts val="600"/>
              </a:spcAft>
              <a:buNone/>
            </a:pPr>
            <a:r>
              <a:rPr lang="fr-BE" sz="1600" b="0" dirty="0"/>
              <a:t>Actions to </a:t>
            </a:r>
            <a:r>
              <a:rPr lang="en-IE" sz="1600" b="0" dirty="0"/>
              <a:t>be supported</a:t>
            </a:r>
            <a:r>
              <a:rPr lang="fr-BE" sz="1600" b="0" dirty="0"/>
              <a:t>:</a:t>
            </a:r>
          </a:p>
          <a:p>
            <a:pPr marL="357188" indent="-357188">
              <a:lnSpc>
                <a:spcPct val="100000"/>
              </a:lnSpc>
              <a:spcBef>
                <a:spcPts val="0"/>
              </a:spcBef>
              <a:spcAft>
                <a:spcPts val="600"/>
              </a:spcAft>
              <a:buFont typeface="Wingdings" panose="05000000000000000000" pitchFamily="2" charset="2"/>
              <a:buChar char="Ø"/>
            </a:pPr>
            <a:r>
              <a:rPr lang="en-IE" sz="1600" b="0" dirty="0"/>
              <a:t>deployment or upgrade of ITS infrastructure and services </a:t>
            </a:r>
          </a:p>
          <a:p>
            <a:pPr marL="357188" indent="-357188">
              <a:lnSpc>
                <a:spcPct val="100000"/>
              </a:lnSpc>
              <a:spcBef>
                <a:spcPts val="0"/>
              </a:spcBef>
              <a:spcAft>
                <a:spcPts val="600"/>
              </a:spcAft>
              <a:buFont typeface="Wingdings" panose="05000000000000000000" pitchFamily="2" charset="2"/>
              <a:buChar char="Ø"/>
            </a:pPr>
            <a:r>
              <a:rPr lang="en-IE" sz="1600" b="0" dirty="0"/>
              <a:t>deployment</a:t>
            </a:r>
            <a:r>
              <a:rPr lang="et-EE" sz="1600" b="0" dirty="0"/>
              <a:t> of</a:t>
            </a:r>
            <a:r>
              <a:rPr lang="en-US" sz="1600" b="0" dirty="0"/>
              <a:t> C-ITS stations to provide C-ITS services based on the hybrid communication approach defined in the European C-ITS Strategy </a:t>
            </a:r>
            <a:endParaRPr lang="fr-BE" sz="1600" b="0" dirty="0"/>
          </a:p>
          <a:p>
            <a:pPr marL="357188" indent="-357188">
              <a:lnSpc>
                <a:spcPct val="100000"/>
              </a:lnSpc>
              <a:spcBef>
                <a:spcPts val="0"/>
              </a:spcBef>
              <a:spcAft>
                <a:spcPts val="600"/>
              </a:spcAft>
              <a:buFont typeface="Wingdings" panose="05000000000000000000" pitchFamily="2" charset="2"/>
              <a:buChar char="Ø"/>
            </a:pPr>
            <a:r>
              <a:rPr lang="en-US" sz="1600" b="0" dirty="0"/>
              <a:t>compatibility with the specifications developed by the C-ROADS platform and interoperability with existing C-ITS stations deployed in accordance to those specifications</a:t>
            </a:r>
            <a:r>
              <a:rPr lang="et-EE" sz="1600" b="0" dirty="0"/>
              <a:t> </a:t>
            </a:r>
            <a:r>
              <a:rPr lang="en-IE" sz="1600" b="0" dirty="0"/>
              <a:t>has to be ensured</a:t>
            </a:r>
          </a:p>
          <a:p>
            <a:pPr marL="357188" indent="-357188">
              <a:lnSpc>
                <a:spcPct val="100000"/>
              </a:lnSpc>
              <a:spcBef>
                <a:spcPts val="0"/>
              </a:spcBef>
              <a:spcAft>
                <a:spcPts val="600"/>
              </a:spcAft>
              <a:buFont typeface="Wingdings" panose="05000000000000000000" pitchFamily="2" charset="2"/>
              <a:buChar char="Ø"/>
            </a:pPr>
            <a:r>
              <a:rPr lang="en-US" sz="1600" b="0" dirty="0"/>
              <a:t>all deployed C-ITS stations </a:t>
            </a:r>
            <a:r>
              <a:rPr lang="en-IE" sz="1600" b="0" dirty="0"/>
              <a:t>have to be</a:t>
            </a:r>
            <a:r>
              <a:rPr lang="et-EE" sz="1600" b="0" dirty="0"/>
              <a:t> </a:t>
            </a:r>
            <a:r>
              <a:rPr lang="en-US" sz="1600" b="0" dirty="0"/>
              <a:t>enrolled in the European Union C-ITS Security Credential Management System (EU CCMS), complying with the specifications (e.g. C-ITS certificate and security policy) published by the C-ITS Point of Contact (CPOC</a:t>
            </a:r>
            <a:r>
              <a:rPr lang="en-US" sz="1600" b="0" dirty="0" smtClean="0"/>
              <a:t>)</a:t>
            </a:r>
          </a:p>
          <a:p>
            <a:pPr marL="357188" indent="-357188">
              <a:lnSpc>
                <a:spcPct val="100000"/>
              </a:lnSpc>
              <a:spcBef>
                <a:spcPts val="0"/>
              </a:spcBef>
              <a:spcAft>
                <a:spcPts val="600"/>
              </a:spcAft>
              <a:buFont typeface="Wingdings" panose="05000000000000000000" pitchFamily="2" charset="2"/>
              <a:buChar char="Ø"/>
            </a:pPr>
            <a:r>
              <a:rPr lang="en-US" sz="1600" b="0" dirty="0"/>
              <a:t>Platform for the coordination, </a:t>
            </a:r>
            <a:r>
              <a:rPr lang="en-US" sz="1600" b="0" dirty="0" err="1"/>
              <a:t>harmonisation</a:t>
            </a:r>
            <a:r>
              <a:rPr lang="en-US" sz="1600" b="0" dirty="0"/>
              <a:t> and monitoring of ITS and C-ITS deployment to foster EU-wide continuity and interoperability of services</a:t>
            </a:r>
          </a:p>
          <a:p>
            <a:pPr marL="357188" indent="-357188">
              <a:lnSpc>
                <a:spcPct val="100000"/>
              </a:lnSpc>
              <a:spcBef>
                <a:spcPts val="0"/>
              </a:spcBef>
              <a:spcAft>
                <a:spcPts val="600"/>
              </a:spcAft>
              <a:buFont typeface="Wingdings" panose="05000000000000000000" pitchFamily="2" charset="2"/>
              <a:buChar char="Ø"/>
            </a:pPr>
            <a:endParaRPr lang="en-US" sz="2000" b="0" dirty="0" smtClean="0"/>
          </a:p>
          <a:p>
            <a:pPr marL="357188" indent="-357188">
              <a:lnSpc>
                <a:spcPct val="100000"/>
              </a:lnSpc>
              <a:spcBef>
                <a:spcPts val="0"/>
              </a:spcBef>
              <a:spcAft>
                <a:spcPts val="600"/>
              </a:spcAft>
              <a:buFont typeface="Wingdings" panose="05000000000000000000" pitchFamily="2" charset="2"/>
              <a:buChar char="Ø"/>
            </a:pPr>
            <a:endParaRPr lang="en-US" sz="2000" b="0" dirty="0" smtClean="0"/>
          </a:p>
          <a:p>
            <a:pPr marL="357188" indent="-357188">
              <a:lnSpc>
                <a:spcPct val="100000"/>
              </a:lnSpc>
              <a:spcBef>
                <a:spcPts val="0"/>
              </a:spcBef>
              <a:spcAft>
                <a:spcPts val="600"/>
              </a:spcAft>
              <a:buFont typeface="Wingdings" panose="05000000000000000000" pitchFamily="2" charset="2"/>
              <a:buChar char="Ø"/>
            </a:pPr>
            <a:endParaRPr lang="et-EE" sz="2000" b="0" dirty="0"/>
          </a:p>
        </p:txBody>
      </p:sp>
      <p:sp>
        <p:nvSpPr>
          <p:cNvPr id="5" name="Rounded Rectangle 4"/>
          <p:cNvSpPr/>
          <p:nvPr/>
        </p:nvSpPr>
        <p:spPr bwMode="auto">
          <a:xfrm>
            <a:off x="9672918" y="989351"/>
            <a:ext cx="2392702"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169788" y="6160967"/>
            <a:ext cx="5131750" cy="545247"/>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50%</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788" y="899537"/>
            <a:ext cx="445324" cy="445324"/>
          </a:xfrm>
          <a:prstGeom prst="rect">
            <a:avLst/>
          </a:prstGeom>
        </p:spPr>
      </p:pic>
      <p:sp>
        <p:nvSpPr>
          <p:cNvPr id="8" name="TextBox 7"/>
          <p:cNvSpPr txBox="1"/>
          <p:nvPr/>
        </p:nvSpPr>
        <p:spPr>
          <a:xfrm>
            <a:off x="230919" y="5739150"/>
            <a:ext cx="404944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a:t>
            </a:r>
            <a:r>
              <a:rPr kumimoji="0" lang="fr-BE" sz="2000" b="1" i="0" u="none" strike="noStrike" kern="1200" cap="none" spc="0" normalizeH="0" baseline="0" noProof="0" dirty="0" smtClean="0">
                <a:ln>
                  <a:noFill/>
                </a:ln>
                <a:solidFill>
                  <a:srgbClr val="7CCA62"/>
                </a:solidFill>
                <a:effectLst/>
                <a:uLnTx/>
                <a:uFillTx/>
                <a:latin typeface="Calibri" panose="020F0502020204030204"/>
                <a:ea typeface="+mn-ea"/>
                <a:cs typeface="+mn-cs"/>
              </a:rPr>
              <a:t>rate:</a:t>
            </a:r>
            <a:endPar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5482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290" y="462455"/>
            <a:ext cx="6989379" cy="833995"/>
          </a:xfrm>
          <a:solidFill>
            <a:schemeClr val="bg1"/>
          </a:solidFill>
        </p:spPr>
        <p:txBody>
          <a:bodyPr/>
          <a:lstStyle/>
          <a:p>
            <a:r>
              <a:rPr lang="en-US" sz="3400" dirty="0"/>
              <a:t>Roads, RRTs and MLPs cluster </a:t>
            </a:r>
            <a:endParaRPr lang="en-IE" sz="3400" dirty="0"/>
          </a:p>
        </p:txBody>
      </p:sp>
      <p:sp>
        <p:nvSpPr>
          <p:cNvPr id="3" name="Content Placeholder 2"/>
          <p:cNvSpPr>
            <a:spLocks noGrp="1"/>
          </p:cNvSpPr>
          <p:nvPr>
            <p:ph idx="1"/>
          </p:nvPr>
        </p:nvSpPr>
        <p:spPr>
          <a:xfrm>
            <a:off x="231456" y="1274394"/>
            <a:ext cx="11764991" cy="4724590"/>
          </a:xfrm>
        </p:spPr>
        <p:txBody>
          <a:bodyPr>
            <a:normAutofit fontScale="25000" lnSpcReduction="20000"/>
          </a:bodyPr>
          <a:lstStyle/>
          <a:p>
            <a:pPr marL="0" indent="0">
              <a:lnSpc>
                <a:spcPct val="100000"/>
              </a:lnSpc>
              <a:spcBef>
                <a:spcPts val="0"/>
              </a:spcBef>
              <a:spcAft>
                <a:spcPts val="600"/>
              </a:spcAft>
              <a:buNone/>
            </a:pPr>
            <a:r>
              <a:rPr lang="en-US" sz="9600" dirty="0"/>
              <a:t>Road safety </a:t>
            </a:r>
            <a:r>
              <a:rPr lang="en-US" sz="7200" i="1" dirty="0">
                <a:solidFill>
                  <a:schemeClr val="accent5"/>
                </a:solidFill>
              </a:rPr>
              <a:t>(</a:t>
            </a:r>
            <a:r>
              <a:rPr lang="en-US" sz="7200" i="1" dirty="0" smtClean="0">
                <a:solidFill>
                  <a:schemeClr val="accent5"/>
                </a:solidFill>
              </a:rPr>
              <a:t>CEF-T-2022-SAFEMOBCOEN</a:t>
            </a:r>
            <a:r>
              <a:rPr lang="en-US" sz="7200" i="1" dirty="0">
                <a:solidFill>
                  <a:schemeClr val="accent5"/>
                </a:solidFill>
              </a:rPr>
              <a:t>)</a:t>
            </a:r>
            <a:endParaRPr lang="et-EE" sz="7200" i="1" dirty="0">
              <a:solidFill>
                <a:schemeClr val="accent5"/>
              </a:solidFill>
            </a:endParaRPr>
          </a:p>
          <a:p>
            <a:pPr marL="0" indent="0">
              <a:lnSpc>
                <a:spcPct val="100000"/>
              </a:lnSpc>
              <a:spcBef>
                <a:spcPts val="0"/>
              </a:spcBef>
              <a:spcAft>
                <a:spcPts val="600"/>
              </a:spcAft>
              <a:buNone/>
            </a:pPr>
            <a:r>
              <a:rPr lang="fr-BE" sz="7200" b="0" dirty="0"/>
              <a:t>Actions to </a:t>
            </a:r>
            <a:r>
              <a:rPr lang="en-IE" sz="7200" b="0" dirty="0"/>
              <a:t>be supported</a:t>
            </a:r>
            <a:r>
              <a:rPr lang="fr-BE" sz="7200" b="0" dirty="0"/>
              <a:t>:</a:t>
            </a:r>
          </a:p>
          <a:p>
            <a:pPr marL="357188" indent="-357188">
              <a:lnSpc>
                <a:spcPct val="100000"/>
              </a:lnSpc>
              <a:spcBef>
                <a:spcPts val="0"/>
              </a:spcBef>
              <a:spcAft>
                <a:spcPts val="600"/>
              </a:spcAft>
              <a:buFont typeface="Wingdings" panose="05000000000000000000" pitchFamily="2" charset="2"/>
              <a:buChar char="Ø"/>
            </a:pPr>
            <a:r>
              <a:rPr lang="en-IE" sz="7200" dirty="0" smtClean="0"/>
              <a:t>Works, with the possibility to include studies</a:t>
            </a:r>
            <a:r>
              <a:rPr lang="en-IE" sz="7200" b="0" dirty="0" smtClean="0"/>
              <a:t>, </a:t>
            </a:r>
            <a:r>
              <a:rPr lang="en-IE" sz="7200" b="0" dirty="0"/>
              <a:t>for the upgrade</a:t>
            </a:r>
            <a:r>
              <a:rPr lang="en-US" sz="7200" b="0" dirty="0"/>
              <a:t> of existing road sections of the </a:t>
            </a:r>
            <a:r>
              <a:rPr lang="et-EE" sz="7200" b="0" dirty="0"/>
              <a:t>C</a:t>
            </a:r>
            <a:r>
              <a:rPr lang="en-US" sz="7200" b="0" dirty="0"/>
              <a:t>ore and </a:t>
            </a:r>
            <a:r>
              <a:rPr lang="en-IE" sz="7200" b="0" dirty="0"/>
              <a:t>Comprehensive</a:t>
            </a:r>
            <a:r>
              <a:rPr lang="en-US" sz="7200" b="0" dirty="0"/>
              <a:t> network with poor safety rating or high accident occurrence, with a view to increasing their safety:</a:t>
            </a:r>
          </a:p>
          <a:p>
            <a:pPr marL="814388" lvl="1" indent="-357188">
              <a:lnSpc>
                <a:spcPct val="100000"/>
              </a:lnSpc>
              <a:spcBef>
                <a:spcPts val="0"/>
              </a:spcBef>
              <a:spcAft>
                <a:spcPts val="600"/>
              </a:spcAft>
              <a:buFont typeface="Wingdings" panose="05000000000000000000" pitchFamily="2" charset="2"/>
              <a:buChar char="Ø"/>
            </a:pPr>
            <a:r>
              <a:rPr lang="fr-BE" sz="7200" dirty="0" err="1" smtClean="0"/>
              <a:t>Systemic</a:t>
            </a:r>
            <a:r>
              <a:rPr lang="fr-BE" sz="7200" dirty="0" smtClean="0"/>
              <a:t> </a:t>
            </a:r>
            <a:r>
              <a:rPr lang="fr-BE" sz="7200" dirty="0"/>
              <a:t>improvements to the in-built safety of roads</a:t>
            </a:r>
          </a:p>
          <a:p>
            <a:pPr marL="814388" lvl="1" indent="-357188">
              <a:lnSpc>
                <a:spcPct val="100000"/>
              </a:lnSpc>
              <a:spcBef>
                <a:spcPts val="0"/>
              </a:spcBef>
              <a:spcAft>
                <a:spcPts val="600"/>
              </a:spcAft>
              <a:buFont typeface="Wingdings" panose="05000000000000000000" pitchFamily="2" charset="2"/>
              <a:buChar char="Ø"/>
            </a:pPr>
            <a:r>
              <a:rPr lang="fr-BE" sz="7200" dirty="0" err="1"/>
              <a:t>Implementation</a:t>
            </a:r>
            <a:r>
              <a:rPr lang="fr-BE" sz="7200" dirty="0"/>
              <a:t> of measures identified during the network-wide road safety assessment </a:t>
            </a:r>
          </a:p>
          <a:p>
            <a:pPr marL="814388" lvl="1" indent="-357188">
              <a:lnSpc>
                <a:spcPct val="100000"/>
              </a:lnSpc>
              <a:spcBef>
                <a:spcPts val="0"/>
              </a:spcBef>
              <a:spcAft>
                <a:spcPts val="600"/>
              </a:spcAft>
              <a:buFont typeface="Wingdings" panose="05000000000000000000" pitchFamily="2" charset="2"/>
              <a:buChar char="Ø"/>
            </a:pPr>
            <a:r>
              <a:rPr lang="fr-BE" sz="7200" dirty="0"/>
              <a:t>Upgrades of </a:t>
            </a:r>
            <a:r>
              <a:rPr lang="fr-BE" sz="7200" dirty="0" smtClean="0"/>
              <a:t>‘hot-spots’ as </a:t>
            </a:r>
            <a:r>
              <a:rPr lang="fr-BE" sz="7200" dirty="0"/>
              <a:t>identified in the network-wide road safety assessment </a:t>
            </a:r>
          </a:p>
          <a:p>
            <a:pPr marL="814388" lvl="1" indent="-357188">
              <a:lnSpc>
                <a:spcPct val="100000"/>
              </a:lnSpc>
              <a:spcBef>
                <a:spcPts val="0"/>
              </a:spcBef>
              <a:spcAft>
                <a:spcPts val="600"/>
              </a:spcAft>
              <a:buFont typeface="Wingdings" panose="05000000000000000000" pitchFamily="2" charset="2"/>
              <a:buChar char="Ø"/>
            </a:pPr>
            <a:r>
              <a:rPr lang="fr-BE" sz="7200" dirty="0" err="1" smtClean="0"/>
              <a:t>Deploying</a:t>
            </a:r>
            <a:r>
              <a:rPr lang="fr-BE" sz="7200" dirty="0" smtClean="0"/>
              <a:t> digital </a:t>
            </a:r>
            <a:r>
              <a:rPr lang="fr-BE" sz="7200" dirty="0"/>
              <a:t>information systems for the safe road and road tunnel use and / or </a:t>
            </a:r>
            <a:r>
              <a:rPr lang="fr-BE" sz="7200" dirty="0" err="1"/>
              <a:t>enforcement</a:t>
            </a:r>
            <a:r>
              <a:rPr lang="fr-BE" sz="7200" dirty="0"/>
              <a:t> </a:t>
            </a:r>
            <a:r>
              <a:rPr lang="fr-BE" sz="7200" dirty="0" err="1" smtClean="0"/>
              <a:t>purposes</a:t>
            </a:r>
            <a:endParaRPr lang="fr-BE" sz="7200" dirty="0" smtClean="0"/>
          </a:p>
          <a:p>
            <a:pPr>
              <a:lnSpc>
                <a:spcPct val="100000"/>
              </a:lnSpc>
              <a:spcBef>
                <a:spcPts val="0"/>
              </a:spcBef>
              <a:spcAft>
                <a:spcPts val="600"/>
              </a:spcAft>
              <a:buFont typeface="Wingdings" panose="05000000000000000000" pitchFamily="2" charset="2"/>
              <a:buChar char="ü"/>
            </a:pPr>
            <a:r>
              <a:rPr lang="en-US" sz="7200" b="0" dirty="0" smtClean="0"/>
              <a:t>Support only to </a:t>
            </a:r>
            <a:r>
              <a:rPr lang="en-US" sz="7200" b="0" dirty="0"/>
              <a:t>actions providing for safety upgrades of existing road infrastructure, not to the construction of new road </a:t>
            </a:r>
            <a:r>
              <a:rPr lang="en-US" sz="7200" b="0" dirty="0" smtClean="0"/>
              <a:t>infrastructure</a:t>
            </a:r>
          </a:p>
          <a:p>
            <a:pPr>
              <a:lnSpc>
                <a:spcPct val="100000"/>
              </a:lnSpc>
              <a:spcBef>
                <a:spcPts val="0"/>
              </a:spcBef>
              <a:spcAft>
                <a:spcPts val="600"/>
              </a:spcAft>
              <a:buFont typeface="Wingdings" panose="05000000000000000000" pitchFamily="2" charset="2"/>
              <a:buChar char="ü"/>
            </a:pPr>
            <a:r>
              <a:rPr lang="en-US" sz="7200" b="0" dirty="0" smtClean="0"/>
              <a:t>Support to </a:t>
            </a:r>
            <a:r>
              <a:rPr lang="en-US" sz="7200" b="0" dirty="0"/>
              <a:t>the deployment of digital </a:t>
            </a:r>
            <a:r>
              <a:rPr lang="en-US" sz="7200" b="0" dirty="0" smtClean="0"/>
              <a:t>infrastructure only if </a:t>
            </a:r>
            <a:r>
              <a:rPr lang="en-US" sz="7200" b="0" dirty="0"/>
              <a:t>it has the purpose of improving of road safety and tunnel safety or if it </a:t>
            </a:r>
            <a:r>
              <a:rPr lang="en-US" sz="7200" b="0" dirty="0" smtClean="0"/>
              <a:t>helps </a:t>
            </a:r>
            <a:r>
              <a:rPr lang="en-US" sz="7200" b="0" dirty="0"/>
              <a:t>authorities in enforcing road </a:t>
            </a:r>
            <a:r>
              <a:rPr lang="en-US" sz="7200" b="0" dirty="0" smtClean="0"/>
              <a:t>safety</a:t>
            </a:r>
          </a:p>
          <a:p>
            <a:pPr>
              <a:lnSpc>
                <a:spcPct val="100000"/>
              </a:lnSpc>
              <a:spcBef>
                <a:spcPts val="0"/>
              </a:spcBef>
              <a:spcAft>
                <a:spcPts val="600"/>
              </a:spcAft>
              <a:buFont typeface="Wingdings" panose="05000000000000000000" pitchFamily="2" charset="2"/>
              <a:buChar char="ü"/>
            </a:pPr>
            <a:r>
              <a:rPr lang="en-US" sz="7200" b="0" dirty="0" smtClean="0"/>
              <a:t>Support to systemic </a:t>
            </a:r>
            <a:r>
              <a:rPr lang="en-US" sz="7200" b="0" dirty="0"/>
              <a:t>improvements to the in-built safety of roads </a:t>
            </a:r>
            <a:r>
              <a:rPr lang="en-US" sz="7200" b="0" dirty="0" smtClean="0"/>
              <a:t>only if </a:t>
            </a:r>
            <a:r>
              <a:rPr lang="en-US" sz="7200" b="0" dirty="0"/>
              <a:t>the intervention is based on findings of the targeted road safety inspections or of the network-wide road safety assessments in accordance with Annex </a:t>
            </a:r>
            <a:r>
              <a:rPr lang="en-US" sz="7200" b="0" dirty="0" err="1"/>
              <a:t>IIa</a:t>
            </a:r>
            <a:r>
              <a:rPr lang="en-US" sz="7200" b="0" dirty="0"/>
              <a:t> or III of Directive (EU) 2019/1936 (revised</a:t>
            </a:r>
            <a:r>
              <a:rPr lang="en-US" sz="7200" b="0" dirty="0" smtClean="0"/>
              <a:t>)</a:t>
            </a:r>
            <a:r>
              <a:rPr lang="fr-BE" sz="7200" b="0" dirty="0"/>
              <a:t/>
            </a:r>
            <a:br>
              <a:rPr lang="fr-BE" sz="7200" b="0" dirty="0"/>
            </a:br>
            <a:endParaRPr lang="et-EE" sz="7200" b="0" dirty="0"/>
          </a:p>
          <a:p>
            <a:pPr marL="0" indent="0">
              <a:lnSpc>
                <a:spcPct val="100000"/>
              </a:lnSpc>
              <a:spcBef>
                <a:spcPts val="0"/>
              </a:spcBef>
              <a:spcAft>
                <a:spcPts val="600"/>
              </a:spcAft>
              <a:buNone/>
            </a:pPr>
            <a:endParaRPr lang="et-EE" sz="2200" b="0" dirty="0"/>
          </a:p>
        </p:txBody>
      </p:sp>
      <p:sp>
        <p:nvSpPr>
          <p:cNvPr id="5" name="Rounded Rectangle 4"/>
          <p:cNvSpPr/>
          <p:nvPr/>
        </p:nvSpPr>
        <p:spPr bwMode="auto">
          <a:xfrm>
            <a:off x="8877789" y="1073788"/>
            <a:ext cx="2641858"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D4D4D"/>
                </a:solidFill>
                <a:effectLst/>
                <a:uLnTx/>
                <a:uFillTx/>
                <a:latin typeface="Arial"/>
                <a:ea typeface="+mn-ea"/>
                <a:cs typeface="+mn-cs"/>
              </a:rPr>
              <a:t>Works / </a:t>
            </a:r>
            <a:r>
              <a:rPr kumimoji="0" lang="en-GB" sz="1800" b="1" i="0" u="none" strike="noStrike" kern="0" cap="none" spc="0" normalizeH="0" baseline="0" noProof="0" dirty="0" smtClean="0">
                <a:ln>
                  <a:noFill/>
                </a:ln>
                <a:solidFill>
                  <a:srgbClr val="4D4D4D"/>
                </a:solidFill>
                <a:effectLst/>
                <a:uLnTx/>
                <a:uFillTx/>
                <a:latin typeface="Arial"/>
                <a:ea typeface="+mn-ea"/>
                <a:cs typeface="+mn-cs"/>
              </a:rPr>
              <a:t>Studies / Mixed</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7" name="Content Placeholder 2"/>
          <p:cNvSpPr txBox="1">
            <a:spLocks/>
          </p:cNvSpPr>
          <p:nvPr/>
        </p:nvSpPr>
        <p:spPr bwMode="gray">
          <a:xfrm>
            <a:off x="268545" y="6022142"/>
            <a:ext cx="4813522" cy="757112"/>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 envelope: 85%</a:t>
            </a:r>
            <a:endParaRPr kumimoji="0" lang="fr-BE"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45" y="628464"/>
            <a:ext cx="445324" cy="445324"/>
          </a:xfrm>
          <a:prstGeom prst="rect">
            <a:avLst/>
          </a:prstGeom>
        </p:spPr>
      </p:pic>
      <p:sp>
        <p:nvSpPr>
          <p:cNvPr id="8" name="TextBox 7"/>
          <p:cNvSpPr txBox="1"/>
          <p:nvPr/>
        </p:nvSpPr>
        <p:spPr>
          <a:xfrm>
            <a:off x="114186" y="5598874"/>
            <a:ext cx="4172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a:t>
            </a:r>
            <a:r>
              <a:rPr kumimoji="0" lang="fr-BE" sz="2000" b="1" i="0" u="none" strike="noStrike" kern="1200" cap="none" spc="0" normalizeH="0" baseline="0" noProof="0" dirty="0" smtClean="0">
                <a:ln>
                  <a:noFill/>
                </a:ln>
                <a:solidFill>
                  <a:srgbClr val="7CCA62"/>
                </a:solidFill>
                <a:effectLst/>
                <a:uLnTx/>
                <a:uFillTx/>
                <a:latin typeface="Calibri" panose="020F0502020204030204"/>
                <a:ea typeface="+mn-ea"/>
                <a:cs typeface="+mn-cs"/>
              </a:rPr>
              <a:t>rate:</a:t>
            </a:r>
            <a:endPar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3059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79" y="842052"/>
            <a:ext cx="7108041" cy="867534"/>
          </a:xfrm>
          <a:solidFill>
            <a:schemeClr val="bg1"/>
          </a:solidFill>
        </p:spPr>
        <p:txBody>
          <a:bodyPr/>
          <a:lstStyle/>
          <a:p>
            <a:r>
              <a:rPr lang="en-IE" sz="3300" dirty="0"/>
              <a:t/>
            </a:r>
            <a:br>
              <a:rPr lang="en-IE" sz="3300" dirty="0"/>
            </a:br>
            <a:r>
              <a:rPr lang="en-GB" dirty="0"/>
              <a:t>Sustainable and multimodal mobility </a:t>
            </a:r>
            <a:r>
              <a:rPr lang="en-IE" sz="2800" dirty="0"/>
              <a:t/>
            </a:r>
            <a:br>
              <a:rPr lang="en-IE" sz="2800" dirty="0"/>
            </a:br>
            <a:endParaRPr lang="en-IE" sz="2800" dirty="0"/>
          </a:p>
        </p:txBody>
      </p:sp>
      <p:sp>
        <p:nvSpPr>
          <p:cNvPr id="3" name="Content Placeholder 2"/>
          <p:cNvSpPr>
            <a:spLocks noGrp="1"/>
          </p:cNvSpPr>
          <p:nvPr>
            <p:ph idx="1"/>
          </p:nvPr>
        </p:nvSpPr>
        <p:spPr>
          <a:xfrm>
            <a:off x="301752" y="2009516"/>
            <a:ext cx="11676887" cy="3585332"/>
          </a:xfrm>
        </p:spPr>
        <p:txBody>
          <a:bodyPr>
            <a:normAutofit fontScale="85000" lnSpcReduction="10000"/>
          </a:bodyPr>
          <a:lstStyle/>
          <a:p>
            <a:pPr marL="0" indent="0">
              <a:buNone/>
            </a:pPr>
            <a:r>
              <a:rPr lang="en-US" dirty="0"/>
              <a:t>Multimodal passenger hubs </a:t>
            </a:r>
            <a:r>
              <a:rPr lang="en-US" sz="1900" i="1" dirty="0" smtClean="0">
                <a:solidFill>
                  <a:schemeClr val="accent5"/>
                </a:solidFill>
              </a:rPr>
              <a:t>(</a:t>
            </a:r>
            <a:r>
              <a:rPr lang="en-GB" sz="1900" i="1" dirty="0" smtClean="0">
                <a:solidFill>
                  <a:schemeClr val="accent5"/>
                </a:solidFill>
              </a:rPr>
              <a:t>CEF-T-2022-SUSTMOBGEN)</a:t>
            </a:r>
            <a:endParaRPr lang="et-EE" sz="1900" i="1" dirty="0">
              <a:solidFill>
                <a:schemeClr val="accent5"/>
              </a:solidFill>
            </a:endParaRPr>
          </a:p>
          <a:p>
            <a:pPr marL="0" indent="0">
              <a:lnSpc>
                <a:spcPct val="120000"/>
              </a:lnSpc>
              <a:spcBef>
                <a:spcPts val="0"/>
              </a:spcBef>
              <a:spcAft>
                <a:spcPts val="600"/>
              </a:spcAft>
              <a:buNone/>
            </a:pPr>
            <a:r>
              <a:rPr lang="en-IE" b="0" dirty="0"/>
              <a:t>Actions to be supported:</a:t>
            </a:r>
          </a:p>
          <a:p>
            <a:pPr marL="892175" lvl="1" indent="-446088">
              <a:lnSpc>
                <a:spcPct val="120000"/>
              </a:lnSpc>
              <a:spcBef>
                <a:spcPts val="0"/>
              </a:spcBef>
              <a:spcAft>
                <a:spcPts val="600"/>
              </a:spcAft>
              <a:buFont typeface="Wingdings" panose="05000000000000000000" pitchFamily="2" charset="2"/>
              <a:buChar char="Ø"/>
            </a:pPr>
            <a:r>
              <a:rPr lang="en-IE" b="0" dirty="0" smtClean="0"/>
              <a:t>direct connections with </a:t>
            </a:r>
            <a:r>
              <a:rPr lang="en-IE" b="0" dirty="0"/>
              <a:t>available long-distance </a:t>
            </a:r>
            <a:r>
              <a:rPr lang="en-IE" b="0" dirty="0" smtClean="0"/>
              <a:t>modes</a:t>
            </a:r>
            <a:endParaRPr lang="et-EE" b="0" dirty="0"/>
          </a:p>
          <a:p>
            <a:pPr marL="892175" lvl="1" indent="-446088">
              <a:lnSpc>
                <a:spcPct val="120000"/>
              </a:lnSpc>
              <a:spcBef>
                <a:spcPts val="0"/>
              </a:spcBef>
              <a:spcAft>
                <a:spcPts val="600"/>
              </a:spcAft>
              <a:buFont typeface="Wingdings" panose="05000000000000000000" pitchFamily="2" charset="2"/>
              <a:buChar char="Ø"/>
            </a:pPr>
            <a:r>
              <a:rPr lang="en-IE" b="0" dirty="0"/>
              <a:t>located</a:t>
            </a:r>
            <a:r>
              <a:rPr lang="et-EE" b="0" dirty="0"/>
              <a:t> </a:t>
            </a:r>
            <a:r>
              <a:rPr lang="en-US" b="0" dirty="0"/>
              <a:t>in an urban node on the Core </a:t>
            </a:r>
            <a:r>
              <a:rPr lang="en-US" b="0" dirty="0" smtClean="0"/>
              <a:t>network</a:t>
            </a:r>
            <a:endParaRPr lang="et-EE" b="0" dirty="0"/>
          </a:p>
          <a:p>
            <a:pPr marL="892175" lvl="1" indent="-446088">
              <a:lnSpc>
                <a:spcPct val="120000"/>
              </a:lnSpc>
              <a:spcBef>
                <a:spcPts val="0"/>
              </a:spcBef>
              <a:spcAft>
                <a:spcPts val="600"/>
              </a:spcAft>
              <a:buFont typeface="Wingdings" panose="05000000000000000000" pitchFamily="2" charset="2"/>
              <a:buChar char="Ø"/>
            </a:pPr>
            <a:r>
              <a:rPr lang="en-IE" b="0" dirty="0"/>
              <a:t>part of a SUMP or of an equivalent </a:t>
            </a:r>
            <a:r>
              <a:rPr lang="en-IE" b="0" dirty="0" smtClean="0"/>
              <a:t>plan, </a:t>
            </a:r>
            <a:r>
              <a:rPr lang="en-US" dirty="0"/>
              <a:t>with a specific indication of the location of the </a:t>
            </a:r>
            <a:r>
              <a:rPr lang="en-US" dirty="0" smtClean="0"/>
              <a:t>project</a:t>
            </a:r>
            <a:endParaRPr lang="et-EE" dirty="0"/>
          </a:p>
          <a:p>
            <a:pPr marL="892175" lvl="1" indent="-446088">
              <a:lnSpc>
                <a:spcPct val="120000"/>
              </a:lnSpc>
              <a:spcBef>
                <a:spcPts val="0"/>
              </a:spcBef>
              <a:spcAft>
                <a:spcPts val="600"/>
              </a:spcAft>
              <a:buFont typeface="Wingdings" panose="05000000000000000000" pitchFamily="2" charset="2"/>
              <a:buChar char="Ø"/>
            </a:pPr>
            <a:r>
              <a:rPr lang="en-IE" b="0" dirty="0"/>
              <a:t>improve accessibility for all </a:t>
            </a:r>
            <a:r>
              <a:rPr lang="en-IE" b="0" dirty="0" smtClean="0"/>
              <a:t>users</a:t>
            </a:r>
            <a:endParaRPr lang="en-IE" b="0" dirty="0"/>
          </a:p>
          <a:p>
            <a:pPr marL="892175" lvl="1" indent="-446088">
              <a:lnSpc>
                <a:spcPct val="120000"/>
              </a:lnSpc>
              <a:spcBef>
                <a:spcPts val="0"/>
              </a:spcBef>
              <a:spcAft>
                <a:spcPts val="600"/>
              </a:spcAft>
              <a:buFont typeface="Wingdings" panose="05000000000000000000" pitchFamily="2" charset="2"/>
              <a:buChar char="Ø"/>
            </a:pPr>
            <a:r>
              <a:rPr lang="en-IE" b="0" dirty="0"/>
              <a:t>may include safe connections with cycle </a:t>
            </a:r>
            <a:r>
              <a:rPr lang="en-IE" b="0" dirty="0" smtClean="0"/>
              <a:t>infrastructure and shared mobility solutions</a:t>
            </a:r>
          </a:p>
          <a:p>
            <a:pPr marL="892175" lvl="1" indent="-446088">
              <a:lnSpc>
                <a:spcPct val="120000"/>
              </a:lnSpc>
              <a:spcBef>
                <a:spcPts val="0"/>
              </a:spcBef>
              <a:spcAft>
                <a:spcPts val="600"/>
              </a:spcAft>
              <a:buFont typeface="Wingdings" panose="05000000000000000000" pitchFamily="2" charset="2"/>
              <a:buChar char="Ø"/>
            </a:pPr>
            <a:r>
              <a:rPr lang="en-US" dirty="0"/>
              <a:t>infrastructure for access to public transport and transfers between transport modes within an existent or future planned multimodal </a:t>
            </a:r>
            <a:r>
              <a:rPr lang="en-US"/>
              <a:t>passenger </a:t>
            </a:r>
            <a:r>
              <a:rPr lang="en-US" smtClean="0"/>
              <a:t>hub</a:t>
            </a:r>
            <a:endParaRPr lang="et-EE" dirty="0"/>
          </a:p>
        </p:txBody>
      </p:sp>
      <p:sp>
        <p:nvSpPr>
          <p:cNvPr id="5" name="Rounded Rectangle 4"/>
          <p:cNvSpPr/>
          <p:nvPr/>
        </p:nvSpPr>
        <p:spPr bwMode="auto">
          <a:xfrm>
            <a:off x="9779306" y="1201811"/>
            <a:ext cx="2105246"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GB" b="1" kern="0" dirty="0" smtClean="0">
                <a:solidFill>
                  <a:srgbClr val="4D4D4D"/>
                </a:solidFill>
                <a:latin typeface="Arial"/>
              </a:rPr>
              <a:t>Studies</a:t>
            </a:r>
            <a:endParaRPr lang="en-GB" b="1" kern="0" dirty="0">
              <a:solidFill>
                <a:srgbClr val="4D4D4D"/>
              </a:solidFill>
              <a:latin typeface="Arial"/>
            </a:endParaRPr>
          </a:p>
        </p:txBody>
      </p:sp>
      <p:sp>
        <p:nvSpPr>
          <p:cNvPr id="6" name="Content Placeholder 2"/>
          <p:cNvSpPr txBox="1">
            <a:spLocks/>
          </p:cNvSpPr>
          <p:nvPr/>
        </p:nvSpPr>
        <p:spPr bwMode="gray">
          <a:xfrm>
            <a:off x="301752" y="5832883"/>
            <a:ext cx="5615676" cy="662833"/>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a:t>
            </a:r>
            <a:r>
              <a:rPr lang="et-EE" sz="1800" b="1" u="sng" dirty="0">
                <a:latin typeface="Verdana" panose="020B0604030504040204" pitchFamily="34" charset="0"/>
                <a:ea typeface="Verdana" panose="020B0604030504040204" pitchFamily="34" charset="0"/>
              </a:rPr>
              <a:t> </a:t>
            </a:r>
            <a:r>
              <a:rPr lang="et-EE" sz="1800" b="1" u="sng" dirty="0" smtClean="0">
                <a:latin typeface="Verdana" panose="020B0604030504040204" pitchFamily="34" charset="0"/>
                <a:ea typeface="Verdana" panose="020B0604030504040204" pitchFamily="34" charset="0"/>
              </a:rPr>
              <a:t>50</a:t>
            </a:r>
            <a:r>
              <a:rPr lang="et-EE" sz="1800" b="1" u="sng" dirty="0">
                <a:latin typeface="Verdana" panose="020B0604030504040204" pitchFamily="34" charset="0"/>
                <a:ea typeface="Verdana" panose="020B0604030504040204" pitchFamily="34" charset="0"/>
              </a:rPr>
              <a:t>%</a:t>
            </a:r>
            <a:endParaRPr lang="fr-BE" dirty="0">
              <a:solidFill>
                <a:schemeClr val="tx1"/>
              </a:solidFill>
            </a:endParaRPr>
          </a:p>
        </p:txBody>
      </p:sp>
      <p:sp>
        <p:nvSpPr>
          <p:cNvPr id="12" name="TextBox 11"/>
          <p:cNvSpPr txBox="1"/>
          <p:nvPr/>
        </p:nvSpPr>
        <p:spPr>
          <a:xfrm>
            <a:off x="301752" y="5432772"/>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a:solidFill>
                  <a:schemeClr val="accent5"/>
                </a:solidFill>
              </a:rPr>
              <a:t> </a:t>
            </a:r>
            <a:r>
              <a:rPr lang="fr-BE" sz="2000" b="1" smtClean="0">
                <a:solidFill>
                  <a:schemeClr val="accent5"/>
                </a:solidFill>
              </a:rPr>
              <a:t>rate:</a:t>
            </a:r>
            <a:endParaRPr lang="fr-BE" sz="2000" b="1" dirty="0">
              <a:solidFill>
                <a:schemeClr val="accent5"/>
              </a:solidFill>
            </a:endParaRPr>
          </a:p>
        </p:txBody>
      </p:sp>
      <p:pic>
        <p:nvPicPr>
          <p:cNvPr id="11"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211094" y="1004905"/>
            <a:ext cx="435677" cy="435677"/>
          </a:xfrm>
          <a:prstGeom prst="rect">
            <a:avLst/>
          </a:prstGeom>
        </p:spPr>
      </p:pic>
    </p:spTree>
    <p:extLst>
      <p:ext uri="{BB962C8B-B14F-4D97-AF65-F5344CB8AC3E}">
        <p14:creationId xmlns:p14="http://schemas.microsoft.com/office/powerpoint/2010/main" val="2538968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860" y="948111"/>
            <a:ext cx="7035750" cy="925033"/>
          </a:xfrm>
          <a:solidFill>
            <a:schemeClr val="bg1"/>
          </a:solidFill>
        </p:spPr>
        <p:txBody>
          <a:bodyPr/>
          <a:lstStyle/>
          <a:p>
            <a:r>
              <a:rPr lang="en-US" sz="3400" dirty="0"/>
              <a:t>Data processing and sustainable and safe mobility cluster </a:t>
            </a:r>
            <a:endParaRPr lang="en-IE" sz="3400" dirty="0"/>
          </a:p>
        </p:txBody>
      </p:sp>
      <p:sp>
        <p:nvSpPr>
          <p:cNvPr id="3" name="Content Placeholder 2"/>
          <p:cNvSpPr>
            <a:spLocks noGrp="1"/>
          </p:cNvSpPr>
          <p:nvPr>
            <p:ph idx="1"/>
          </p:nvPr>
        </p:nvSpPr>
        <p:spPr>
          <a:xfrm>
            <a:off x="372864" y="2097741"/>
            <a:ext cx="11302464" cy="3370730"/>
          </a:xfrm>
        </p:spPr>
        <p:txBody>
          <a:bodyPr>
            <a:normAutofit fontScale="47500" lnSpcReduction="20000"/>
          </a:bodyPr>
          <a:lstStyle/>
          <a:p>
            <a:pPr marL="0" indent="0">
              <a:buNone/>
            </a:pPr>
            <a:r>
              <a:rPr lang="en-US" sz="4400" dirty="0"/>
              <a:t>Actions to support the creation, collection, management of transport, traffic and travel data for all modes </a:t>
            </a:r>
          </a:p>
          <a:p>
            <a:pPr marL="0" indent="0">
              <a:buNone/>
            </a:pPr>
            <a:r>
              <a:rPr lang="fr-BE" sz="3800" i="1" dirty="0">
                <a:solidFill>
                  <a:schemeClr val="accent5"/>
                </a:solidFill>
              </a:rPr>
              <a:t>(</a:t>
            </a:r>
            <a:r>
              <a:rPr lang="fr-BE" sz="3800" i="1" dirty="0" smtClean="0">
                <a:solidFill>
                  <a:schemeClr val="accent5"/>
                </a:solidFill>
              </a:rPr>
              <a:t>CEF-T-2022-SIMOBGEN</a:t>
            </a:r>
            <a:r>
              <a:rPr lang="fr-BE" sz="3800" i="1" dirty="0">
                <a:solidFill>
                  <a:schemeClr val="accent5"/>
                </a:solidFill>
              </a:rPr>
              <a:t>)</a:t>
            </a:r>
            <a:endParaRPr lang="et-EE" sz="3800" i="1" dirty="0">
              <a:solidFill>
                <a:schemeClr val="accent5"/>
              </a:solidFill>
            </a:endParaRPr>
          </a:p>
          <a:p>
            <a:pPr marL="0" indent="0">
              <a:buNone/>
            </a:pPr>
            <a:r>
              <a:rPr lang="en-IE" sz="4400" b="0" dirty="0" smtClean="0"/>
              <a:t>Actions </a:t>
            </a:r>
            <a:r>
              <a:rPr lang="en-IE" sz="4400" b="0" dirty="0"/>
              <a:t>to be supported:</a:t>
            </a:r>
          </a:p>
          <a:p>
            <a:pPr marL="357188" indent="-357188" algn="just">
              <a:buFont typeface="Wingdings" panose="05000000000000000000" pitchFamily="2" charset="2"/>
              <a:buChar char="Ø"/>
            </a:pPr>
            <a:r>
              <a:rPr lang="en-IE" sz="4400" b="0" dirty="0"/>
              <a:t>creation, collection, management, sharing and dissemination of accurate and up-to-date transport, traffic and travel data for all modes, in particular enabling interoperability and digitisation of </a:t>
            </a:r>
            <a:r>
              <a:rPr lang="en-IE" sz="4400" b="0" dirty="0" smtClean="0"/>
              <a:t>processes</a:t>
            </a:r>
          </a:p>
          <a:p>
            <a:pPr marL="357188" indent="-357188" algn="just">
              <a:buFont typeface="Wingdings" panose="05000000000000000000" pitchFamily="2" charset="2"/>
              <a:buChar char="Ø"/>
            </a:pPr>
            <a:r>
              <a:rPr lang="en-US" sz="4400" b="0" dirty="0" smtClean="0"/>
              <a:t>covers </a:t>
            </a:r>
            <a:r>
              <a:rPr lang="en-US" sz="4400" b="0" dirty="0"/>
              <a:t>projects related to increasing availability of data for transport safety, urban vehicle access regulations, collaborative logistics and multimodal travel with the aim to make them available to relevant public and/or private stakeholders, in particular for mobility and traffic management purposes and the implementation of sustainable urban mobility indicators (SUMI</a:t>
            </a:r>
            <a:r>
              <a:rPr lang="en-US" sz="4400" b="0" dirty="0" smtClean="0"/>
              <a:t>)</a:t>
            </a:r>
            <a:endParaRPr lang="en-IE" sz="3800" b="0" dirty="0" smtClean="0"/>
          </a:p>
          <a:p>
            <a:pPr marL="357188" indent="-357188">
              <a:buFont typeface="Wingdings" panose="05000000000000000000" pitchFamily="2" charset="2"/>
              <a:buChar char="Ø"/>
            </a:pPr>
            <a:endParaRPr lang="en-IE" sz="2000" b="0" dirty="0"/>
          </a:p>
          <a:p>
            <a:pPr marL="0" indent="0">
              <a:buNone/>
            </a:pPr>
            <a:endParaRPr lang="et-EE" b="0" dirty="0"/>
          </a:p>
        </p:txBody>
      </p:sp>
      <p:sp>
        <p:nvSpPr>
          <p:cNvPr id="5" name="Rounded Rectangle 4"/>
          <p:cNvSpPr/>
          <p:nvPr/>
        </p:nvSpPr>
        <p:spPr bwMode="auto">
          <a:xfrm>
            <a:off x="9961909" y="1222744"/>
            <a:ext cx="2105246"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GB" b="1" kern="0" dirty="0">
                <a:solidFill>
                  <a:srgbClr val="4D4D4D"/>
                </a:solidFill>
                <a:latin typeface="Arial"/>
              </a:rPr>
              <a:t>Works / </a:t>
            </a:r>
            <a:r>
              <a:rPr lang="en-GB" b="1" kern="0" dirty="0" smtClean="0">
                <a:solidFill>
                  <a:srgbClr val="4D4D4D"/>
                </a:solidFill>
                <a:latin typeface="Arial"/>
              </a:rPr>
              <a:t>Studies /  </a:t>
            </a:r>
            <a:r>
              <a:rPr lang="en-GB" b="1" kern="0" dirty="0">
                <a:solidFill>
                  <a:srgbClr val="4D4D4D"/>
                </a:solidFill>
                <a:latin typeface="Arial"/>
              </a:rPr>
              <a:t>M</a:t>
            </a:r>
            <a:r>
              <a:rPr lang="en-GB" b="1" kern="0" dirty="0" smtClean="0">
                <a:solidFill>
                  <a:srgbClr val="4D4D4D"/>
                </a:solidFill>
                <a:latin typeface="Arial"/>
              </a:rPr>
              <a:t>ixed</a:t>
            </a:r>
            <a:endParaRPr lang="en-GB" b="1" kern="0" dirty="0">
              <a:solidFill>
                <a:srgbClr val="4D4D4D"/>
              </a:solidFill>
              <a:latin typeface="Arial"/>
            </a:endParaRPr>
          </a:p>
        </p:txBody>
      </p:sp>
      <p:sp>
        <p:nvSpPr>
          <p:cNvPr id="6" name="Content Placeholder 2"/>
          <p:cNvSpPr txBox="1">
            <a:spLocks/>
          </p:cNvSpPr>
          <p:nvPr/>
        </p:nvSpPr>
        <p:spPr bwMode="gray">
          <a:xfrm>
            <a:off x="372863" y="6055112"/>
            <a:ext cx="5615676" cy="519423"/>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50%</a:t>
            </a:r>
            <a:endParaRPr lang="fr-BE" dirty="0">
              <a:solidFill>
                <a:schemeClr val="tx1"/>
              </a:solidFill>
            </a:endParaRPr>
          </a:p>
        </p:txBody>
      </p:sp>
      <p:pic>
        <p:nvPicPr>
          <p:cNvPr id="7"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211094" y="1004905"/>
            <a:ext cx="435677" cy="435677"/>
          </a:xfrm>
          <a:prstGeom prst="rect">
            <a:avLst/>
          </a:prstGeom>
        </p:spPr>
      </p:pic>
      <p:sp>
        <p:nvSpPr>
          <p:cNvPr id="8" name="TextBox 7"/>
          <p:cNvSpPr txBox="1"/>
          <p:nvPr/>
        </p:nvSpPr>
        <p:spPr>
          <a:xfrm>
            <a:off x="313573" y="5655002"/>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a:t>
            </a:r>
            <a:r>
              <a:rPr lang="fr-BE" sz="2000" b="1" dirty="0" smtClean="0">
                <a:solidFill>
                  <a:schemeClr val="accent5"/>
                </a:solidFill>
              </a:rPr>
              <a:t>rate:</a:t>
            </a:r>
            <a:endParaRPr lang="fr-BE" sz="2000" b="1" dirty="0">
              <a:solidFill>
                <a:schemeClr val="accent5"/>
              </a:solidFill>
            </a:endParaRPr>
          </a:p>
        </p:txBody>
      </p:sp>
    </p:spTree>
    <p:extLst>
      <p:ext uri="{BB962C8B-B14F-4D97-AF65-F5344CB8AC3E}">
        <p14:creationId xmlns:p14="http://schemas.microsoft.com/office/powerpoint/2010/main" val="1191255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234" y="1367555"/>
            <a:ext cx="4471035" cy="1154527"/>
          </a:xfrm>
        </p:spPr>
        <p:txBody>
          <a:bodyPr/>
          <a:lstStyle/>
          <a:p>
            <a:pPr algn="ctr"/>
            <a:r>
              <a:rPr lang="en-IE" sz="2000" dirty="0"/>
              <a:t>CEF budget 2021-2027</a:t>
            </a:r>
            <a:br>
              <a:rPr lang="en-IE" sz="2000" dirty="0"/>
            </a:br>
            <a:r>
              <a:rPr lang="en-IE" sz="2000" dirty="0"/>
              <a:t>€ 25,8 billion</a:t>
            </a:r>
          </a:p>
        </p:txBody>
      </p:sp>
      <p:sp>
        <p:nvSpPr>
          <p:cNvPr id="4" name="Rectangle 3"/>
          <p:cNvSpPr/>
          <p:nvPr/>
        </p:nvSpPr>
        <p:spPr>
          <a:xfrm>
            <a:off x="5426237" y="1808312"/>
            <a:ext cx="6096000" cy="4462760"/>
          </a:xfrm>
          <a:prstGeom prst="rect">
            <a:avLst/>
          </a:prstGeom>
          <a:noFill/>
        </p:spPr>
        <p:txBody>
          <a:bodyPr>
            <a:spAutoFit/>
          </a:bodyPr>
          <a:lstStyle/>
          <a:p>
            <a:pPr marL="446088" indent="-446088" algn="just">
              <a:buFont typeface="Wingdings" panose="05000000000000000000" pitchFamily="2" charset="2"/>
              <a:buChar char="Ø"/>
            </a:pPr>
            <a:r>
              <a:rPr lang="en-IE" sz="2400" dirty="0">
                <a:solidFill>
                  <a:schemeClr val="tx2"/>
                </a:solidFill>
                <a:latin typeface="Arial" panose="020B0604020202020204" pitchFamily="34" charset="0"/>
                <a:cs typeface="Arial" panose="020B0604020202020204" pitchFamily="34" charset="0"/>
              </a:rPr>
              <a:t>Contribute to the objectives of the </a:t>
            </a:r>
            <a:r>
              <a:rPr lang="en-IE" sz="2400" b="1" dirty="0">
                <a:solidFill>
                  <a:schemeClr val="tx2"/>
                </a:solidFill>
                <a:latin typeface="Arial" panose="020B0604020202020204" pitchFamily="34" charset="0"/>
                <a:cs typeface="Arial" panose="020B0604020202020204" pitchFamily="34" charset="0"/>
              </a:rPr>
              <a:t>Green Deal </a:t>
            </a:r>
            <a:r>
              <a:rPr lang="en-IE" sz="2400" dirty="0">
                <a:solidFill>
                  <a:schemeClr val="tx2"/>
                </a:solidFill>
                <a:latin typeface="Arial" panose="020B0604020202020204" pitchFamily="34" charset="0"/>
                <a:cs typeface="Arial" panose="020B0604020202020204" pitchFamily="34" charset="0"/>
              </a:rPr>
              <a:t>and the </a:t>
            </a:r>
            <a:r>
              <a:rPr lang="en-IE" sz="2400" b="1" dirty="0">
                <a:solidFill>
                  <a:schemeClr val="tx2"/>
                </a:solidFill>
                <a:latin typeface="Arial" panose="020B0604020202020204" pitchFamily="34" charset="0"/>
                <a:cs typeface="Arial" panose="020B0604020202020204" pitchFamily="34" charset="0"/>
              </a:rPr>
              <a:t>Sustainable and Smart Mobility Strategy </a:t>
            </a:r>
          </a:p>
          <a:p>
            <a:pPr marL="446088" indent="-446088" algn="just">
              <a:buFont typeface="Wingdings" panose="05000000000000000000" pitchFamily="2" charset="2"/>
              <a:buChar char="Ø"/>
            </a:pPr>
            <a:endParaRPr lang="et-E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sz="2400" dirty="0">
                <a:solidFill>
                  <a:schemeClr val="tx2"/>
                </a:solidFill>
                <a:latin typeface="Arial" panose="020B0604020202020204" pitchFamily="34" charset="0"/>
                <a:cs typeface="Arial" panose="020B0604020202020204" pitchFamily="34" charset="0"/>
              </a:rPr>
              <a:t>Contribute to the development of the </a:t>
            </a:r>
            <a:r>
              <a:rPr lang="en-IE" sz="2400" b="1" dirty="0">
                <a:solidFill>
                  <a:schemeClr val="tx2"/>
                </a:solidFill>
                <a:latin typeface="Arial" panose="020B0604020202020204" pitchFamily="34" charset="0"/>
                <a:cs typeface="Arial" panose="020B0604020202020204" pitchFamily="34" charset="0"/>
              </a:rPr>
              <a:t>TEN-T</a:t>
            </a:r>
            <a:r>
              <a:rPr lang="en-IE" sz="2400" dirty="0">
                <a:solidFill>
                  <a:schemeClr val="tx2"/>
                </a:solidFill>
                <a:latin typeface="Arial" panose="020B0604020202020204" pitchFamily="34" charset="0"/>
                <a:cs typeface="Arial" panose="020B0604020202020204" pitchFamily="34" charset="0"/>
              </a:rPr>
              <a:t>, including adaptation of parts</a:t>
            </a:r>
            <a:r>
              <a:rPr lang="et-EE" sz="2400" dirty="0">
                <a:solidFill>
                  <a:schemeClr val="tx2"/>
                </a:solidFill>
                <a:latin typeface="Arial" panose="020B0604020202020204" pitchFamily="34" charset="0"/>
                <a:cs typeface="Arial" panose="020B0604020202020204" pitchFamily="34" charset="0"/>
              </a:rPr>
              <a:t> of </a:t>
            </a:r>
            <a:r>
              <a:rPr lang="en-IE" sz="2400" dirty="0">
                <a:solidFill>
                  <a:schemeClr val="tx2"/>
                </a:solidFill>
                <a:latin typeface="Arial" panose="020B0604020202020204" pitchFamily="34" charset="0"/>
                <a:cs typeface="Arial" panose="020B0604020202020204" pitchFamily="34" charset="0"/>
              </a:rPr>
              <a:t>it for the civilian-defence dual use</a:t>
            </a:r>
            <a:endParaRPr lang="et-E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endParaRPr lang="et-E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sz="2400" dirty="0">
                <a:solidFill>
                  <a:schemeClr val="tx2"/>
                </a:solidFill>
                <a:latin typeface="Arial" panose="020B0604020202020204" pitchFamily="34" charset="0"/>
                <a:cs typeface="Arial" panose="020B0604020202020204" pitchFamily="34" charset="0"/>
              </a:rPr>
              <a:t>At least </a:t>
            </a:r>
            <a:r>
              <a:rPr lang="en-IE" sz="2400" b="1" dirty="0">
                <a:solidFill>
                  <a:schemeClr val="tx2"/>
                </a:solidFill>
                <a:latin typeface="Arial" panose="020B0604020202020204" pitchFamily="34" charset="0"/>
                <a:cs typeface="Arial" panose="020B0604020202020204" pitchFamily="34" charset="0"/>
              </a:rPr>
              <a:t>60%</a:t>
            </a:r>
            <a:r>
              <a:rPr lang="en-IE" sz="2400" dirty="0">
                <a:solidFill>
                  <a:schemeClr val="tx2"/>
                </a:solidFill>
                <a:latin typeface="Arial" panose="020B0604020202020204" pitchFamily="34" charset="0"/>
                <a:cs typeface="Arial" panose="020B0604020202020204" pitchFamily="34" charset="0"/>
              </a:rPr>
              <a:t> of the financial envelope will be dedicated to the </a:t>
            </a:r>
            <a:r>
              <a:rPr lang="en-IE" sz="2400" b="1" dirty="0">
                <a:solidFill>
                  <a:schemeClr val="tx2"/>
                </a:solidFill>
                <a:latin typeface="Arial" panose="020B0604020202020204" pitchFamily="34" charset="0"/>
                <a:cs typeface="Arial" panose="020B0604020202020204" pitchFamily="34" charset="0"/>
              </a:rPr>
              <a:t>Union</a:t>
            </a:r>
            <a:r>
              <a:rPr lang="et-EE" sz="2400" b="1" dirty="0">
                <a:solidFill>
                  <a:schemeClr val="tx2"/>
                </a:solidFill>
                <a:latin typeface="Arial" panose="020B0604020202020204" pitchFamily="34" charset="0"/>
                <a:cs typeface="Arial" panose="020B0604020202020204" pitchFamily="34" charset="0"/>
              </a:rPr>
              <a:t>´s</a:t>
            </a:r>
            <a:r>
              <a:rPr lang="en-IE" sz="2400" b="1" dirty="0">
                <a:solidFill>
                  <a:schemeClr val="tx2"/>
                </a:solidFill>
                <a:latin typeface="Arial" panose="020B0604020202020204" pitchFamily="34" charset="0"/>
                <a:cs typeface="Arial" panose="020B0604020202020204" pitchFamily="34" charset="0"/>
              </a:rPr>
              <a:t> climate targets</a:t>
            </a:r>
            <a:endParaRPr lang="et-EE" sz="2400" dirty="0">
              <a:solidFill>
                <a:schemeClr val="tx2"/>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IE" sz="2000" b="1" dirty="0">
              <a:solidFill>
                <a:schemeClr val="tx2"/>
              </a:solidFill>
              <a:latin typeface="Arial" panose="020B0604020202020204" pitchFamily="34" charset="0"/>
              <a:cs typeface="Arial" panose="020B0604020202020204" pitchFamily="34" charset="0"/>
            </a:endParaRPr>
          </a:p>
        </p:txBody>
      </p:sp>
      <p:sp>
        <p:nvSpPr>
          <p:cNvPr id="5" name="Title 1"/>
          <p:cNvSpPr txBox="1">
            <a:spLocks/>
          </p:cNvSpPr>
          <p:nvPr/>
        </p:nvSpPr>
        <p:spPr>
          <a:xfrm>
            <a:off x="908816" y="878331"/>
            <a:ext cx="4882383" cy="6485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284288"/>
                </a:solidFill>
                <a:latin typeface="Arial" panose="020B0604020202020204" pitchFamily="34" charset="0"/>
                <a:ea typeface="+mj-ea"/>
                <a:cs typeface="Arial" panose="020B0604020202020204" pitchFamily="34" charset="0"/>
              </a:defRPr>
            </a:lvl1pPr>
          </a:lstStyle>
          <a:p>
            <a:r>
              <a:rPr lang="en-GB" sz="3400" dirty="0"/>
              <a:t>CEF policy objectives</a:t>
            </a:r>
          </a:p>
        </p:txBody>
      </p:sp>
      <p:graphicFrame>
        <p:nvGraphicFramePr>
          <p:cNvPr id="9" name="Chart 8"/>
          <p:cNvGraphicFramePr>
            <a:graphicFrameLocks/>
          </p:cNvGraphicFramePr>
          <p:nvPr>
            <p:extLst/>
          </p:nvPr>
        </p:nvGraphicFramePr>
        <p:xfrm>
          <a:off x="-116842" y="2522082"/>
          <a:ext cx="5156111" cy="3828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84716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386" y="891355"/>
            <a:ext cx="7241627" cy="926142"/>
          </a:xfrm>
          <a:solidFill>
            <a:schemeClr val="bg1"/>
          </a:solidFill>
        </p:spPr>
        <p:txBody>
          <a:bodyPr/>
          <a:lstStyle/>
          <a:p>
            <a:r>
              <a:rPr lang="en-US" sz="3400" dirty="0"/>
              <a:t>Data processing and sustainable and safe mobility cluster </a:t>
            </a:r>
            <a:endParaRPr lang="en-IE" sz="3400" dirty="0"/>
          </a:p>
        </p:txBody>
      </p:sp>
      <p:sp>
        <p:nvSpPr>
          <p:cNvPr id="3" name="Content Placeholder 2"/>
          <p:cNvSpPr>
            <a:spLocks noGrp="1"/>
          </p:cNvSpPr>
          <p:nvPr>
            <p:ph idx="1"/>
          </p:nvPr>
        </p:nvSpPr>
        <p:spPr>
          <a:xfrm>
            <a:off x="646771" y="2416458"/>
            <a:ext cx="10894741" cy="2122090"/>
          </a:xfrm>
        </p:spPr>
        <p:txBody>
          <a:bodyPr>
            <a:normAutofit lnSpcReduction="10000"/>
          </a:bodyPr>
          <a:lstStyle/>
          <a:p>
            <a:pPr marL="0" indent="0">
              <a:buNone/>
            </a:pPr>
            <a:r>
              <a:rPr lang="en-US" dirty="0"/>
              <a:t>Actions supporting new technologies and innovation</a:t>
            </a:r>
          </a:p>
          <a:p>
            <a:pPr marL="0" indent="0">
              <a:buNone/>
            </a:pPr>
            <a:r>
              <a:rPr lang="en-US" sz="1800" i="1" dirty="0">
                <a:solidFill>
                  <a:schemeClr val="accent5"/>
                </a:solidFill>
              </a:rPr>
              <a:t>(</a:t>
            </a:r>
            <a:r>
              <a:rPr lang="en-US" sz="1800" i="1" dirty="0" smtClean="0">
                <a:solidFill>
                  <a:schemeClr val="accent5"/>
                </a:solidFill>
              </a:rPr>
              <a:t>CEF-T-2022-SIMOBGEN</a:t>
            </a:r>
            <a:r>
              <a:rPr lang="en-US" sz="1800" i="1" dirty="0">
                <a:solidFill>
                  <a:schemeClr val="accent5"/>
                </a:solidFill>
              </a:rPr>
              <a:t>)</a:t>
            </a:r>
            <a:endParaRPr lang="et-EE" sz="1800" i="1" dirty="0">
              <a:solidFill>
                <a:schemeClr val="accent5"/>
              </a:solidFill>
            </a:endParaRPr>
          </a:p>
          <a:p>
            <a:pPr marL="0" indent="0">
              <a:buNone/>
            </a:pPr>
            <a:r>
              <a:rPr lang="en-IE" sz="2000" b="0" dirty="0"/>
              <a:t>Actions to be supported:</a:t>
            </a:r>
          </a:p>
          <a:p>
            <a:pPr marL="357188" indent="-357188">
              <a:buFont typeface="Wingdings" panose="05000000000000000000" pitchFamily="2" charset="2"/>
              <a:buChar char="Ø"/>
            </a:pPr>
            <a:r>
              <a:rPr lang="en-IE" sz="2000" b="0" dirty="0"/>
              <a:t>integrated infrastructure capacity and traffic management</a:t>
            </a:r>
            <a:r>
              <a:rPr lang="et-EE" sz="2000" b="0" dirty="0"/>
              <a:t>, </a:t>
            </a:r>
            <a:r>
              <a:rPr lang="en-IE" sz="2000" b="0" dirty="0"/>
              <a:t>enhanced transport services, development of Mobility as a Service</a:t>
            </a:r>
            <a:r>
              <a:rPr lang="fr-BE" sz="2000" b="0" dirty="0"/>
              <a:t/>
            </a:r>
            <a:br>
              <a:rPr lang="fr-BE" sz="2000" b="0" dirty="0"/>
            </a:br>
            <a:endParaRPr lang="et-EE" sz="2200" b="0" dirty="0"/>
          </a:p>
          <a:p>
            <a:pPr>
              <a:buFont typeface="Wingdings" panose="05000000000000000000" pitchFamily="2" charset="2"/>
              <a:buChar char="Ø"/>
            </a:pPr>
            <a:endParaRPr lang="et-EE" b="0" dirty="0"/>
          </a:p>
        </p:txBody>
      </p:sp>
      <p:sp>
        <p:nvSpPr>
          <p:cNvPr id="5" name="Rounded Rectangle 4"/>
          <p:cNvSpPr/>
          <p:nvPr/>
        </p:nvSpPr>
        <p:spPr bwMode="auto">
          <a:xfrm>
            <a:off x="9590120" y="1383342"/>
            <a:ext cx="2105246"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GB" b="1" kern="0" dirty="0" smtClean="0">
                <a:solidFill>
                  <a:srgbClr val="4D4D4D"/>
                </a:solidFill>
                <a:latin typeface="Arial"/>
              </a:rPr>
              <a:t>Studies – pilots not included</a:t>
            </a:r>
            <a:endParaRPr lang="en-GB" b="1" kern="0" dirty="0">
              <a:solidFill>
                <a:srgbClr val="4D4D4D"/>
              </a:solidFill>
              <a:latin typeface="Arial"/>
            </a:endParaRPr>
          </a:p>
        </p:txBody>
      </p:sp>
      <p:sp>
        <p:nvSpPr>
          <p:cNvPr id="6" name="Content Placeholder 2"/>
          <p:cNvSpPr txBox="1">
            <a:spLocks/>
          </p:cNvSpPr>
          <p:nvPr/>
        </p:nvSpPr>
        <p:spPr bwMode="gray">
          <a:xfrm>
            <a:off x="301752" y="5488547"/>
            <a:ext cx="5615676" cy="481799"/>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50%</a:t>
            </a:r>
            <a:endParaRPr lang="fr-BE" dirty="0">
              <a:solidFill>
                <a:schemeClr val="tx1"/>
              </a:solidFill>
            </a:endParaRPr>
          </a:p>
        </p:txBody>
      </p:sp>
      <p:sp>
        <p:nvSpPr>
          <p:cNvPr id="8" name="TextBox 7"/>
          <p:cNvSpPr txBox="1"/>
          <p:nvPr/>
        </p:nvSpPr>
        <p:spPr>
          <a:xfrm>
            <a:off x="301752" y="5054392"/>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a:t>
            </a:r>
            <a:r>
              <a:rPr lang="fr-BE" sz="2000" b="1" dirty="0" smtClean="0">
                <a:solidFill>
                  <a:schemeClr val="accent5"/>
                </a:solidFill>
              </a:rPr>
              <a:t>rate:</a:t>
            </a:r>
            <a:endParaRPr lang="fr-BE" sz="2000" b="1" dirty="0">
              <a:solidFill>
                <a:schemeClr val="accent5"/>
              </a:solidFill>
            </a:endParaRPr>
          </a:p>
        </p:txBody>
      </p:sp>
      <p:pic>
        <p:nvPicPr>
          <p:cNvPr id="9"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211094" y="1081775"/>
            <a:ext cx="435677" cy="435677"/>
          </a:xfrm>
          <a:prstGeom prst="rect">
            <a:avLst/>
          </a:prstGeom>
        </p:spPr>
      </p:pic>
    </p:spTree>
    <p:extLst>
      <p:ext uri="{BB962C8B-B14F-4D97-AF65-F5344CB8AC3E}">
        <p14:creationId xmlns:p14="http://schemas.microsoft.com/office/powerpoint/2010/main" val="559821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823" y="503971"/>
            <a:ext cx="6968843" cy="830449"/>
          </a:xfrm>
          <a:solidFill>
            <a:schemeClr val="bg1"/>
          </a:solidFill>
        </p:spPr>
        <p:txBody>
          <a:bodyPr/>
          <a:lstStyle/>
          <a:p>
            <a:r>
              <a:rPr lang="en-US" sz="3400" dirty="0"/>
              <a:t>Data processing and sustainable and safe mobility cluster </a:t>
            </a:r>
            <a:endParaRPr lang="en-IE" sz="3400" dirty="0"/>
          </a:p>
        </p:txBody>
      </p:sp>
      <p:sp>
        <p:nvSpPr>
          <p:cNvPr id="3" name="Content Placeholder 2"/>
          <p:cNvSpPr>
            <a:spLocks noGrp="1"/>
          </p:cNvSpPr>
          <p:nvPr>
            <p:ph idx="1"/>
          </p:nvPr>
        </p:nvSpPr>
        <p:spPr>
          <a:xfrm>
            <a:off x="470780" y="1472678"/>
            <a:ext cx="11018068" cy="4352507"/>
          </a:xfrm>
        </p:spPr>
        <p:txBody>
          <a:bodyPr>
            <a:noAutofit/>
          </a:bodyPr>
          <a:lstStyle/>
          <a:p>
            <a:pPr marL="0" indent="0" algn="just">
              <a:lnSpc>
                <a:spcPct val="100000"/>
              </a:lnSpc>
              <a:spcBef>
                <a:spcPts val="0"/>
              </a:spcBef>
              <a:spcAft>
                <a:spcPts val="300"/>
              </a:spcAft>
              <a:buNone/>
            </a:pPr>
            <a:r>
              <a:rPr lang="en-US" sz="2000" dirty="0"/>
              <a:t>Support to Member States for the development and implementation of IT platforms in accordance with the Regulation on electronic freight transport information (</a:t>
            </a:r>
            <a:r>
              <a:rPr lang="en-US" sz="2000" dirty="0" err="1"/>
              <a:t>eFTI</a:t>
            </a:r>
            <a:r>
              <a:rPr lang="en-US" sz="2000" dirty="0"/>
              <a:t>) (Reg. EU No 2020/1056) </a:t>
            </a:r>
            <a:r>
              <a:rPr lang="en-US" sz="2000" i="1" smtClean="0">
                <a:solidFill>
                  <a:schemeClr val="accent5"/>
                </a:solidFill>
              </a:rPr>
              <a:t>(CEF-T-2022-SIMOBGEN</a:t>
            </a:r>
            <a:r>
              <a:rPr lang="en-US" sz="2000" i="1" dirty="0">
                <a:solidFill>
                  <a:schemeClr val="accent5"/>
                </a:solidFill>
              </a:rPr>
              <a:t>)</a:t>
            </a:r>
            <a:endParaRPr lang="et-EE" sz="2000" i="1" dirty="0">
              <a:solidFill>
                <a:schemeClr val="accent5"/>
              </a:solidFill>
            </a:endParaRPr>
          </a:p>
          <a:p>
            <a:pPr marL="0" indent="0" algn="just">
              <a:lnSpc>
                <a:spcPct val="100000"/>
              </a:lnSpc>
              <a:spcBef>
                <a:spcPts val="600"/>
              </a:spcBef>
              <a:spcAft>
                <a:spcPts val="300"/>
              </a:spcAft>
              <a:buNone/>
            </a:pPr>
            <a:r>
              <a:rPr lang="en-IE" sz="2000" b="0" dirty="0"/>
              <a:t>Actions to be supported:</a:t>
            </a:r>
          </a:p>
          <a:p>
            <a:pPr marL="357188" indent="-357188" algn="just">
              <a:lnSpc>
                <a:spcPct val="100000"/>
              </a:lnSpc>
              <a:spcBef>
                <a:spcPts val="0"/>
              </a:spcBef>
              <a:spcAft>
                <a:spcPts val="300"/>
              </a:spcAft>
              <a:buFont typeface="Wingdings" panose="05000000000000000000" pitchFamily="2" charset="2"/>
              <a:buChar char="Ø"/>
            </a:pPr>
            <a:r>
              <a:rPr lang="en-IE" sz="1800" b="0" dirty="0" smtClean="0"/>
              <a:t>Development of any or all of the components of the systems/IT platforms to be used by the competent authorities to access and process information electronically in accordance with the provisions of the eFTI Regulation and its implementing and delegated acts*, including</a:t>
            </a:r>
          </a:p>
          <a:p>
            <a:pPr marL="814388" lvl="1" indent="-357188" algn="just">
              <a:lnSpc>
                <a:spcPct val="100000"/>
              </a:lnSpc>
              <a:spcBef>
                <a:spcPts val="0"/>
              </a:spcBef>
              <a:spcAft>
                <a:spcPts val="300"/>
              </a:spcAft>
              <a:buFont typeface="Wingdings" panose="05000000000000000000" pitchFamily="2" charset="2"/>
              <a:buChar char="Ø"/>
            </a:pPr>
            <a:r>
              <a:rPr lang="en-IE" sz="1800" b="0" dirty="0" smtClean="0"/>
              <a:t>Pilot testing of exchanges with IT platforms of the economic operators (when adapted to meet the specifications for eFTI platforms in line with eFTI </a:t>
            </a:r>
            <a:r>
              <a:rPr lang="en-IE" sz="1800" dirty="0"/>
              <a:t>implementing and delegated acts</a:t>
            </a:r>
            <a:r>
              <a:rPr lang="en-IE" sz="1800" dirty="0" smtClean="0"/>
              <a:t>*)</a:t>
            </a:r>
            <a:endParaRPr lang="en-IE" sz="1800" b="0" dirty="0" smtClean="0"/>
          </a:p>
          <a:p>
            <a:pPr marL="814388" lvl="1" indent="-357188" algn="just">
              <a:lnSpc>
                <a:spcPct val="100000"/>
              </a:lnSpc>
              <a:spcBef>
                <a:spcPts val="0"/>
              </a:spcBef>
              <a:spcAft>
                <a:spcPts val="300"/>
              </a:spcAft>
              <a:buFont typeface="Wingdings" panose="05000000000000000000" pitchFamily="2" charset="2"/>
              <a:buChar char="Ø"/>
            </a:pPr>
            <a:r>
              <a:rPr lang="en-US" sz="1800" dirty="0" smtClean="0"/>
              <a:t>Knowledge </a:t>
            </a:r>
            <a:r>
              <a:rPr lang="en-US" sz="1800" dirty="0"/>
              <a:t>and good practice sharing with other </a:t>
            </a:r>
            <a:r>
              <a:rPr lang="en-IE" sz="1800" dirty="0"/>
              <a:t>Member</a:t>
            </a:r>
            <a:r>
              <a:rPr lang="fr-BE" sz="1800" dirty="0"/>
              <a:t> </a:t>
            </a:r>
            <a:r>
              <a:rPr lang="fr-BE" sz="1800" dirty="0" smtClean="0"/>
              <a:t>States, </a:t>
            </a:r>
            <a:r>
              <a:rPr lang="fr-BE" sz="1800" dirty="0" err="1" smtClean="0"/>
              <a:t>including</a:t>
            </a:r>
            <a:r>
              <a:rPr lang="fr-BE" sz="1800" dirty="0" smtClean="0"/>
              <a:t> </a:t>
            </a:r>
            <a:r>
              <a:rPr lang="fr-BE" sz="1800" dirty="0" err="1" smtClean="0"/>
              <a:t>technical</a:t>
            </a:r>
            <a:r>
              <a:rPr lang="fr-BE" sz="1800" dirty="0" smtClean="0"/>
              <a:t> </a:t>
            </a:r>
            <a:r>
              <a:rPr lang="fr-BE" sz="1800" dirty="0" err="1" smtClean="0"/>
              <a:t>implementation</a:t>
            </a:r>
            <a:r>
              <a:rPr lang="fr-BE" sz="1800" dirty="0" smtClean="0"/>
              <a:t> guides</a:t>
            </a:r>
            <a:endParaRPr lang="en-US" sz="1800" dirty="0"/>
          </a:p>
          <a:p>
            <a:pPr marL="814388" lvl="1" indent="-357188" algn="just">
              <a:lnSpc>
                <a:spcPct val="100000"/>
              </a:lnSpc>
              <a:spcBef>
                <a:spcPts val="0"/>
              </a:spcBef>
              <a:spcAft>
                <a:spcPts val="300"/>
              </a:spcAft>
              <a:buFont typeface="Wingdings" panose="05000000000000000000" pitchFamily="2" charset="2"/>
              <a:buChar char="Ø"/>
            </a:pPr>
            <a:r>
              <a:rPr lang="en-IE" sz="1800" dirty="0" smtClean="0"/>
              <a:t>Communication measures aimed at awareness raising and training of responsible officials in the competent authorities concerned</a:t>
            </a:r>
            <a:endParaRPr lang="en-IE" sz="1800" b="0" dirty="0" smtClean="0"/>
          </a:p>
        </p:txBody>
      </p:sp>
      <p:sp>
        <p:nvSpPr>
          <p:cNvPr id="5" name="Rounded Rectangle 4"/>
          <p:cNvSpPr/>
          <p:nvPr/>
        </p:nvSpPr>
        <p:spPr bwMode="auto">
          <a:xfrm>
            <a:off x="9027460" y="932329"/>
            <a:ext cx="3030070" cy="533448"/>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t-EE" b="1" kern="0" dirty="0" smtClean="0">
                <a:latin typeface="Arial"/>
              </a:rPr>
              <a:t>Works</a:t>
            </a:r>
            <a:r>
              <a:rPr lang="fr-BE" b="1" kern="0" dirty="0" smtClean="0">
                <a:latin typeface="Arial"/>
              </a:rPr>
              <a:t> </a:t>
            </a:r>
            <a:r>
              <a:rPr lang="et-EE" b="1" kern="0" dirty="0" smtClean="0">
                <a:latin typeface="Arial"/>
              </a:rPr>
              <a:t>/</a:t>
            </a:r>
            <a:r>
              <a:rPr lang="fr-BE" b="1" kern="0" dirty="0" smtClean="0">
                <a:latin typeface="Arial"/>
              </a:rPr>
              <a:t> </a:t>
            </a:r>
            <a:r>
              <a:rPr lang="en-GB" b="1" kern="0" dirty="0" smtClean="0">
                <a:latin typeface="Arial"/>
              </a:rPr>
              <a:t>Studies / Mixed</a:t>
            </a:r>
            <a:endParaRPr lang="en-GB" b="1" kern="0" dirty="0">
              <a:latin typeface="Arial"/>
            </a:endParaRPr>
          </a:p>
        </p:txBody>
      </p:sp>
      <p:sp>
        <p:nvSpPr>
          <p:cNvPr id="6" name="Content Placeholder 2"/>
          <p:cNvSpPr txBox="1">
            <a:spLocks/>
          </p:cNvSpPr>
          <p:nvPr/>
        </p:nvSpPr>
        <p:spPr bwMode="gray">
          <a:xfrm>
            <a:off x="561315" y="6101700"/>
            <a:ext cx="5615676" cy="510260"/>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50%</a:t>
            </a:r>
            <a:endParaRPr lang="fr-BE" dirty="0">
              <a:solidFill>
                <a:schemeClr val="tx1"/>
              </a:solidFill>
            </a:endParaRPr>
          </a:p>
        </p:txBody>
      </p:sp>
      <p:pic>
        <p:nvPicPr>
          <p:cNvPr id="8"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265812" y="760486"/>
            <a:ext cx="435677" cy="435677"/>
          </a:xfrm>
          <a:prstGeom prst="rect">
            <a:avLst/>
          </a:prstGeom>
        </p:spPr>
      </p:pic>
      <p:sp>
        <p:nvSpPr>
          <p:cNvPr id="9" name="TextBox 8"/>
          <p:cNvSpPr txBox="1"/>
          <p:nvPr/>
        </p:nvSpPr>
        <p:spPr>
          <a:xfrm>
            <a:off x="561315" y="5701590"/>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a:t>
            </a:r>
            <a:r>
              <a:rPr lang="fr-BE" sz="2000" b="1" dirty="0" smtClean="0">
                <a:solidFill>
                  <a:schemeClr val="accent5"/>
                </a:solidFill>
              </a:rPr>
              <a:t>rate:</a:t>
            </a:r>
            <a:endParaRPr lang="fr-BE" sz="2000" b="1" dirty="0">
              <a:solidFill>
                <a:schemeClr val="accent5"/>
              </a:solidFill>
            </a:endParaRPr>
          </a:p>
        </p:txBody>
      </p:sp>
      <p:sp>
        <p:nvSpPr>
          <p:cNvPr id="4" name="TextBox 3"/>
          <p:cNvSpPr txBox="1"/>
          <p:nvPr/>
        </p:nvSpPr>
        <p:spPr>
          <a:xfrm>
            <a:off x="5263880" y="5547911"/>
            <a:ext cx="8153356" cy="276999"/>
          </a:xfrm>
          <a:prstGeom prst="rect">
            <a:avLst/>
          </a:prstGeom>
          <a:noFill/>
        </p:spPr>
        <p:txBody>
          <a:bodyPr wrap="square" rtlCol="0">
            <a:spAutoFit/>
          </a:bodyPr>
          <a:lstStyle/>
          <a:p>
            <a:r>
              <a:rPr lang="en-IE" sz="1200" dirty="0" smtClean="0">
                <a:solidFill>
                  <a:srgbClr val="002A7F"/>
                </a:solidFill>
              </a:rPr>
              <a:t>*To be adopted in the course of 2023-2024, in line with the relevant provisions of the eFTI Regulation </a:t>
            </a:r>
            <a:endParaRPr lang="en-US" sz="1200" dirty="0">
              <a:solidFill>
                <a:srgbClr val="002A7F"/>
              </a:solidFill>
            </a:endParaRPr>
          </a:p>
        </p:txBody>
      </p:sp>
    </p:spTree>
    <p:extLst>
      <p:ext uri="{BB962C8B-B14F-4D97-AF65-F5344CB8AC3E}">
        <p14:creationId xmlns:p14="http://schemas.microsoft.com/office/powerpoint/2010/main" val="1676758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817" y="442618"/>
            <a:ext cx="6948765" cy="1010093"/>
          </a:xfrm>
        </p:spPr>
        <p:txBody>
          <a:bodyPr/>
          <a:lstStyle/>
          <a:p>
            <a:r>
              <a:rPr lang="en-IE" sz="3300" dirty="0"/>
              <a:t/>
            </a:r>
            <a:br>
              <a:rPr lang="en-IE" sz="3300" dirty="0"/>
            </a:br>
            <a:r>
              <a:rPr lang="en-US" sz="3400" dirty="0"/>
              <a:t>Data processing and sustainable and safe mobility cluster </a:t>
            </a:r>
            <a:r>
              <a:rPr lang="en-IE" sz="2800" dirty="0"/>
              <a:t/>
            </a:r>
            <a:br>
              <a:rPr lang="en-IE" sz="2800" dirty="0"/>
            </a:br>
            <a:endParaRPr lang="en-IE" sz="2800" dirty="0"/>
          </a:p>
        </p:txBody>
      </p:sp>
      <p:sp>
        <p:nvSpPr>
          <p:cNvPr id="3" name="Content Placeholder 2"/>
          <p:cNvSpPr>
            <a:spLocks noGrp="1"/>
          </p:cNvSpPr>
          <p:nvPr>
            <p:ph idx="1"/>
          </p:nvPr>
        </p:nvSpPr>
        <p:spPr>
          <a:xfrm>
            <a:off x="446976" y="1531397"/>
            <a:ext cx="11248389" cy="4028607"/>
          </a:xfrm>
        </p:spPr>
        <p:txBody>
          <a:bodyPr>
            <a:normAutofit fontScale="55000" lnSpcReduction="20000"/>
          </a:bodyPr>
          <a:lstStyle/>
          <a:p>
            <a:pPr marL="0" indent="0">
              <a:lnSpc>
                <a:spcPct val="120000"/>
              </a:lnSpc>
              <a:buNone/>
            </a:pPr>
            <a:r>
              <a:rPr lang="fr-FR" sz="4400" dirty="0" err="1" smtClean="0"/>
              <a:t>Projects</a:t>
            </a:r>
            <a:r>
              <a:rPr lang="en-IE" sz="4400" dirty="0" smtClean="0"/>
              <a:t> </a:t>
            </a:r>
            <a:r>
              <a:rPr lang="en-IE" sz="4400" dirty="0"/>
              <a:t>improving </a:t>
            </a:r>
            <a:r>
              <a:rPr lang="fr-FR" sz="4400" dirty="0"/>
              <a:t>transport infrastructure </a:t>
            </a:r>
            <a:r>
              <a:rPr lang="en-IE" sz="4400" dirty="0"/>
              <a:t>resilience</a:t>
            </a:r>
            <a:r>
              <a:rPr lang="fr-FR" sz="4400" dirty="0"/>
              <a:t> </a:t>
            </a:r>
            <a:br>
              <a:rPr lang="fr-FR" sz="4400" dirty="0"/>
            </a:br>
            <a:r>
              <a:rPr lang="fr-FR" sz="2500" i="1" dirty="0">
                <a:solidFill>
                  <a:schemeClr val="accent5"/>
                </a:solidFill>
              </a:rPr>
              <a:t>(</a:t>
            </a:r>
            <a:r>
              <a:rPr lang="fr-FR" sz="2500" i="1" dirty="0" smtClean="0">
                <a:solidFill>
                  <a:schemeClr val="accent5"/>
                </a:solidFill>
              </a:rPr>
              <a:t>CEF-T-2022-SAFEMOBGEN, CEF-T-2022-SAFEMOBCOEN)</a:t>
            </a:r>
            <a:endParaRPr lang="en-IE" sz="2500" i="1" dirty="0">
              <a:solidFill>
                <a:schemeClr val="accent5"/>
              </a:solidFill>
            </a:endParaRPr>
          </a:p>
          <a:p>
            <a:pPr marL="0" indent="0">
              <a:lnSpc>
                <a:spcPct val="120000"/>
              </a:lnSpc>
              <a:buNone/>
            </a:pPr>
            <a:endParaRPr lang="en-US" sz="2800" b="0" dirty="0" smtClean="0"/>
          </a:p>
          <a:p>
            <a:pPr marL="0" indent="0" algn="just">
              <a:lnSpc>
                <a:spcPct val="120000"/>
              </a:lnSpc>
              <a:buNone/>
            </a:pPr>
            <a:r>
              <a:rPr lang="en-US" sz="3200" b="0" dirty="0" smtClean="0"/>
              <a:t>Projects </a:t>
            </a:r>
            <a:r>
              <a:rPr lang="en-US" sz="3200" b="0" dirty="0"/>
              <a:t>to be supported:</a:t>
            </a:r>
          </a:p>
          <a:p>
            <a:pPr marL="357188" indent="-357188" algn="just">
              <a:lnSpc>
                <a:spcPct val="120000"/>
              </a:lnSpc>
              <a:buFont typeface="Wingdings" panose="05000000000000000000" pitchFamily="2" charset="2"/>
              <a:buChar char="Ø"/>
            </a:pPr>
            <a:r>
              <a:rPr lang="en-US" sz="3200" b="0" dirty="0"/>
              <a:t>Projects for the </a:t>
            </a:r>
            <a:r>
              <a:rPr lang="en-US" sz="3200" dirty="0"/>
              <a:t>improvement of transport infrastructure </a:t>
            </a:r>
            <a:r>
              <a:rPr lang="en-US" sz="3200" dirty="0" smtClean="0"/>
              <a:t>resilience</a:t>
            </a:r>
            <a:r>
              <a:rPr lang="en-US" sz="3200" b="0" dirty="0" smtClean="0"/>
              <a:t>, </a:t>
            </a:r>
            <a:r>
              <a:rPr lang="en-US" sz="3200" b="0" dirty="0"/>
              <a:t>in particular to climate change and natural disasters, </a:t>
            </a:r>
            <a:r>
              <a:rPr lang="en-US" sz="3200" dirty="0"/>
              <a:t>through infrastructure upgrades or smart monitoring systems</a:t>
            </a:r>
            <a:r>
              <a:rPr lang="en-US" sz="3200" b="0" dirty="0"/>
              <a:t>.</a:t>
            </a:r>
          </a:p>
          <a:p>
            <a:pPr marL="357188" indent="-357188" algn="just">
              <a:lnSpc>
                <a:spcPct val="120000"/>
              </a:lnSpc>
              <a:buFont typeface="Wingdings" panose="05000000000000000000" pitchFamily="2" charset="2"/>
              <a:buChar char="Ø"/>
            </a:pPr>
            <a:r>
              <a:rPr lang="en-US" sz="3200" b="0" dirty="0"/>
              <a:t>The interventions should directly address the TEN-T transport </a:t>
            </a:r>
            <a:r>
              <a:rPr lang="en-US" sz="3200" b="0" dirty="0" smtClean="0"/>
              <a:t>infrastructure.</a:t>
            </a:r>
            <a:endParaRPr lang="en-US" sz="3200" b="0" dirty="0"/>
          </a:p>
          <a:p>
            <a:pPr marL="0" indent="0" algn="just">
              <a:lnSpc>
                <a:spcPct val="120000"/>
              </a:lnSpc>
              <a:buNone/>
            </a:pPr>
            <a:r>
              <a:rPr lang="en-US" sz="3200" b="0" dirty="0"/>
              <a:t>Two requirements:</a:t>
            </a:r>
          </a:p>
          <a:p>
            <a:pPr marL="357188" indent="-357188" algn="just">
              <a:lnSpc>
                <a:spcPct val="120000"/>
              </a:lnSpc>
              <a:buFont typeface="Wingdings" panose="05000000000000000000" pitchFamily="2" charset="2"/>
              <a:buChar char="Ø"/>
            </a:pPr>
            <a:r>
              <a:rPr lang="en-US" sz="3200" b="0" dirty="0"/>
              <a:t>Demonstration of high risks associated with no project</a:t>
            </a:r>
          </a:p>
          <a:p>
            <a:pPr marL="357188" indent="-357188" algn="just">
              <a:lnSpc>
                <a:spcPct val="120000"/>
              </a:lnSpc>
              <a:buFont typeface="Wingdings" panose="05000000000000000000" pitchFamily="2" charset="2"/>
              <a:buChar char="Ø"/>
            </a:pPr>
            <a:r>
              <a:rPr lang="en-US" sz="3200" b="0" dirty="0"/>
              <a:t>The project must be in accordance with the National Adaptation Plan or Strategy of the </a:t>
            </a:r>
            <a:r>
              <a:rPr lang="en-US" sz="3200" b="0" dirty="0" smtClean="0"/>
              <a:t>MS concerned</a:t>
            </a:r>
            <a:endParaRPr lang="en-IE" b="0" dirty="0" smtClean="0"/>
          </a:p>
        </p:txBody>
      </p:sp>
      <p:sp>
        <p:nvSpPr>
          <p:cNvPr id="5" name="Rounded Rectangle 4"/>
          <p:cNvSpPr/>
          <p:nvPr/>
        </p:nvSpPr>
        <p:spPr bwMode="auto">
          <a:xfrm>
            <a:off x="9027459" y="1383342"/>
            <a:ext cx="2813131"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GB" b="1" kern="0" dirty="0">
                <a:solidFill>
                  <a:srgbClr val="4D4D4D"/>
                </a:solidFill>
                <a:latin typeface="Arial"/>
              </a:rPr>
              <a:t>Works / </a:t>
            </a:r>
            <a:r>
              <a:rPr lang="en-GB" b="1" kern="0" dirty="0" smtClean="0">
                <a:solidFill>
                  <a:srgbClr val="4D4D4D"/>
                </a:solidFill>
                <a:latin typeface="Arial"/>
              </a:rPr>
              <a:t>Studies / Mixed</a:t>
            </a:r>
            <a:endParaRPr lang="en-GB" b="1" kern="0" dirty="0">
              <a:solidFill>
                <a:srgbClr val="4D4D4D"/>
              </a:solidFill>
              <a:latin typeface="Arial"/>
            </a:endParaRPr>
          </a:p>
        </p:txBody>
      </p:sp>
      <p:sp>
        <p:nvSpPr>
          <p:cNvPr id="6" name="Content Placeholder 2"/>
          <p:cNvSpPr txBox="1">
            <a:spLocks/>
          </p:cNvSpPr>
          <p:nvPr/>
        </p:nvSpPr>
        <p:spPr bwMode="gray">
          <a:xfrm>
            <a:off x="301752" y="5962502"/>
            <a:ext cx="5615676" cy="66283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30%/50%</a:t>
            </a:r>
            <a:endParaRPr lang="fr-BE" dirty="0">
              <a:solidFill>
                <a:schemeClr val="tx1"/>
              </a:solidFill>
            </a:endParaRPr>
          </a:p>
        </p:txBody>
      </p:sp>
      <p:sp>
        <p:nvSpPr>
          <p:cNvPr id="7" name="Content Placeholder 2"/>
          <p:cNvSpPr txBox="1">
            <a:spLocks/>
          </p:cNvSpPr>
          <p:nvPr/>
        </p:nvSpPr>
        <p:spPr bwMode="gray">
          <a:xfrm>
            <a:off x="5988261" y="5962502"/>
            <a:ext cx="5990378" cy="662834"/>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u="sng" dirty="0">
                <a:latin typeface="Verdana" panose="020B0604030504040204" pitchFamily="34" charset="0"/>
                <a:ea typeface="Verdana" panose="020B0604030504040204" pitchFamily="34" charset="0"/>
              </a:rPr>
              <a:t>Cohesion envelope: 85%</a:t>
            </a:r>
            <a:endParaRPr lang="fr-BE" sz="1800" dirty="0">
              <a:solidFill>
                <a:schemeClr val="tx1"/>
              </a:solidFill>
              <a:latin typeface="Verdana" panose="020B0604030504040204" pitchFamily="34" charset="0"/>
              <a:ea typeface="Verdana" panose="020B0604030504040204" pitchFamily="34" charset="0"/>
            </a:endParaRPr>
          </a:p>
        </p:txBody>
      </p:sp>
      <p:sp>
        <p:nvSpPr>
          <p:cNvPr id="10" name="TextBox 9"/>
          <p:cNvSpPr txBox="1"/>
          <p:nvPr/>
        </p:nvSpPr>
        <p:spPr>
          <a:xfrm>
            <a:off x="301751" y="5560004"/>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rates:</a:t>
            </a:r>
          </a:p>
        </p:txBody>
      </p:sp>
      <p:pic>
        <p:nvPicPr>
          <p:cNvPr id="11"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375062" y="729825"/>
            <a:ext cx="435677" cy="435677"/>
          </a:xfrm>
          <a:prstGeom prst="rect">
            <a:avLst/>
          </a:prstGeom>
        </p:spPr>
      </p:pic>
    </p:spTree>
    <p:extLst>
      <p:ext uri="{BB962C8B-B14F-4D97-AF65-F5344CB8AC3E}">
        <p14:creationId xmlns:p14="http://schemas.microsoft.com/office/powerpoint/2010/main" val="421223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607" y="940130"/>
            <a:ext cx="7261000" cy="1045604"/>
          </a:xfrm>
        </p:spPr>
        <p:txBody>
          <a:bodyPr/>
          <a:lstStyle/>
          <a:p>
            <a:r>
              <a:rPr lang="en-US" sz="3400" dirty="0"/>
              <a:t>Data processing and sustainable and safe mobility cluster </a:t>
            </a:r>
            <a:endParaRPr lang="en-IE" sz="3400" dirty="0"/>
          </a:p>
        </p:txBody>
      </p:sp>
      <p:sp>
        <p:nvSpPr>
          <p:cNvPr id="3" name="Content Placeholder 2"/>
          <p:cNvSpPr>
            <a:spLocks noGrp="1"/>
          </p:cNvSpPr>
          <p:nvPr>
            <p:ph idx="1"/>
          </p:nvPr>
        </p:nvSpPr>
        <p:spPr>
          <a:xfrm>
            <a:off x="301752" y="2312631"/>
            <a:ext cx="11373575" cy="3109752"/>
          </a:xfrm>
        </p:spPr>
        <p:txBody>
          <a:bodyPr>
            <a:normAutofit lnSpcReduction="10000"/>
          </a:bodyPr>
          <a:lstStyle/>
          <a:p>
            <a:pPr marL="0" indent="0" algn="just">
              <a:buNone/>
            </a:pPr>
            <a:r>
              <a:rPr lang="en-US" dirty="0"/>
              <a:t>Actions adapting the transport infrastructure for Union external border checks purposes </a:t>
            </a:r>
          </a:p>
          <a:p>
            <a:pPr marL="0" indent="0" algn="just">
              <a:buNone/>
            </a:pPr>
            <a:r>
              <a:rPr lang="en-US" sz="1800" i="1" dirty="0">
                <a:solidFill>
                  <a:schemeClr val="accent5"/>
                </a:solidFill>
              </a:rPr>
              <a:t>(CEF-T-2022-SAFEMOBGEN, CEF-T-2022-SAFEMOBCOEN)</a:t>
            </a:r>
            <a:endParaRPr lang="et-EE" sz="1800" i="1" dirty="0">
              <a:solidFill>
                <a:schemeClr val="accent5"/>
              </a:solidFill>
            </a:endParaRPr>
          </a:p>
          <a:p>
            <a:pPr marL="0" indent="0" algn="just">
              <a:buNone/>
            </a:pPr>
            <a:r>
              <a:rPr lang="en-IE" b="0" dirty="0"/>
              <a:t>Actions to be supported:</a:t>
            </a:r>
          </a:p>
          <a:p>
            <a:pPr marL="357188" indent="-357188" algn="just">
              <a:buFont typeface="Wingdings" panose="05000000000000000000" pitchFamily="2" charset="2"/>
              <a:buChar char="Ø"/>
            </a:pPr>
            <a:r>
              <a:rPr lang="en-IE" b="0" dirty="0"/>
              <a:t>facilitation of traffic flows </a:t>
            </a:r>
            <a:r>
              <a:rPr lang="en-US" b="0" dirty="0"/>
              <a:t>for all land and waterborne transport modes </a:t>
            </a:r>
            <a:r>
              <a:rPr lang="en-IE" b="0" dirty="0" smtClean="0"/>
              <a:t>at </a:t>
            </a:r>
            <a:r>
              <a:rPr lang="en-IE" b="0" dirty="0"/>
              <a:t>border control areas at the Union external border of the TEN-T network</a:t>
            </a:r>
          </a:p>
          <a:p>
            <a:pPr marL="357188" indent="-357188" algn="just">
              <a:buFont typeface="Wingdings" panose="05000000000000000000" pitchFamily="2" charset="2"/>
              <a:buChar char="Ø"/>
            </a:pPr>
            <a:r>
              <a:rPr lang="en-IE" b="0" dirty="0"/>
              <a:t>improvement of connections to the border crossing points, and parking lines and spaces at the border control area</a:t>
            </a:r>
            <a:endParaRPr lang="fr-BE" b="0" dirty="0"/>
          </a:p>
        </p:txBody>
      </p:sp>
      <p:sp>
        <p:nvSpPr>
          <p:cNvPr id="5" name="Rounded Rectangle 4"/>
          <p:cNvSpPr/>
          <p:nvPr/>
        </p:nvSpPr>
        <p:spPr bwMode="auto">
          <a:xfrm>
            <a:off x="9057604" y="1448087"/>
            <a:ext cx="2802702" cy="669851"/>
          </a:xfrm>
          <a:prstGeom prst="roundRect">
            <a:avLst/>
          </a:prstGeom>
          <a:solidFill>
            <a:srgbClr val="FFFFCC"/>
          </a:solidFill>
          <a:ln w="28575">
            <a:solidFill>
              <a:schemeClr val="accent6"/>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GB" b="1" kern="0" dirty="0">
                <a:solidFill>
                  <a:srgbClr val="4D4D4D"/>
                </a:solidFill>
                <a:latin typeface="Arial"/>
              </a:rPr>
              <a:t>Works / </a:t>
            </a:r>
            <a:r>
              <a:rPr lang="en-GB" b="1" kern="0" dirty="0" smtClean="0">
                <a:solidFill>
                  <a:srgbClr val="4D4D4D"/>
                </a:solidFill>
                <a:latin typeface="Arial"/>
              </a:rPr>
              <a:t>Studies / Mixed</a:t>
            </a:r>
            <a:endParaRPr lang="en-GB" b="1" kern="0" dirty="0">
              <a:solidFill>
                <a:srgbClr val="4D4D4D"/>
              </a:solidFill>
              <a:latin typeface="Arial"/>
            </a:endParaRPr>
          </a:p>
        </p:txBody>
      </p:sp>
      <p:sp>
        <p:nvSpPr>
          <p:cNvPr id="6" name="Content Placeholder 2"/>
          <p:cNvSpPr txBox="1">
            <a:spLocks/>
          </p:cNvSpPr>
          <p:nvPr/>
        </p:nvSpPr>
        <p:spPr bwMode="gray">
          <a:xfrm>
            <a:off x="301752" y="5569175"/>
            <a:ext cx="5615676" cy="589578"/>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50%</a:t>
            </a:r>
            <a:endParaRPr lang="fr-BE" dirty="0">
              <a:solidFill>
                <a:schemeClr val="tx1"/>
              </a:solidFill>
            </a:endParaRPr>
          </a:p>
        </p:txBody>
      </p:sp>
      <p:sp>
        <p:nvSpPr>
          <p:cNvPr id="8" name="TextBox 7"/>
          <p:cNvSpPr txBox="1"/>
          <p:nvPr/>
        </p:nvSpPr>
        <p:spPr>
          <a:xfrm>
            <a:off x="223693" y="5169065"/>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rates:</a:t>
            </a:r>
          </a:p>
        </p:txBody>
      </p:sp>
      <p:pic>
        <p:nvPicPr>
          <p:cNvPr id="9" name="Image 19">
            <a:extLst>
              <a:ext uri="{FF2B5EF4-FFF2-40B4-BE49-F238E27FC236}">
                <a16:creationId xmlns:a16="http://schemas.microsoft.com/office/drawing/2014/main" id="{AD37FB76-A4C3-9644-9511-5E6E4E9F8B42}"/>
              </a:ext>
            </a:extLst>
          </p:cNvPr>
          <p:cNvPicPr>
            <a:picLocks noChangeAspect="1"/>
          </p:cNvPicPr>
          <p:nvPr/>
        </p:nvPicPr>
        <p:blipFill>
          <a:blip r:embed="rId3"/>
          <a:stretch>
            <a:fillRect/>
          </a:stretch>
        </p:blipFill>
        <p:spPr>
          <a:xfrm>
            <a:off x="285692" y="1230249"/>
            <a:ext cx="435677" cy="435677"/>
          </a:xfrm>
          <a:prstGeom prst="rect">
            <a:avLst/>
          </a:prstGeom>
        </p:spPr>
      </p:pic>
      <p:sp>
        <p:nvSpPr>
          <p:cNvPr id="10" name="Content Placeholder 2"/>
          <p:cNvSpPr txBox="1">
            <a:spLocks/>
          </p:cNvSpPr>
          <p:nvPr/>
        </p:nvSpPr>
        <p:spPr bwMode="gray">
          <a:xfrm>
            <a:off x="5988261" y="5569175"/>
            <a:ext cx="5990378" cy="589577"/>
          </a:xfrm>
          <a:prstGeom prst="rect">
            <a:avLst/>
          </a:prstGeom>
          <a:solidFill>
            <a:srgbClr val="92D050"/>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u="sng" dirty="0">
                <a:latin typeface="Verdana" panose="020B0604030504040204" pitchFamily="34" charset="0"/>
                <a:ea typeface="Verdana" panose="020B0604030504040204" pitchFamily="34" charset="0"/>
              </a:rPr>
              <a:t>Cohesion envelope: 85%</a:t>
            </a:r>
            <a:endParaRPr lang="fr-BE" sz="18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36853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68838" y="1866650"/>
            <a:ext cx="10065224" cy="2149523"/>
          </a:xfrm>
        </p:spPr>
        <p:txBody>
          <a:bodyPr>
            <a:noAutofit/>
          </a:bodyPr>
          <a:lstStyle/>
          <a:p>
            <a:r>
              <a:rPr lang="fr-BE" sz="5400" dirty="0" err="1" smtClean="0"/>
              <a:t>Connecting</a:t>
            </a:r>
            <a:r>
              <a:rPr lang="fr-BE" sz="5400" dirty="0" smtClean="0"/>
              <a:t> Europe Facility </a:t>
            </a:r>
            <a:br>
              <a:rPr lang="fr-BE" sz="5400" dirty="0" smtClean="0"/>
            </a:br>
            <a:r>
              <a:rPr lang="fr-BE" sz="5400" dirty="0" smtClean="0"/>
              <a:t>2021-2027</a:t>
            </a:r>
            <a:endParaRPr lang="en-GB" sz="5400" dirty="0"/>
          </a:p>
        </p:txBody>
      </p:sp>
      <p:sp>
        <p:nvSpPr>
          <p:cNvPr id="7" name="Subtitle 6"/>
          <p:cNvSpPr>
            <a:spLocks noGrp="1"/>
          </p:cNvSpPr>
          <p:nvPr>
            <p:ph type="subTitle" idx="1"/>
          </p:nvPr>
        </p:nvSpPr>
        <p:spPr>
          <a:xfrm>
            <a:off x="875322" y="3523294"/>
            <a:ext cx="10947029" cy="897754"/>
          </a:xfrm>
        </p:spPr>
        <p:txBody>
          <a:bodyPr/>
          <a:lstStyle/>
          <a:p>
            <a:r>
              <a:rPr lang="fr-BE" sz="3600" b="1" i="1" dirty="0" smtClean="0"/>
              <a:t>CEF Transport MAP Call 2022 – </a:t>
            </a:r>
            <a:r>
              <a:rPr lang="fr-BE" sz="3600" b="1" i="1" dirty="0" err="1"/>
              <a:t>Towards</a:t>
            </a:r>
            <a:r>
              <a:rPr lang="fr-BE" sz="3600" b="1" i="1" dirty="0"/>
              <a:t> a good </a:t>
            </a:r>
            <a:r>
              <a:rPr lang="fr-BE" sz="3600" b="1" i="1" dirty="0" err="1" smtClean="0"/>
              <a:t>proposal</a:t>
            </a:r>
            <a:endParaRPr lang="fr-BE" sz="3600" b="1" i="1" dirty="0" smtClean="0"/>
          </a:p>
          <a:p>
            <a:r>
              <a:rPr lang="fr-BE" sz="3600" b="1" i="1" dirty="0" smtClean="0"/>
              <a:t>Info Day </a:t>
            </a:r>
            <a:r>
              <a:rPr lang="fr-BE" sz="3600" b="1" i="1" dirty="0" err="1" smtClean="0"/>
              <a:t>Slovakia</a:t>
            </a:r>
            <a:endParaRPr lang="fr-BE" sz="3600" b="1" i="1" dirty="0"/>
          </a:p>
          <a:p>
            <a:endParaRPr lang="fr-BE" sz="3600" b="1" i="1" dirty="0" smtClean="0"/>
          </a:p>
          <a:p>
            <a:endParaRPr lang="en-GB" sz="3600" b="1" i="1" dirty="0"/>
          </a:p>
        </p:txBody>
      </p:sp>
      <p:sp>
        <p:nvSpPr>
          <p:cNvPr id="8" name="Text Placeholder 7"/>
          <p:cNvSpPr>
            <a:spLocks noGrp="1"/>
          </p:cNvSpPr>
          <p:nvPr>
            <p:ph type="body" sz="quarter" idx="13"/>
          </p:nvPr>
        </p:nvSpPr>
        <p:spPr>
          <a:xfrm>
            <a:off x="2658894" y="5230115"/>
            <a:ext cx="9050509" cy="1456088"/>
          </a:xfrm>
        </p:spPr>
        <p:txBody>
          <a:bodyPr/>
          <a:lstStyle/>
          <a:p>
            <a:pPr>
              <a:spcAft>
                <a:spcPts val="300"/>
              </a:spcAft>
            </a:pPr>
            <a:r>
              <a:rPr lang="fr-BE" b="1" dirty="0" smtClean="0"/>
              <a:t>Theodoros </a:t>
            </a:r>
            <a:r>
              <a:rPr lang="fr-BE" b="1" dirty="0" err="1" smtClean="0"/>
              <a:t>Margaritis</a:t>
            </a:r>
            <a:endParaRPr lang="fr-BE" b="1" dirty="0" smtClean="0"/>
          </a:p>
          <a:p>
            <a:pPr>
              <a:spcAft>
                <a:spcPts val="300"/>
              </a:spcAft>
            </a:pPr>
            <a:r>
              <a:rPr lang="fr-BE" sz="2000" dirty="0" smtClean="0"/>
              <a:t>Project </a:t>
            </a:r>
            <a:r>
              <a:rPr lang="fr-BE" sz="2000" dirty="0" err="1" smtClean="0"/>
              <a:t>Officer</a:t>
            </a:r>
            <a:r>
              <a:rPr lang="fr-BE" sz="2000" dirty="0" smtClean="0"/>
              <a:t> – CEF Transport</a:t>
            </a:r>
            <a:endParaRPr lang="fr-BE" sz="2000" dirty="0"/>
          </a:p>
          <a:p>
            <a:pPr>
              <a:spcAft>
                <a:spcPts val="1200"/>
              </a:spcAft>
            </a:pPr>
            <a:r>
              <a:rPr lang="fr-BE" sz="2000" dirty="0" smtClean="0"/>
              <a:t>CINEA, 14 </a:t>
            </a:r>
            <a:r>
              <a:rPr lang="fr-BE" sz="2000" dirty="0" err="1" smtClean="0"/>
              <a:t>November</a:t>
            </a:r>
            <a:r>
              <a:rPr lang="fr-BE" sz="2000" dirty="0" smtClean="0"/>
              <a:t> 2022</a:t>
            </a:r>
            <a:endParaRPr lang="fr-BE" sz="1800" dirty="0">
              <a:solidFill>
                <a:srgbClr val="FFC000"/>
              </a:solidFill>
            </a:endParaRPr>
          </a:p>
          <a:p>
            <a:pPr>
              <a:spcAft>
                <a:spcPts val="1200"/>
              </a:spcAft>
            </a:pPr>
            <a:r>
              <a:rPr lang="fr-BE" sz="2000" dirty="0" smtClean="0"/>
              <a:t> </a:t>
            </a:r>
            <a:endParaRPr lang="fr-BE" sz="2000" dirty="0"/>
          </a:p>
          <a:p>
            <a:endParaRPr lang="en-GB" sz="2000" dirty="0">
              <a:solidFill>
                <a:srgbClr val="FFC000"/>
              </a:solidFill>
            </a:endParaRPr>
          </a:p>
        </p:txBody>
      </p:sp>
    </p:spTree>
    <p:extLst>
      <p:ext uri="{BB962C8B-B14F-4D97-AF65-F5344CB8AC3E}">
        <p14:creationId xmlns:p14="http://schemas.microsoft.com/office/powerpoint/2010/main" val="3495118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8595" y="489345"/>
            <a:ext cx="10515600" cy="782357"/>
          </a:xfrm>
        </p:spPr>
        <p:txBody>
          <a:bodyPr/>
          <a:lstStyle/>
          <a:p>
            <a:r>
              <a:rPr lang="fr-BE" b="1" dirty="0"/>
              <a:t>CEF 2 Transport calls </a:t>
            </a:r>
            <a:r>
              <a:rPr lang="fr-BE" b="1" dirty="0" smtClean="0"/>
              <a:t>2021– </a:t>
            </a:r>
            <a:r>
              <a:rPr lang="fr-BE" b="1" dirty="0" err="1" smtClean="0"/>
              <a:t>Results</a:t>
            </a:r>
            <a:r>
              <a:rPr lang="fr-BE" b="1" dirty="0" smtClean="0"/>
              <a:t> </a:t>
            </a:r>
            <a:endParaRPr lang="en-US" b="1" dirty="0"/>
          </a:p>
        </p:txBody>
      </p:sp>
      <p:graphicFrame>
        <p:nvGraphicFramePr>
          <p:cNvPr id="5" name="Table 4"/>
          <p:cNvGraphicFramePr>
            <a:graphicFrameLocks noGrp="1"/>
          </p:cNvGraphicFramePr>
          <p:nvPr>
            <p:extLst/>
          </p:nvPr>
        </p:nvGraphicFramePr>
        <p:xfrm>
          <a:off x="975672" y="1406935"/>
          <a:ext cx="9403232" cy="3916567"/>
        </p:xfrm>
        <a:graphic>
          <a:graphicData uri="http://schemas.openxmlformats.org/drawingml/2006/table">
            <a:tbl>
              <a:tblPr>
                <a:tableStyleId>{BC89EF96-8CEA-46FF-86C4-4CE0E7609802}</a:tableStyleId>
              </a:tblPr>
              <a:tblGrid>
                <a:gridCol w="1780362">
                  <a:extLst>
                    <a:ext uri="{9D8B030D-6E8A-4147-A177-3AD203B41FA5}">
                      <a16:colId xmlns:a16="http://schemas.microsoft.com/office/drawing/2014/main" val="241782760"/>
                    </a:ext>
                  </a:extLst>
                </a:gridCol>
                <a:gridCol w="1618906">
                  <a:extLst>
                    <a:ext uri="{9D8B030D-6E8A-4147-A177-3AD203B41FA5}">
                      <a16:colId xmlns:a16="http://schemas.microsoft.com/office/drawing/2014/main" val="389313305"/>
                    </a:ext>
                  </a:extLst>
                </a:gridCol>
                <a:gridCol w="1396768">
                  <a:extLst>
                    <a:ext uri="{9D8B030D-6E8A-4147-A177-3AD203B41FA5}">
                      <a16:colId xmlns:a16="http://schemas.microsoft.com/office/drawing/2014/main" val="2435139047"/>
                    </a:ext>
                  </a:extLst>
                </a:gridCol>
                <a:gridCol w="1353205">
                  <a:extLst>
                    <a:ext uri="{9D8B030D-6E8A-4147-A177-3AD203B41FA5}">
                      <a16:colId xmlns:a16="http://schemas.microsoft.com/office/drawing/2014/main" val="2026377984"/>
                    </a:ext>
                  </a:extLst>
                </a:gridCol>
                <a:gridCol w="1648777">
                  <a:extLst>
                    <a:ext uri="{9D8B030D-6E8A-4147-A177-3AD203B41FA5}">
                      <a16:colId xmlns:a16="http://schemas.microsoft.com/office/drawing/2014/main" val="3878531156"/>
                    </a:ext>
                  </a:extLst>
                </a:gridCol>
                <a:gridCol w="1605214">
                  <a:extLst>
                    <a:ext uri="{9D8B030D-6E8A-4147-A177-3AD203B41FA5}">
                      <a16:colId xmlns:a16="http://schemas.microsoft.com/office/drawing/2014/main" val="1686358093"/>
                    </a:ext>
                  </a:extLst>
                </a:gridCol>
              </a:tblGrid>
              <a:tr h="631071">
                <a:tc>
                  <a:txBody>
                    <a:bodyPr/>
                    <a:lstStyle/>
                    <a:p>
                      <a:pPr algn="ctr">
                        <a:spcBef>
                          <a:spcPts val="600"/>
                        </a:spcBef>
                        <a:spcAft>
                          <a:spcPts val="600"/>
                        </a:spcAft>
                      </a:pPr>
                      <a:r>
                        <a:rPr lang="en-GB" sz="1600" b="1" dirty="0" smtClean="0">
                          <a:effectLst/>
                        </a:rPr>
                        <a:t>Envelope</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GB" sz="1600" b="1" dirty="0">
                          <a:effectLst/>
                        </a:rPr>
                        <a:t>Proposals submitted</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IE" sz="1600" b="1" dirty="0" smtClean="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Selected proposals</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IE" sz="1600" b="1" dirty="0" smtClean="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Indicative budget (EUR)</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GB" sz="1600" b="1" dirty="0">
                          <a:effectLst/>
                        </a:rPr>
                        <a:t>Requested </a:t>
                      </a:r>
                      <a:r>
                        <a:rPr lang="en-GB" sz="1600" b="1" dirty="0" smtClean="0">
                          <a:effectLst/>
                        </a:rPr>
                        <a:t>funding (EUR)</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tc>
                  <a:txBody>
                    <a:bodyPr/>
                    <a:lstStyle/>
                    <a:p>
                      <a:pPr algn="ctr">
                        <a:spcBef>
                          <a:spcPts val="600"/>
                        </a:spcBef>
                        <a:spcAft>
                          <a:spcPts val="600"/>
                        </a:spcAft>
                      </a:pPr>
                      <a:r>
                        <a:rPr lang="en-IE" sz="1600" b="1" dirty="0" smtClean="0">
                          <a:solidFill>
                            <a:srgbClr val="595959"/>
                          </a:solidFill>
                          <a:effectLst/>
                          <a:latin typeface="Arial" panose="020B0604020202020204" pitchFamily="34" charset="0"/>
                          <a:ea typeface="Calibri" panose="020F0502020204030204" pitchFamily="34" charset="0"/>
                          <a:cs typeface="Times New Roman" panose="02020603050405020304" pitchFamily="18" charset="0"/>
                        </a:rPr>
                        <a:t>Selected funding (EUR)</a:t>
                      </a:r>
                      <a:endParaRPr lang="en-IE" sz="1600" b="1"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19050" marR="19050" marT="0" marB="0" anchor="ctr">
                    <a:solidFill>
                      <a:schemeClr val="bg2"/>
                    </a:solidFill>
                  </a:tcPr>
                </a:tc>
                <a:extLst>
                  <a:ext uri="{0D108BD9-81ED-4DB2-BD59-A6C34878D82A}">
                    <a16:rowId xmlns:a16="http://schemas.microsoft.com/office/drawing/2014/main" val="3316532550"/>
                  </a:ext>
                </a:extLst>
              </a:tr>
              <a:tr h="631071">
                <a:tc>
                  <a:txBody>
                    <a:bodyPr/>
                    <a:lstStyle/>
                    <a:p>
                      <a:pPr algn="ctr" fontAlgn="ctr"/>
                      <a:r>
                        <a:rPr lang="en-US" sz="1400" b="1" i="0" u="none" strike="noStrike" dirty="0" smtClean="0">
                          <a:solidFill>
                            <a:srgbClr val="000000"/>
                          </a:solidFill>
                          <a:effectLst/>
                          <a:latin typeface="+mj-lt"/>
                        </a:rPr>
                        <a:t>Cohesion</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82</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32</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2.675.000.000</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5.759.248.666</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2.928.037.993</a:t>
                      </a:r>
                    </a:p>
                  </a:txBody>
                  <a:tcPr marL="6350" marR="6350" marT="6350" marB="0" anchor="ctr">
                    <a:noFill/>
                  </a:tcPr>
                </a:tc>
                <a:extLst>
                  <a:ext uri="{0D108BD9-81ED-4DB2-BD59-A6C34878D82A}">
                    <a16:rowId xmlns:a16="http://schemas.microsoft.com/office/drawing/2014/main" val="2360225017"/>
                  </a:ext>
                </a:extLst>
              </a:tr>
              <a:tr h="631071">
                <a:tc>
                  <a:txBody>
                    <a:bodyPr/>
                    <a:lstStyle/>
                    <a:p>
                      <a:pPr algn="ctr" fontAlgn="ctr"/>
                      <a:r>
                        <a:rPr lang="fr-BE" sz="1400" b="1" i="0" u="none" strike="noStrike" dirty="0" smtClean="0">
                          <a:solidFill>
                            <a:srgbClr val="000000"/>
                          </a:solidFill>
                          <a:effectLst/>
                          <a:latin typeface="+mj-lt"/>
                        </a:rPr>
                        <a:t>General</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317</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103</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2.470.000.000</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8.258.334.371</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2.481.936.137</a:t>
                      </a:r>
                    </a:p>
                  </a:txBody>
                  <a:tcPr marL="6350" marR="6350" marT="6350" marB="0" anchor="ctr">
                    <a:noFill/>
                  </a:tcPr>
                </a:tc>
                <a:extLst>
                  <a:ext uri="{0D108BD9-81ED-4DB2-BD59-A6C34878D82A}">
                    <a16:rowId xmlns:a16="http://schemas.microsoft.com/office/drawing/2014/main" val="700058547"/>
                  </a:ext>
                </a:extLst>
              </a:tr>
              <a:tr h="631071">
                <a:tc>
                  <a:txBody>
                    <a:bodyPr/>
                    <a:lstStyle/>
                    <a:p>
                      <a:pPr algn="ctr" fontAlgn="ctr"/>
                      <a:r>
                        <a:rPr lang="fr-BE" sz="1400" b="1" i="0" u="none" strike="noStrike" dirty="0" err="1" smtClean="0">
                          <a:solidFill>
                            <a:srgbClr val="000000"/>
                          </a:solidFill>
                          <a:effectLst/>
                          <a:latin typeface="+mj-lt"/>
                        </a:rPr>
                        <a:t>Military</a:t>
                      </a:r>
                      <a:r>
                        <a:rPr lang="fr-BE" sz="1400" b="1" i="0" u="none" strike="noStrike" dirty="0" smtClean="0">
                          <a:solidFill>
                            <a:srgbClr val="000000"/>
                          </a:solidFill>
                          <a:effectLst/>
                          <a:latin typeface="+mj-lt"/>
                        </a:rPr>
                        <a:t> </a:t>
                      </a:r>
                      <a:r>
                        <a:rPr lang="fr-BE" sz="1400" b="1" i="0" u="none" strike="noStrike" dirty="0" err="1" smtClean="0">
                          <a:solidFill>
                            <a:srgbClr val="000000"/>
                          </a:solidFill>
                          <a:effectLst/>
                          <a:latin typeface="+mj-lt"/>
                        </a:rPr>
                        <a:t>Mobility</a:t>
                      </a:r>
                      <a:r>
                        <a:rPr lang="fr-BE" sz="1400" b="1" i="0" u="none" strike="noStrike" dirty="0" smtClean="0">
                          <a:solidFill>
                            <a:srgbClr val="000000"/>
                          </a:solidFill>
                          <a:effectLst/>
                          <a:latin typeface="+mj-lt"/>
                        </a:rPr>
                        <a:t> </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26</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22</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330.000.000</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417.098.745</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339.095.549</a:t>
                      </a:r>
                    </a:p>
                  </a:txBody>
                  <a:tcPr marL="6350" marR="6350" marT="6350" marB="0" anchor="ctr">
                    <a:noFill/>
                  </a:tcPr>
                </a:tc>
                <a:extLst>
                  <a:ext uri="{0D108BD9-81ED-4DB2-BD59-A6C34878D82A}">
                    <a16:rowId xmlns:a16="http://schemas.microsoft.com/office/drawing/2014/main" val="872898966"/>
                  </a:ext>
                </a:extLst>
              </a:tr>
              <a:tr h="761212">
                <a:tc>
                  <a:txBody>
                    <a:bodyPr/>
                    <a:lstStyle/>
                    <a:p>
                      <a:pPr algn="ctr" fontAlgn="ctr"/>
                      <a:r>
                        <a:rPr lang="fr-BE" sz="1400" b="1" i="0" u="none" strike="noStrike" dirty="0" smtClean="0">
                          <a:solidFill>
                            <a:srgbClr val="000000"/>
                          </a:solidFill>
                          <a:effectLst/>
                          <a:latin typeface="+mj-lt"/>
                        </a:rPr>
                        <a:t>AFIF #1-2 </a:t>
                      </a:r>
                      <a:endParaRPr lang="en-US" sz="1400" b="1" i="0" u="none" strike="noStrike" dirty="0">
                        <a:solidFill>
                          <a:srgbClr val="000000"/>
                        </a:solidFill>
                        <a:effectLst/>
                        <a:latin typeface="+mj-lt"/>
                      </a:endParaRP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50</a:t>
                      </a:r>
                    </a:p>
                  </a:txBody>
                  <a:tcPr marL="6350" marR="6350" marT="6350" marB="0" anchor="ctr">
                    <a:noFill/>
                  </a:tcPr>
                </a:tc>
                <a:tc>
                  <a:txBody>
                    <a:bodyPr/>
                    <a:lstStyle/>
                    <a:p>
                      <a:pPr algn="ctr" rtl="0" fontAlgn="ctr"/>
                      <a:r>
                        <a:rPr lang="en-GB" sz="1400" b="0" i="0" u="none" strike="noStrike">
                          <a:solidFill>
                            <a:srgbClr val="000000"/>
                          </a:solidFill>
                          <a:effectLst/>
                          <a:latin typeface="Arial" panose="020B0604020202020204" pitchFamily="34" charset="0"/>
                        </a:rPr>
                        <a:t>39</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630.000.000*</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520.261.883</a:t>
                      </a:r>
                    </a:p>
                  </a:txBody>
                  <a:tcPr marL="6350" marR="6350" marT="6350" marB="0" anchor="ctr">
                    <a:noFill/>
                  </a:tcPr>
                </a:tc>
                <a:tc>
                  <a:txBody>
                    <a:bodyPr/>
                    <a:lstStyle/>
                    <a:p>
                      <a:pPr algn="ctr" rtl="0" fontAlgn="ctr"/>
                      <a:r>
                        <a:rPr lang="en-GB" sz="1400" b="0" i="0" u="none" strike="noStrike" dirty="0">
                          <a:solidFill>
                            <a:srgbClr val="000000"/>
                          </a:solidFill>
                          <a:effectLst/>
                          <a:latin typeface="Arial" panose="020B0604020202020204" pitchFamily="34" charset="0"/>
                        </a:rPr>
                        <a:t>379.030.869</a:t>
                      </a:r>
                    </a:p>
                  </a:txBody>
                  <a:tcPr marL="6350" marR="6350" marT="6350" marB="0" anchor="ctr">
                    <a:noFill/>
                  </a:tcPr>
                </a:tc>
                <a:extLst>
                  <a:ext uri="{0D108BD9-81ED-4DB2-BD59-A6C34878D82A}">
                    <a16:rowId xmlns:a16="http://schemas.microsoft.com/office/drawing/2014/main" val="137656403"/>
                  </a:ext>
                </a:extLst>
              </a:tr>
              <a:tr h="631071">
                <a:tc>
                  <a:txBody>
                    <a:bodyPr/>
                    <a:lstStyle/>
                    <a:p>
                      <a:pPr algn="ctr" fontAlgn="ctr"/>
                      <a:r>
                        <a:rPr lang="fr-BE" sz="1400" b="1" i="0" u="none" strike="noStrike" dirty="0" smtClean="0">
                          <a:solidFill>
                            <a:srgbClr val="000000"/>
                          </a:solidFill>
                          <a:effectLst/>
                          <a:latin typeface="+mj-lt"/>
                        </a:rPr>
                        <a:t>Total </a:t>
                      </a:r>
                      <a:endParaRPr lang="en-US" sz="1400" b="1" i="0" u="none" strike="noStrike" dirty="0">
                        <a:solidFill>
                          <a:srgbClr val="000000"/>
                        </a:solidFill>
                        <a:effectLst/>
                        <a:latin typeface="+mj-lt"/>
                      </a:endParaRPr>
                    </a:p>
                  </a:txBody>
                  <a:tcPr marL="6350" marR="6350" marT="6350" marB="0" anchor="ctr">
                    <a:solidFill>
                      <a:schemeClr val="tx1">
                        <a:lumMod val="20000"/>
                        <a:lumOff val="8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475</a:t>
                      </a:r>
                    </a:p>
                  </a:txBody>
                  <a:tcPr marL="6350" marR="6350" marT="6350" marB="0" anchor="ctr">
                    <a:solidFill>
                      <a:schemeClr val="tx1">
                        <a:lumMod val="20000"/>
                        <a:lumOff val="8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196</a:t>
                      </a:r>
                    </a:p>
                  </a:txBody>
                  <a:tcPr marL="6350" marR="6350" marT="6350" marB="0" anchor="ctr">
                    <a:solidFill>
                      <a:schemeClr val="tx1">
                        <a:lumMod val="20000"/>
                        <a:lumOff val="8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6.105.000.000</a:t>
                      </a:r>
                    </a:p>
                  </a:txBody>
                  <a:tcPr marL="6350" marR="6350" marT="6350" marB="0" anchor="ctr">
                    <a:solidFill>
                      <a:schemeClr val="tx1">
                        <a:lumMod val="20000"/>
                        <a:lumOff val="80000"/>
                      </a:schemeClr>
                    </a:solidFill>
                  </a:tcPr>
                </a:tc>
                <a:tc>
                  <a:txBody>
                    <a:bodyPr/>
                    <a:lstStyle/>
                    <a:p>
                      <a:pPr algn="ctr" rtl="0" fontAlgn="ctr"/>
                      <a:r>
                        <a:rPr lang="en-GB" sz="1400" b="1" i="0" u="none" strike="noStrike">
                          <a:solidFill>
                            <a:srgbClr val="000000"/>
                          </a:solidFill>
                          <a:effectLst/>
                          <a:latin typeface="Arial" panose="020B0604020202020204" pitchFamily="34" charset="0"/>
                        </a:rPr>
                        <a:t>14.954.943.665</a:t>
                      </a:r>
                    </a:p>
                  </a:txBody>
                  <a:tcPr marL="6350" marR="6350" marT="6350" marB="0" anchor="ctr">
                    <a:solidFill>
                      <a:schemeClr val="tx1">
                        <a:lumMod val="20000"/>
                        <a:lumOff val="80000"/>
                      </a:schemeClr>
                    </a:solidFill>
                  </a:tcPr>
                </a:tc>
                <a:tc>
                  <a:txBody>
                    <a:bodyPr/>
                    <a:lstStyle/>
                    <a:p>
                      <a:pPr algn="ctr" rtl="0" fontAlgn="ctr"/>
                      <a:r>
                        <a:rPr lang="en-GB" sz="1400" b="1" i="0" u="none" strike="noStrike" dirty="0">
                          <a:solidFill>
                            <a:srgbClr val="000000"/>
                          </a:solidFill>
                          <a:effectLst/>
                          <a:latin typeface="Arial" panose="020B0604020202020204" pitchFamily="34" charset="0"/>
                        </a:rPr>
                        <a:t>6.128.100.548</a:t>
                      </a:r>
                    </a:p>
                  </a:txBody>
                  <a:tcPr marL="6350" marR="6350" marT="6350" marB="0" anchor="ctr">
                    <a:solidFill>
                      <a:schemeClr val="tx1">
                        <a:lumMod val="20000"/>
                        <a:lumOff val="80000"/>
                      </a:schemeClr>
                    </a:solidFill>
                  </a:tcPr>
                </a:tc>
                <a:extLst>
                  <a:ext uri="{0D108BD9-81ED-4DB2-BD59-A6C34878D82A}">
                    <a16:rowId xmlns:a16="http://schemas.microsoft.com/office/drawing/2014/main" val="360519440"/>
                  </a:ext>
                </a:extLst>
              </a:tr>
            </a:tbl>
          </a:graphicData>
        </a:graphic>
      </p:graphicFrame>
      <p:sp>
        <p:nvSpPr>
          <p:cNvPr id="6" name="TextBox 5"/>
          <p:cNvSpPr txBox="1"/>
          <p:nvPr/>
        </p:nvSpPr>
        <p:spPr>
          <a:xfrm>
            <a:off x="748990" y="6096292"/>
            <a:ext cx="929865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000" b="0" i="1" u="none" strike="noStrike" kern="1200" cap="none" spc="0" normalizeH="0" baseline="0" noProof="0" dirty="0" smtClean="0">
                <a:ln>
                  <a:noFill/>
                </a:ln>
                <a:solidFill>
                  <a:srgbClr val="4D4D4D"/>
                </a:solidFill>
                <a:effectLst/>
                <a:uLnTx/>
                <a:uFillTx/>
                <a:latin typeface="Arial"/>
                <a:ea typeface="+mn-ea"/>
                <a:cs typeface="+mn-cs"/>
              </a:rPr>
              <a:t>*Total budget 1.575.000.000 </a:t>
            </a:r>
            <a:r>
              <a:rPr kumimoji="0" lang="fr-BE" sz="1000" b="0" i="1" u="none" strike="noStrike" kern="1200" cap="none" spc="0" normalizeH="0" baseline="0" noProof="0" dirty="0" err="1">
                <a:ln>
                  <a:noFill/>
                </a:ln>
                <a:solidFill>
                  <a:srgbClr val="4D4D4D"/>
                </a:solidFill>
                <a:effectLst/>
                <a:uLnTx/>
                <a:uFillTx/>
                <a:latin typeface="Arial"/>
                <a:ea typeface="+mn-ea"/>
                <a:cs typeface="+mn-cs"/>
              </a:rPr>
              <a:t>divided</a:t>
            </a:r>
            <a:r>
              <a:rPr kumimoji="0" lang="fr-BE" sz="1000" b="0" i="1" u="none" strike="noStrike" kern="1200" cap="none" spc="0" normalizeH="0" baseline="0" noProof="0" dirty="0">
                <a:ln>
                  <a:noFill/>
                </a:ln>
                <a:solidFill>
                  <a:srgbClr val="4D4D4D"/>
                </a:solidFill>
                <a:effectLst/>
                <a:uLnTx/>
                <a:uFillTx/>
                <a:latin typeface="Arial"/>
                <a:ea typeface="+mn-ea"/>
                <a:cs typeface="+mn-cs"/>
              </a:rPr>
              <a:t> </a:t>
            </a:r>
            <a:r>
              <a:rPr kumimoji="0" lang="fr-BE" sz="1000" b="0" i="1" u="none" strike="noStrike" kern="1200" cap="none" spc="0" normalizeH="0" baseline="0" noProof="0" dirty="0" smtClean="0">
                <a:ln>
                  <a:noFill/>
                </a:ln>
                <a:solidFill>
                  <a:srgbClr val="4D4D4D"/>
                </a:solidFill>
                <a:effectLst/>
                <a:uLnTx/>
                <a:uFillTx/>
                <a:latin typeface="Arial"/>
                <a:ea typeface="+mn-ea"/>
                <a:cs typeface="+mn-cs"/>
              </a:rPr>
              <a:t>in 5 </a:t>
            </a:r>
            <a:r>
              <a:rPr kumimoji="0" lang="fr-BE" sz="1000" b="0" i="1" u="none" strike="noStrike" kern="1200" cap="none" spc="0" normalizeH="0" baseline="0" noProof="0" dirty="0" err="1" smtClean="0">
                <a:ln>
                  <a:noFill/>
                </a:ln>
                <a:solidFill>
                  <a:srgbClr val="4D4D4D"/>
                </a:solidFill>
                <a:effectLst/>
                <a:uLnTx/>
                <a:uFillTx/>
                <a:latin typeface="Arial"/>
                <a:ea typeface="+mn-ea"/>
                <a:cs typeface="+mn-cs"/>
              </a:rPr>
              <a:t>cut</a:t>
            </a:r>
            <a:r>
              <a:rPr kumimoji="0" lang="fr-BE" sz="1000" b="0" i="1" u="none" strike="noStrike" kern="1200" cap="none" spc="0" normalizeH="0" baseline="0" noProof="0" dirty="0" smtClean="0">
                <a:ln>
                  <a:noFill/>
                </a:ln>
                <a:solidFill>
                  <a:srgbClr val="4D4D4D"/>
                </a:solidFill>
                <a:effectLst/>
                <a:uLnTx/>
                <a:uFillTx/>
                <a:latin typeface="Arial"/>
                <a:ea typeface="+mn-ea"/>
                <a:cs typeface="+mn-cs"/>
              </a:rPr>
              <a:t>-off </a:t>
            </a:r>
            <a:r>
              <a:rPr kumimoji="0" lang="fr-BE" sz="1000" b="0" i="1" u="none" strike="noStrike" kern="1200" cap="none" spc="0" normalizeH="0" baseline="0" noProof="0" dirty="0">
                <a:ln>
                  <a:noFill/>
                </a:ln>
                <a:solidFill>
                  <a:srgbClr val="4D4D4D"/>
                </a:solidFill>
                <a:effectLst/>
                <a:uLnTx/>
                <a:uFillTx/>
                <a:latin typeface="Arial"/>
                <a:ea typeface="+mn-ea"/>
                <a:cs typeface="+mn-cs"/>
              </a:rPr>
              <a:t>dates </a:t>
            </a:r>
            <a:r>
              <a:rPr kumimoji="0" lang="fr-BE" sz="1000" b="0" i="1" u="none" strike="noStrike" kern="1200" cap="none" spc="0" normalizeH="0" baseline="0" noProof="0" dirty="0" err="1">
                <a:ln>
                  <a:noFill/>
                </a:ln>
                <a:solidFill>
                  <a:srgbClr val="4D4D4D"/>
                </a:solidFill>
                <a:effectLst/>
                <a:uLnTx/>
                <a:uFillTx/>
                <a:latin typeface="Arial"/>
                <a:ea typeface="+mn-ea"/>
                <a:cs typeface="+mn-cs"/>
              </a:rPr>
              <a:t>between</a:t>
            </a:r>
            <a:r>
              <a:rPr kumimoji="0" lang="fr-BE" sz="1000" b="0" i="1" u="none" strike="noStrike" kern="1200" cap="none" spc="0" normalizeH="0" baseline="0" noProof="0" dirty="0">
                <a:ln>
                  <a:noFill/>
                </a:ln>
                <a:solidFill>
                  <a:srgbClr val="4D4D4D"/>
                </a:solidFill>
                <a:effectLst/>
                <a:uLnTx/>
                <a:uFillTx/>
                <a:latin typeface="Arial"/>
                <a:ea typeface="+mn-ea"/>
                <a:cs typeface="+mn-cs"/>
              </a:rPr>
              <a:t> </a:t>
            </a:r>
            <a:r>
              <a:rPr kumimoji="0" lang="fr-BE" sz="1000" b="0" i="1" u="none" strike="noStrike" kern="1200" cap="none" spc="0" normalizeH="0" baseline="0" noProof="0" dirty="0" smtClean="0">
                <a:ln>
                  <a:noFill/>
                </a:ln>
                <a:solidFill>
                  <a:srgbClr val="4D4D4D"/>
                </a:solidFill>
                <a:effectLst/>
                <a:uLnTx/>
                <a:uFillTx/>
                <a:latin typeface="Arial"/>
                <a:ea typeface="+mn-ea"/>
                <a:cs typeface="+mn-cs"/>
              </a:rPr>
              <a:t>2021-2023 </a:t>
            </a:r>
            <a:r>
              <a:rPr kumimoji="0" lang="fr-BE" sz="1000" b="0" i="1" u="none" strike="noStrike" kern="1200" cap="none" spc="0" normalizeH="0" baseline="0" noProof="0" dirty="0">
                <a:ln>
                  <a:noFill/>
                </a:ln>
                <a:solidFill>
                  <a:srgbClr val="4D4D4D"/>
                </a:solidFill>
                <a:effectLst/>
                <a:uLnTx/>
                <a:uFillTx/>
                <a:latin typeface="Arial"/>
                <a:ea typeface="+mn-ea"/>
                <a:cs typeface="+mn-cs"/>
              </a:rPr>
              <a:t>for </a:t>
            </a:r>
            <a:r>
              <a:rPr kumimoji="0" lang="fr-BE" sz="1000" b="0" i="1" u="none" strike="noStrike" kern="1200" cap="none" spc="0" normalizeH="0" baseline="0" noProof="0" dirty="0" err="1">
                <a:ln>
                  <a:noFill/>
                </a:ln>
                <a:solidFill>
                  <a:srgbClr val="4D4D4D"/>
                </a:solidFill>
                <a:effectLst/>
                <a:uLnTx/>
                <a:uFillTx/>
                <a:latin typeface="Arial"/>
                <a:ea typeface="+mn-ea"/>
                <a:cs typeface="+mn-cs"/>
              </a:rPr>
              <a:t>Cohesion</a:t>
            </a:r>
            <a:r>
              <a:rPr kumimoji="0" lang="fr-BE" sz="1000" b="0" i="1" u="none" strike="noStrike" kern="1200" cap="none" spc="0" normalizeH="0" baseline="0" noProof="0" dirty="0">
                <a:ln>
                  <a:noFill/>
                </a:ln>
                <a:solidFill>
                  <a:srgbClr val="4D4D4D"/>
                </a:solidFill>
                <a:effectLst/>
                <a:uLnTx/>
                <a:uFillTx/>
                <a:latin typeface="Arial"/>
                <a:ea typeface="+mn-ea"/>
                <a:cs typeface="+mn-cs"/>
              </a:rPr>
              <a:t> and General </a:t>
            </a:r>
            <a:r>
              <a:rPr kumimoji="0" lang="fr-BE" sz="1000" b="0" i="1" u="none" strike="noStrike" kern="1200" cap="none" spc="0" normalizeH="0" baseline="0" noProof="0" dirty="0" err="1">
                <a:ln>
                  <a:noFill/>
                </a:ln>
                <a:solidFill>
                  <a:srgbClr val="4D4D4D"/>
                </a:solidFill>
                <a:effectLst/>
                <a:uLnTx/>
                <a:uFillTx/>
                <a:latin typeface="Arial"/>
                <a:ea typeface="+mn-ea"/>
                <a:cs typeface="+mn-cs"/>
              </a:rPr>
              <a:t>envelopes</a:t>
            </a:r>
            <a:r>
              <a:rPr kumimoji="0" lang="fr-BE" sz="1000" b="0" i="1" u="none" strike="noStrike" kern="1200" cap="none" spc="0" normalizeH="0" baseline="0" noProof="0" dirty="0" smtClean="0">
                <a:ln>
                  <a:noFill/>
                </a:ln>
                <a:solidFill>
                  <a:srgbClr val="4D4D4D"/>
                </a:solidFill>
                <a:effectLst/>
                <a:uLnTx/>
                <a:uFillTx/>
                <a:latin typeface="Arial"/>
                <a:ea typeface="+mn-ea"/>
                <a:cs typeface="+mn-cs"/>
              </a:rPr>
              <a:t>.</a:t>
            </a:r>
          </a:p>
        </p:txBody>
      </p:sp>
      <p:sp>
        <p:nvSpPr>
          <p:cNvPr id="7" name="TextBox 6"/>
          <p:cNvSpPr txBox="1"/>
          <p:nvPr/>
        </p:nvSpPr>
        <p:spPr>
          <a:xfrm>
            <a:off x="890973" y="5416764"/>
            <a:ext cx="7401045"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smtClean="0">
                <a:ln>
                  <a:noFill/>
                </a:ln>
                <a:solidFill>
                  <a:srgbClr val="034EA2"/>
                </a:solidFill>
                <a:effectLst/>
                <a:uLnTx/>
                <a:uFillTx/>
                <a:latin typeface="Arial"/>
                <a:ea typeface="+mn-ea"/>
                <a:cs typeface="+mn-cs"/>
              </a:rPr>
              <a:t>Fierce competition among excellent proposals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E" sz="1800" b="0" i="0" u="none" strike="noStrike" kern="1200" cap="none" spc="0" normalizeH="0" baseline="0" noProof="0" dirty="0" smtClean="0">
                <a:ln>
                  <a:noFill/>
                </a:ln>
                <a:solidFill>
                  <a:srgbClr val="034EA2"/>
                </a:solidFill>
                <a:effectLst/>
                <a:uLnTx/>
                <a:uFillTx/>
                <a:latin typeface="Arial"/>
                <a:ea typeface="+mn-ea"/>
                <a:cs typeface="+mn-cs"/>
              </a:rPr>
              <a:t>Passing mark does not secure the grant</a:t>
            </a:r>
            <a:endParaRPr kumimoji="0" lang="en-IE" sz="1800" b="0" i="0" u="none" strike="noStrike" kern="1200" cap="none" spc="0" normalizeH="0" baseline="0" noProof="0" dirty="0">
              <a:ln>
                <a:noFill/>
              </a:ln>
              <a:solidFill>
                <a:srgbClr val="034EA2"/>
              </a:solidFill>
              <a:effectLst/>
              <a:uLnTx/>
              <a:uFillTx/>
              <a:latin typeface="Arial"/>
              <a:ea typeface="+mn-ea"/>
              <a:cs typeface="+mn-cs"/>
            </a:endParaRPr>
          </a:p>
        </p:txBody>
      </p:sp>
    </p:spTree>
    <p:extLst>
      <p:ext uri="{BB962C8B-B14F-4D97-AF65-F5344CB8AC3E}">
        <p14:creationId xmlns:p14="http://schemas.microsoft.com/office/powerpoint/2010/main" val="1668527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78924" y="1190606"/>
            <a:ext cx="11035912" cy="5544179"/>
          </a:xfrm>
        </p:spPr>
        <p:txBody>
          <a:bodyPr/>
          <a:lstStyle/>
          <a:p>
            <a:pPr algn="just">
              <a:buFont typeface="Wingdings" panose="05000000000000000000" pitchFamily="2" charset="2"/>
              <a:buChar char="Ø"/>
            </a:pPr>
            <a:r>
              <a:rPr lang="en-US" sz="2000" b="1" dirty="0" smtClean="0">
                <a:solidFill>
                  <a:schemeClr val="tx2"/>
                </a:solidFill>
              </a:rPr>
              <a:t>Admissible proposal</a:t>
            </a:r>
            <a:r>
              <a:rPr lang="en-US" sz="2000" dirty="0" smtClean="0">
                <a:solidFill>
                  <a:schemeClr val="tx2"/>
                </a:solidFill>
              </a:rPr>
              <a:t>: </a:t>
            </a:r>
            <a:endParaRPr lang="en-US" sz="2000" dirty="0">
              <a:solidFill>
                <a:schemeClr val="tx2"/>
              </a:solidFill>
            </a:endParaRPr>
          </a:p>
          <a:p>
            <a:pPr lvl="1" algn="just">
              <a:spcBef>
                <a:spcPts val="0"/>
              </a:spcBef>
              <a:spcAft>
                <a:spcPts val="0"/>
              </a:spcAft>
              <a:buFont typeface="Wingdings" panose="05000000000000000000" pitchFamily="2" charset="2"/>
              <a:buChar char="ü"/>
            </a:pPr>
            <a:r>
              <a:rPr lang="en-US" sz="1800" dirty="0">
                <a:solidFill>
                  <a:schemeClr val="tx2"/>
                </a:solidFill>
              </a:rPr>
              <a:t>I</a:t>
            </a:r>
            <a:r>
              <a:rPr lang="en-US" sz="1800" dirty="0" smtClean="0">
                <a:solidFill>
                  <a:schemeClr val="tx2"/>
                </a:solidFill>
              </a:rPr>
              <a:t>s </a:t>
            </a:r>
            <a:r>
              <a:rPr lang="en-US" sz="1800" dirty="0">
                <a:solidFill>
                  <a:schemeClr val="tx2"/>
                </a:solidFill>
              </a:rPr>
              <a:t>electronically </a:t>
            </a:r>
            <a:r>
              <a:rPr lang="en-US" sz="1800" dirty="0" smtClean="0">
                <a:solidFill>
                  <a:schemeClr val="tx2"/>
                </a:solidFill>
              </a:rPr>
              <a:t>submitted on time</a:t>
            </a:r>
          </a:p>
          <a:p>
            <a:pPr marL="457200" lvl="1" indent="0" algn="just">
              <a:spcBef>
                <a:spcPts val="0"/>
              </a:spcBef>
              <a:spcAft>
                <a:spcPts val="0"/>
              </a:spcAft>
              <a:buNone/>
            </a:pPr>
            <a:endParaRPr lang="en-US" sz="1800" dirty="0" smtClean="0">
              <a:solidFill>
                <a:schemeClr val="tx2"/>
              </a:solidFill>
            </a:endParaRPr>
          </a:p>
          <a:p>
            <a:pPr lvl="1" algn="just">
              <a:spcBef>
                <a:spcPts val="0"/>
              </a:spcBef>
              <a:spcAft>
                <a:spcPts val="0"/>
              </a:spcAft>
              <a:buFont typeface="Wingdings" panose="05000000000000000000" pitchFamily="2" charset="2"/>
              <a:buChar char="ü"/>
            </a:pPr>
            <a:r>
              <a:rPr lang="en-US" sz="1800" dirty="0">
                <a:solidFill>
                  <a:schemeClr val="tx2"/>
                </a:solidFill>
              </a:rPr>
              <a:t>C</a:t>
            </a:r>
            <a:r>
              <a:rPr lang="en-US" sz="1800" dirty="0" smtClean="0">
                <a:solidFill>
                  <a:schemeClr val="tx2"/>
                </a:solidFill>
              </a:rPr>
              <a:t>ontains </a:t>
            </a:r>
            <a:r>
              <a:rPr lang="en-US" sz="1800" dirty="0">
                <a:solidFill>
                  <a:schemeClr val="tx2"/>
                </a:solidFill>
              </a:rPr>
              <a:t>the </a:t>
            </a:r>
            <a:r>
              <a:rPr lang="en-GB" sz="1800" dirty="0">
                <a:solidFill>
                  <a:schemeClr val="tx2"/>
                </a:solidFill>
              </a:rPr>
              <a:t>forms provided inside the Submission </a:t>
            </a:r>
            <a:r>
              <a:rPr lang="en-GB" sz="1800" dirty="0" smtClean="0">
                <a:solidFill>
                  <a:schemeClr val="tx2"/>
                </a:solidFill>
              </a:rPr>
              <a:t>System</a:t>
            </a:r>
            <a:endParaRPr lang="en-GB" sz="1800" dirty="0">
              <a:solidFill>
                <a:schemeClr val="tx2"/>
              </a:solidFill>
            </a:endParaRPr>
          </a:p>
          <a:p>
            <a:pPr marL="457200" lvl="1" indent="0" algn="just">
              <a:spcBef>
                <a:spcPts val="0"/>
              </a:spcBef>
              <a:spcAft>
                <a:spcPts val="0"/>
              </a:spcAft>
              <a:buNone/>
            </a:pPr>
            <a:endParaRPr lang="en-US" sz="1800" dirty="0" smtClean="0">
              <a:solidFill>
                <a:schemeClr val="tx2"/>
              </a:solidFill>
            </a:endParaRPr>
          </a:p>
          <a:p>
            <a:pPr lvl="1" algn="just">
              <a:spcBef>
                <a:spcPts val="0"/>
              </a:spcBef>
              <a:spcAft>
                <a:spcPts val="0"/>
              </a:spcAft>
              <a:buFont typeface="Wingdings" panose="05000000000000000000" pitchFamily="2" charset="2"/>
              <a:buChar char="ü"/>
            </a:pPr>
            <a:r>
              <a:rPr lang="en-US" sz="1800" dirty="0">
                <a:solidFill>
                  <a:schemeClr val="tx2"/>
                </a:solidFill>
              </a:rPr>
              <a:t>I</a:t>
            </a:r>
            <a:r>
              <a:rPr lang="en-US" sz="1800" dirty="0" smtClean="0">
                <a:solidFill>
                  <a:schemeClr val="tx2"/>
                </a:solidFill>
              </a:rPr>
              <a:t>s complete: </a:t>
            </a:r>
          </a:p>
          <a:p>
            <a:pPr lvl="1" algn="just">
              <a:spcBef>
                <a:spcPts val="0"/>
              </a:spcBef>
              <a:spcAft>
                <a:spcPts val="0"/>
              </a:spcAft>
            </a:pPr>
            <a:endParaRPr lang="en-US" sz="1800" dirty="0">
              <a:solidFill>
                <a:schemeClr val="tx2"/>
              </a:solidFill>
            </a:endParaRPr>
          </a:p>
          <a:p>
            <a:pPr lvl="2" algn="just"/>
            <a:r>
              <a:rPr lang="en-GB" sz="1600" b="1" dirty="0">
                <a:solidFill>
                  <a:schemeClr val="tx2"/>
                </a:solidFill>
              </a:rPr>
              <a:t>Application Form Part A </a:t>
            </a:r>
            <a:r>
              <a:rPr lang="en-GB" sz="1600" dirty="0">
                <a:solidFill>
                  <a:schemeClr val="tx2"/>
                </a:solidFill>
              </a:rPr>
              <a:t>— contains </a:t>
            </a:r>
            <a:r>
              <a:rPr lang="en-GB" sz="1600" b="1" dirty="0">
                <a:solidFill>
                  <a:schemeClr val="tx2"/>
                </a:solidFill>
              </a:rPr>
              <a:t>administrative information </a:t>
            </a:r>
            <a:r>
              <a:rPr lang="en-GB" sz="1600" dirty="0">
                <a:solidFill>
                  <a:schemeClr val="tx2"/>
                </a:solidFill>
              </a:rPr>
              <a:t>about the participants and the summarised </a:t>
            </a:r>
            <a:r>
              <a:rPr lang="en-GB" sz="1600" b="1" dirty="0">
                <a:solidFill>
                  <a:schemeClr val="tx2"/>
                </a:solidFill>
              </a:rPr>
              <a:t>budget</a:t>
            </a:r>
            <a:r>
              <a:rPr lang="en-GB" sz="1600" dirty="0">
                <a:solidFill>
                  <a:schemeClr val="tx2"/>
                </a:solidFill>
              </a:rPr>
              <a:t> for the project (to be filled in directly online)</a:t>
            </a:r>
            <a:endParaRPr lang="fr-BE" sz="1600" dirty="0">
              <a:solidFill>
                <a:schemeClr val="tx2"/>
              </a:solidFill>
            </a:endParaRPr>
          </a:p>
          <a:p>
            <a:pPr lvl="2" algn="just"/>
            <a:r>
              <a:rPr lang="en-GB" sz="1600" b="1" dirty="0">
                <a:solidFill>
                  <a:schemeClr val="tx2"/>
                </a:solidFill>
              </a:rPr>
              <a:t>Application Form Part B </a:t>
            </a:r>
            <a:r>
              <a:rPr lang="en-GB" sz="1600" dirty="0">
                <a:solidFill>
                  <a:schemeClr val="tx2"/>
                </a:solidFill>
              </a:rPr>
              <a:t>— contains the </a:t>
            </a:r>
            <a:r>
              <a:rPr lang="en-GB" sz="1600" b="1" dirty="0">
                <a:solidFill>
                  <a:schemeClr val="tx2"/>
                </a:solidFill>
              </a:rPr>
              <a:t>technical description of the </a:t>
            </a:r>
            <a:r>
              <a:rPr lang="en-GB" sz="1600" b="1" dirty="0" smtClean="0">
                <a:solidFill>
                  <a:schemeClr val="tx2"/>
                </a:solidFill>
              </a:rPr>
              <a:t>project</a:t>
            </a:r>
            <a:endParaRPr lang="en-GB" sz="1600" dirty="0">
              <a:solidFill>
                <a:schemeClr val="tx2"/>
              </a:solidFill>
            </a:endParaRPr>
          </a:p>
          <a:p>
            <a:pPr lvl="1" algn="just">
              <a:spcBef>
                <a:spcPts val="600"/>
              </a:spcBef>
              <a:spcAft>
                <a:spcPts val="600"/>
              </a:spcAft>
              <a:buFont typeface="Wingdings" panose="05000000000000000000" pitchFamily="2" charset="2"/>
              <a:buChar char="ü"/>
            </a:pPr>
            <a:r>
              <a:rPr lang="en-GB" sz="1600" b="1" dirty="0" smtClean="0">
                <a:solidFill>
                  <a:schemeClr val="tx2"/>
                </a:solidFill>
              </a:rPr>
              <a:t>Mandatory Annexes:</a:t>
            </a:r>
            <a:r>
              <a:rPr lang="en-GB" sz="1600" dirty="0" smtClean="0">
                <a:solidFill>
                  <a:schemeClr val="tx2"/>
                </a:solidFill>
              </a:rPr>
              <a:t> </a:t>
            </a:r>
            <a:r>
              <a:rPr lang="en-US" sz="1500" b="1" dirty="0" smtClean="0">
                <a:solidFill>
                  <a:schemeClr val="tx2"/>
                </a:solidFill>
              </a:rPr>
              <a:t>agreement </a:t>
            </a:r>
            <a:r>
              <a:rPr lang="en-US" sz="1500" b="1" dirty="0">
                <a:solidFill>
                  <a:schemeClr val="tx2"/>
                </a:solidFill>
              </a:rPr>
              <a:t>by the </a:t>
            </a:r>
            <a:r>
              <a:rPr lang="en-US" sz="1500" b="1" dirty="0" smtClean="0">
                <a:solidFill>
                  <a:schemeClr val="tx2"/>
                </a:solidFill>
              </a:rPr>
              <a:t>Member State(s), </a:t>
            </a:r>
            <a:r>
              <a:rPr lang="en-US" sz="1500" b="1" dirty="0">
                <a:solidFill>
                  <a:schemeClr val="tx2"/>
                </a:solidFill>
              </a:rPr>
              <a:t>Detailed budget table </a:t>
            </a:r>
            <a:r>
              <a:rPr lang="en-US" sz="1500" dirty="0">
                <a:solidFill>
                  <a:schemeClr val="tx2"/>
                </a:solidFill>
              </a:rPr>
              <a:t>per Work </a:t>
            </a:r>
            <a:r>
              <a:rPr lang="en-US" sz="1500" dirty="0" smtClean="0">
                <a:solidFill>
                  <a:schemeClr val="tx2"/>
                </a:solidFill>
              </a:rPr>
              <a:t>Package, </a:t>
            </a:r>
            <a:r>
              <a:rPr lang="en-US" sz="1500" b="1" dirty="0">
                <a:solidFill>
                  <a:schemeClr val="tx2"/>
                </a:solidFill>
              </a:rPr>
              <a:t>Timetable/Gantt </a:t>
            </a:r>
            <a:r>
              <a:rPr lang="en-US" sz="1500" b="1" dirty="0" smtClean="0">
                <a:solidFill>
                  <a:schemeClr val="tx2"/>
                </a:solidFill>
              </a:rPr>
              <a:t>chart, Environmental </a:t>
            </a:r>
            <a:r>
              <a:rPr lang="en-US" sz="1500" b="1" dirty="0">
                <a:solidFill>
                  <a:schemeClr val="tx2"/>
                </a:solidFill>
              </a:rPr>
              <a:t>compliance file </a:t>
            </a:r>
            <a:r>
              <a:rPr lang="en-US" sz="1500" dirty="0">
                <a:solidFill>
                  <a:schemeClr val="tx2"/>
                </a:solidFill>
              </a:rPr>
              <a:t>- for all applications except ERTMS and </a:t>
            </a:r>
            <a:r>
              <a:rPr lang="en-US" sz="1500" dirty="0" smtClean="0">
                <a:solidFill>
                  <a:schemeClr val="tx2"/>
                </a:solidFill>
              </a:rPr>
              <a:t>RFN, </a:t>
            </a:r>
            <a:r>
              <a:rPr lang="en-US" sz="1500" b="1" dirty="0" smtClean="0">
                <a:solidFill>
                  <a:schemeClr val="tx2"/>
                </a:solidFill>
              </a:rPr>
              <a:t>Activity </a:t>
            </a:r>
            <a:r>
              <a:rPr lang="en-US" sz="1500" b="1" dirty="0">
                <a:solidFill>
                  <a:schemeClr val="tx2"/>
                </a:solidFill>
              </a:rPr>
              <a:t>reports of last year  </a:t>
            </a:r>
            <a:r>
              <a:rPr lang="en-US" sz="1500" dirty="0">
                <a:solidFill>
                  <a:schemeClr val="tx2"/>
                </a:solidFill>
              </a:rPr>
              <a:t>and</a:t>
            </a:r>
            <a:r>
              <a:rPr lang="en-US" sz="1500" b="1" dirty="0">
                <a:solidFill>
                  <a:schemeClr val="tx2"/>
                </a:solidFill>
              </a:rPr>
              <a:t> List of previous projects </a:t>
            </a:r>
            <a:r>
              <a:rPr lang="en-US" sz="1500" dirty="0">
                <a:solidFill>
                  <a:schemeClr val="tx2"/>
                </a:solidFill>
              </a:rPr>
              <a:t>(key projects for the last 4 years) </a:t>
            </a:r>
            <a:r>
              <a:rPr lang="en-US" sz="1500" dirty="0" smtClean="0">
                <a:solidFill>
                  <a:schemeClr val="tx2"/>
                </a:solidFill>
              </a:rPr>
              <a:t>– no operational </a:t>
            </a:r>
            <a:r>
              <a:rPr lang="en-US" sz="1500" dirty="0">
                <a:solidFill>
                  <a:schemeClr val="tx2"/>
                </a:solidFill>
              </a:rPr>
              <a:t>capacity </a:t>
            </a:r>
            <a:r>
              <a:rPr lang="en-US" sz="1500" dirty="0" smtClean="0">
                <a:solidFill>
                  <a:schemeClr val="tx2"/>
                </a:solidFill>
              </a:rPr>
              <a:t>check for public </a:t>
            </a:r>
            <a:r>
              <a:rPr lang="en-US" sz="1500" dirty="0">
                <a:solidFill>
                  <a:schemeClr val="tx2"/>
                </a:solidFill>
              </a:rPr>
              <a:t>bodies, Member State </a:t>
            </a:r>
            <a:r>
              <a:rPr lang="en-US" sz="1500" dirty="0" err="1">
                <a:solidFill>
                  <a:schemeClr val="tx2"/>
                </a:solidFill>
              </a:rPr>
              <a:t>organisations</a:t>
            </a:r>
            <a:r>
              <a:rPr lang="en-US" sz="1500" dirty="0">
                <a:solidFill>
                  <a:schemeClr val="tx2"/>
                </a:solidFill>
              </a:rPr>
              <a:t>, international </a:t>
            </a:r>
            <a:r>
              <a:rPr lang="en-US" sz="1500" dirty="0" err="1">
                <a:solidFill>
                  <a:schemeClr val="tx2"/>
                </a:solidFill>
              </a:rPr>
              <a:t>organisations</a:t>
            </a:r>
            <a:r>
              <a:rPr lang="en-US" sz="1500" dirty="0">
                <a:solidFill>
                  <a:schemeClr val="tx2"/>
                </a:solidFill>
              </a:rPr>
              <a:t>, and beneficiaries of grants under CEF 1 and </a:t>
            </a:r>
            <a:r>
              <a:rPr lang="en-US" sz="1500" dirty="0" smtClean="0">
                <a:solidFill>
                  <a:schemeClr val="tx2"/>
                </a:solidFill>
              </a:rPr>
              <a:t>2, </a:t>
            </a:r>
            <a:r>
              <a:rPr lang="en-US" sz="1500" b="1" dirty="0" smtClean="0">
                <a:solidFill>
                  <a:schemeClr val="tx2"/>
                </a:solidFill>
              </a:rPr>
              <a:t>Full </a:t>
            </a:r>
            <a:r>
              <a:rPr lang="en-US" sz="1500" b="1" dirty="0">
                <a:solidFill>
                  <a:schemeClr val="tx2"/>
                </a:solidFill>
              </a:rPr>
              <a:t>cost-benefit analysis (CBA) report</a:t>
            </a:r>
            <a:r>
              <a:rPr lang="en-US" sz="1500" dirty="0">
                <a:solidFill>
                  <a:schemeClr val="tx2"/>
                </a:solidFill>
              </a:rPr>
              <a:t> and </a:t>
            </a:r>
            <a:r>
              <a:rPr lang="en-US" sz="1500" b="1" dirty="0">
                <a:solidFill>
                  <a:schemeClr val="tx2"/>
                </a:solidFill>
              </a:rPr>
              <a:t>CBA cash flow template </a:t>
            </a:r>
            <a:r>
              <a:rPr lang="en-US" sz="1500" dirty="0">
                <a:solidFill>
                  <a:schemeClr val="tx2"/>
                </a:solidFill>
              </a:rPr>
              <a:t>- only for works or mixed projects with a budget (eligible costs) &gt;</a:t>
            </a:r>
            <a:r>
              <a:rPr lang="en-US" sz="1500" dirty="0" smtClean="0">
                <a:solidFill>
                  <a:schemeClr val="tx2"/>
                </a:solidFill>
              </a:rPr>
              <a:t> </a:t>
            </a:r>
            <a:r>
              <a:rPr lang="en-US" sz="1500" dirty="0">
                <a:solidFill>
                  <a:schemeClr val="tx2"/>
                </a:solidFill>
              </a:rPr>
              <a:t>EUR 10 </a:t>
            </a:r>
            <a:r>
              <a:rPr lang="en-US" sz="1500" dirty="0" smtClean="0">
                <a:solidFill>
                  <a:schemeClr val="tx2"/>
                </a:solidFill>
              </a:rPr>
              <a:t>million, </a:t>
            </a:r>
            <a:r>
              <a:rPr lang="en-US" sz="1500" b="1" dirty="0" smtClean="0">
                <a:solidFill>
                  <a:schemeClr val="tx2"/>
                </a:solidFill>
              </a:rPr>
              <a:t>Simplified </a:t>
            </a:r>
            <a:r>
              <a:rPr lang="en-US" sz="1500" b="1" dirty="0">
                <a:solidFill>
                  <a:schemeClr val="tx2"/>
                </a:solidFill>
              </a:rPr>
              <a:t>CBA calculator </a:t>
            </a:r>
            <a:r>
              <a:rPr lang="en-US" sz="1500" dirty="0">
                <a:solidFill>
                  <a:schemeClr val="tx2"/>
                </a:solidFill>
              </a:rPr>
              <a:t>– only for works or mixed projects with a budget (eligible costs) &lt;</a:t>
            </a:r>
            <a:r>
              <a:rPr lang="en-US" sz="1500" dirty="0" smtClean="0">
                <a:solidFill>
                  <a:schemeClr val="tx2"/>
                </a:solidFill>
              </a:rPr>
              <a:t> </a:t>
            </a:r>
            <a:r>
              <a:rPr lang="en-US" sz="1500" dirty="0">
                <a:solidFill>
                  <a:schemeClr val="tx2"/>
                </a:solidFill>
              </a:rPr>
              <a:t>EUR 10 million	</a:t>
            </a:r>
            <a:endParaRPr lang="fr-BE" sz="1500" dirty="0">
              <a:solidFill>
                <a:schemeClr val="tx2"/>
              </a:solidFill>
            </a:endParaRPr>
          </a:p>
          <a:p>
            <a:pPr lvl="2" algn="just"/>
            <a:endParaRPr lang="fr-BE" sz="1600" dirty="0">
              <a:solidFill>
                <a:schemeClr val="tx2"/>
              </a:solidFill>
            </a:endParaRPr>
          </a:p>
          <a:p>
            <a:pPr algn="just">
              <a:spcAft>
                <a:spcPts val="0"/>
              </a:spcAft>
            </a:pPr>
            <a:endParaRPr lang="en-US" dirty="0" smtClean="0">
              <a:solidFill>
                <a:schemeClr val="tx2"/>
              </a:solidFill>
            </a:endParaRPr>
          </a:p>
          <a:p>
            <a:pPr algn="just"/>
            <a:endParaRPr lang="en-US" dirty="0">
              <a:solidFill>
                <a:schemeClr val="tx2"/>
              </a:solidFill>
            </a:endParaRPr>
          </a:p>
        </p:txBody>
      </p:sp>
      <p:sp>
        <p:nvSpPr>
          <p:cNvPr id="4" name="Title 3"/>
          <p:cNvSpPr>
            <a:spLocks noGrp="1"/>
          </p:cNvSpPr>
          <p:nvPr>
            <p:ph type="title"/>
          </p:nvPr>
        </p:nvSpPr>
        <p:spPr>
          <a:xfrm>
            <a:off x="878924" y="320733"/>
            <a:ext cx="10515600" cy="782357"/>
          </a:xfrm>
        </p:spPr>
        <p:txBody>
          <a:bodyPr/>
          <a:lstStyle/>
          <a:p>
            <a:r>
              <a:rPr lang="en-IE" dirty="0" smtClean="0"/>
              <a:t/>
            </a:r>
            <a:br>
              <a:rPr lang="en-IE" dirty="0" smtClean="0"/>
            </a:br>
            <a:r>
              <a:rPr lang="en-IE" b="1" dirty="0" smtClean="0"/>
              <a:t>Admissibility check</a:t>
            </a:r>
            <a:endParaRPr lang="en-US" b="1" dirty="0"/>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GB" sz="1200" b="1" i="0" u="none" strike="noStrike" kern="1200" cap="none" spc="0" normalizeH="0" baseline="0" noProof="0" dirty="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34287268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02108" y="314247"/>
            <a:ext cx="11221279" cy="782357"/>
          </a:xfrm>
        </p:spPr>
        <p:txBody>
          <a:bodyPr/>
          <a:lstStyle/>
          <a:p>
            <a:r>
              <a:rPr lang="en-US" sz="3500" b="1" dirty="0" smtClean="0"/>
              <a:t>Admissibility check Call  2021 – lessons learnt</a:t>
            </a:r>
            <a:endParaRPr lang="en-IE" sz="3500" dirty="0"/>
          </a:p>
        </p:txBody>
      </p:sp>
      <p:sp>
        <p:nvSpPr>
          <p:cNvPr id="2" name="Content Placeholder 1"/>
          <p:cNvSpPr>
            <a:spLocks noGrp="1"/>
          </p:cNvSpPr>
          <p:nvPr>
            <p:ph idx="1"/>
          </p:nvPr>
        </p:nvSpPr>
        <p:spPr>
          <a:xfrm>
            <a:off x="802108" y="1268488"/>
            <a:ext cx="10916479" cy="5249732"/>
          </a:xfrm>
        </p:spPr>
        <p:txBody>
          <a:bodyPr/>
          <a:lstStyle/>
          <a:p>
            <a:pPr>
              <a:spcAft>
                <a:spcPts val="0"/>
              </a:spcAft>
              <a:buFont typeface="Wingdings" panose="05000000000000000000" pitchFamily="2" charset="2"/>
              <a:buChar char="Ø"/>
            </a:pPr>
            <a:r>
              <a:rPr lang="en-IE" sz="2200" b="1" dirty="0" smtClean="0">
                <a:solidFill>
                  <a:schemeClr val="tx2"/>
                </a:solidFill>
              </a:rPr>
              <a:t>Incomplete application forms:</a:t>
            </a:r>
          </a:p>
          <a:p>
            <a:pPr lvl="1" algn="just">
              <a:spcAft>
                <a:spcPts val="0"/>
              </a:spcAft>
            </a:pPr>
            <a:r>
              <a:rPr lang="en-US" dirty="0" smtClean="0">
                <a:solidFill>
                  <a:schemeClr val="tx2"/>
                </a:solidFill>
              </a:rPr>
              <a:t>No grant amount requested in part A of the Application Form, </a:t>
            </a:r>
            <a:r>
              <a:rPr lang="en-US" b="1" dirty="0" smtClean="0">
                <a:solidFill>
                  <a:schemeClr val="tx2"/>
                </a:solidFill>
              </a:rPr>
              <a:t>wrong</a:t>
            </a:r>
            <a:r>
              <a:rPr lang="en-US" dirty="0" smtClean="0">
                <a:solidFill>
                  <a:schemeClr val="tx2"/>
                </a:solidFill>
              </a:rPr>
              <a:t> </a:t>
            </a:r>
            <a:r>
              <a:rPr lang="en-US" b="1" dirty="0" smtClean="0">
                <a:solidFill>
                  <a:schemeClr val="tx2"/>
                </a:solidFill>
              </a:rPr>
              <a:t>budget</a:t>
            </a:r>
            <a:r>
              <a:rPr lang="en-US" dirty="0" smtClean="0">
                <a:solidFill>
                  <a:schemeClr val="tx2"/>
                </a:solidFill>
              </a:rPr>
              <a:t> uploaded not corresponding to requested amount in SEP</a:t>
            </a:r>
          </a:p>
          <a:p>
            <a:pPr lvl="1" algn="just"/>
            <a:r>
              <a:rPr lang="en-US" b="1" dirty="0">
                <a:solidFill>
                  <a:schemeClr val="tx2"/>
                </a:solidFill>
              </a:rPr>
              <a:t>MS Agreement </a:t>
            </a:r>
            <a:r>
              <a:rPr lang="en-US" dirty="0" smtClean="0">
                <a:solidFill>
                  <a:schemeClr val="tx2"/>
                </a:solidFill>
              </a:rPr>
              <a:t>not </a:t>
            </a:r>
            <a:r>
              <a:rPr lang="en-US" dirty="0">
                <a:solidFill>
                  <a:schemeClr val="tx2"/>
                </a:solidFill>
              </a:rPr>
              <a:t>signed</a:t>
            </a:r>
            <a:r>
              <a:rPr lang="en-US" dirty="0" smtClean="0">
                <a:solidFill>
                  <a:schemeClr val="tx2"/>
                </a:solidFill>
              </a:rPr>
              <a:t>; agreements </a:t>
            </a:r>
            <a:r>
              <a:rPr lang="en-US" dirty="0">
                <a:solidFill>
                  <a:schemeClr val="tx2"/>
                </a:solidFill>
              </a:rPr>
              <a:t>from </a:t>
            </a:r>
            <a:r>
              <a:rPr lang="en-US" dirty="0" smtClean="0">
                <a:solidFill>
                  <a:schemeClr val="tx2"/>
                </a:solidFill>
              </a:rPr>
              <a:t>other concerned MS (benefiting from the project) missing </a:t>
            </a:r>
          </a:p>
          <a:p>
            <a:pPr lvl="1" algn="just"/>
            <a:r>
              <a:rPr lang="en-US" dirty="0" smtClean="0">
                <a:solidFill>
                  <a:schemeClr val="tx2"/>
                </a:solidFill>
              </a:rPr>
              <a:t>Missing </a:t>
            </a:r>
            <a:r>
              <a:rPr lang="en-US" dirty="0">
                <a:solidFill>
                  <a:schemeClr val="tx2"/>
                </a:solidFill>
              </a:rPr>
              <a:t>and/or incomplete </a:t>
            </a:r>
            <a:r>
              <a:rPr lang="en-US" b="1" dirty="0">
                <a:solidFill>
                  <a:schemeClr val="tx2"/>
                </a:solidFill>
              </a:rPr>
              <a:t>Environmental Compliance </a:t>
            </a:r>
            <a:r>
              <a:rPr lang="en-US" b="1" dirty="0" smtClean="0">
                <a:solidFill>
                  <a:schemeClr val="tx2"/>
                </a:solidFill>
              </a:rPr>
              <a:t>File: </a:t>
            </a:r>
            <a:r>
              <a:rPr lang="en-US" dirty="0" smtClean="0">
                <a:solidFill>
                  <a:schemeClr val="tx2"/>
                </a:solidFill>
              </a:rPr>
              <a:t>e.g. not </a:t>
            </a:r>
            <a:r>
              <a:rPr lang="en-US" dirty="0">
                <a:solidFill>
                  <a:schemeClr val="tx2"/>
                </a:solidFill>
              </a:rPr>
              <a:t>duly signed, dated and stamped declarations by the competent authority for NATURA 2000 and Water Framework </a:t>
            </a:r>
            <a:r>
              <a:rPr lang="en-US" dirty="0" smtClean="0">
                <a:solidFill>
                  <a:schemeClr val="tx2"/>
                </a:solidFill>
              </a:rPr>
              <a:t>Directive</a:t>
            </a:r>
          </a:p>
          <a:p>
            <a:pPr lvl="1" algn="just"/>
            <a:r>
              <a:rPr lang="en-US" b="1" dirty="0" smtClean="0">
                <a:solidFill>
                  <a:schemeClr val="tx2"/>
                </a:solidFill>
              </a:rPr>
              <a:t>CBA report </a:t>
            </a:r>
            <a:r>
              <a:rPr lang="en-US" dirty="0" smtClean="0">
                <a:solidFill>
                  <a:schemeClr val="tx2"/>
                </a:solidFill>
              </a:rPr>
              <a:t>referring to another proposal, CBA report is an empty document, missing </a:t>
            </a:r>
            <a:r>
              <a:rPr lang="en-US" b="1" dirty="0" smtClean="0">
                <a:solidFill>
                  <a:schemeClr val="tx2"/>
                </a:solidFill>
              </a:rPr>
              <a:t>Cash Flow template </a:t>
            </a:r>
            <a:r>
              <a:rPr lang="en-US" dirty="0" smtClean="0">
                <a:solidFill>
                  <a:schemeClr val="tx2"/>
                </a:solidFill>
              </a:rPr>
              <a:t>or </a:t>
            </a:r>
            <a:r>
              <a:rPr lang="en-US" b="1" dirty="0" smtClean="0">
                <a:solidFill>
                  <a:schemeClr val="tx2"/>
                </a:solidFill>
              </a:rPr>
              <a:t>Simplified CBA Calculator</a:t>
            </a:r>
            <a:endParaRPr lang="en-US" b="1" dirty="0">
              <a:solidFill>
                <a:schemeClr val="tx2"/>
              </a:solidFill>
            </a:endParaRPr>
          </a:p>
          <a:p>
            <a:pPr lvl="1" algn="just"/>
            <a:r>
              <a:rPr lang="en-IE" dirty="0" smtClean="0">
                <a:solidFill>
                  <a:schemeClr val="tx2"/>
                </a:solidFill>
              </a:rPr>
              <a:t>Missing </a:t>
            </a:r>
            <a:r>
              <a:rPr lang="en-IE" b="1" dirty="0" smtClean="0">
                <a:solidFill>
                  <a:schemeClr val="tx2"/>
                </a:solidFill>
              </a:rPr>
              <a:t>activity</a:t>
            </a:r>
            <a:r>
              <a:rPr lang="en-GB" b="1" dirty="0" smtClean="0">
                <a:solidFill>
                  <a:schemeClr val="tx2"/>
                </a:solidFill>
              </a:rPr>
              <a:t> report </a:t>
            </a:r>
            <a:r>
              <a:rPr lang="en-GB" b="1" dirty="0">
                <a:solidFill>
                  <a:schemeClr val="tx2"/>
                </a:solidFill>
              </a:rPr>
              <a:t>of last year </a:t>
            </a:r>
            <a:r>
              <a:rPr lang="en-GB" dirty="0" smtClean="0">
                <a:solidFill>
                  <a:schemeClr val="tx2"/>
                </a:solidFill>
              </a:rPr>
              <a:t>(private bodies)</a:t>
            </a:r>
          </a:p>
          <a:p>
            <a:pPr lvl="1" algn="just"/>
            <a:r>
              <a:rPr lang="en-US" dirty="0">
                <a:solidFill>
                  <a:schemeClr val="tx2"/>
                </a:solidFill>
              </a:rPr>
              <a:t>I</a:t>
            </a:r>
            <a:r>
              <a:rPr lang="en-US" dirty="0" smtClean="0">
                <a:solidFill>
                  <a:schemeClr val="tx2"/>
                </a:solidFill>
              </a:rPr>
              <a:t>ncorrect </a:t>
            </a:r>
            <a:r>
              <a:rPr lang="en-US" b="1" dirty="0">
                <a:solidFill>
                  <a:schemeClr val="tx2"/>
                </a:solidFill>
              </a:rPr>
              <a:t>Gantt chart </a:t>
            </a:r>
            <a:r>
              <a:rPr lang="en-US" dirty="0">
                <a:solidFill>
                  <a:schemeClr val="tx2"/>
                </a:solidFill>
              </a:rPr>
              <a:t>referring to a </a:t>
            </a:r>
            <a:r>
              <a:rPr lang="en-US" dirty="0" smtClean="0">
                <a:solidFill>
                  <a:schemeClr val="tx2"/>
                </a:solidFill>
              </a:rPr>
              <a:t>different project</a:t>
            </a:r>
          </a:p>
          <a:p>
            <a:pPr lvl="1"/>
            <a:endParaRPr lang="en-US" dirty="0" smtClean="0"/>
          </a:p>
          <a:p>
            <a:endParaRPr lang="fr-BE" dirty="0"/>
          </a:p>
        </p:txBody>
      </p:sp>
    </p:spTree>
    <p:extLst>
      <p:ext uri="{BB962C8B-B14F-4D97-AF65-F5344CB8AC3E}">
        <p14:creationId xmlns:p14="http://schemas.microsoft.com/office/powerpoint/2010/main" val="2604643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200367"/>
            <a:ext cx="11023060" cy="5426038"/>
          </a:xfrm>
        </p:spPr>
        <p:txBody>
          <a:bodyPr/>
          <a:lstStyle/>
          <a:p>
            <a:pPr lvl="0">
              <a:buClr>
                <a:srgbClr val="034EA2"/>
              </a:buClr>
              <a:buFont typeface="Wingdings" panose="05000000000000000000" pitchFamily="2" charset="2"/>
              <a:buChar char="Ø"/>
            </a:pPr>
            <a:r>
              <a:rPr lang="en-US" sz="2000" b="1" dirty="0">
                <a:solidFill>
                  <a:schemeClr val="tx2"/>
                </a:solidFill>
              </a:rPr>
              <a:t>Eligible </a:t>
            </a:r>
            <a:r>
              <a:rPr lang="en-US" sz="2000" b="1" dirty="0" smtClean="0">
                <a:solidFill>
                  <a:schemeClr val="tx2"/>
                </a:solidFill>
              </a:rPr>
              <a:t>proposal  </a:t>
            </a:r>
            <a:endParaRPr lang="en-US" sz="2000" b="1" dirty="0">
              <a:solidFill>
                <a:schemeClr val="tx2"/>
              </a:solidFill>
            </a:endParaRPr>
          </a:p>
          <a:p>
            <a:pPr lvl="1">
              <a:spcBef>
                <a:spcPts val="0"/>
              </a:spcBef>
              <a:spcAft>
                <a:spcPts val="0"/>
              </a:spcAft>
              <a:buClr>
                <a:srgbClr val="034EA2"/>
              </a:buClr>
              <a:buFont typeface="Wingdings" panose="05000000000000000000" pitchFamily="2" charset="2"/>
              <a:buChar char="ü"/>
            </a:pPr>
            <a:r>
              <a:rPr lang="en-US" sz="1800" dirty="0">
                <a:solidFill>
                  <a:schemeClr val="tx2"/>
                </a:solidFill>
              </a:rPr>
              <a:t>Submitted by </a:t>
            </a:r>
            <a:r>
              <a:rPr lang="en-US" sz="1800" b="1" dirty="0">
                <a:solidFill>
                  <a:schemeClr val="tx2"/>
                </a:solidFill>
              </a:rPr>
              <a:t>applicants</a:t>
            </a:r>
            <a:r>
              <a:rPr lang="en-US" sz="1800" dirty="0">
                <a:solidFill>
                  <a:schemeClr val="tx2"/>
                </a:solidFill>
              </a:rPr>
              <a:t> who are legal entities (public or private bodies) </a:t>
            </a:r>
            <a:r>
              <a:rPr lang="en-US" sz="1800" u="sng" dirty="0">
                <a:solidFill>
                  <a:schemeClr val="tx2"/>
                </a:solidFill>
              </a:rPr>
              <a:t>established in the EU Member States </a:t>
            </a:r>
            <a:r>
              <a:rPr lang="en-US" sz="1800" dirty="0">
                <a:solidFill>
                  <a:schemeClr val="tx2"/>
                </a:solidFill>
              </a:rPr>
              <a:t>(for the </a:t>
            </a:r>
            <a:r>
              <a:rPr lang="en-US" sz="1800" u="sng" dirty="0">
                <a:solidFill>
                  <a:schemeClr val="tx2"/>
                </a:solidFill>
              </a:rPr>
              <a:t>General</a:t>
            </a:r>
            <a:r>
              <a:rPr lang="en-US" sz="1800" dirty="0">
                <a:solidFill>
                  <a:schemeClr val="tx2"/>
                </a:solidFill>
              </a:rPr>
              <a:t> calls) and </a:t>
            </a:r>
            <a:r>
              <a:rPr lang="en-US" sz="1800" u="sng" dirty="0">
                <a:solidFill>
                  <a:schemeClr val="tx2"/>
                </a:solidFill>
              </a:rPr>
              <a:t>established in one of the Member States eligible for funding from the Cohesion Fund </a:t>
            </a:r>
            <a:r>
              <a:rPr lang="en-US" sz="1800" dirty="0">
                <a:solidFill>
                  <a:schemeClr val="tx2"/>
                </a:solidFill>
              </a:rPr>
              <a:t>(for the </a:t>
            </a:r>
            <a:r>
              <a:rPr lang="en-US" sz="1800" u="sng" dirty="0">
                <a:solidFill>
                  <a:schemeClr val="tx2"/>
                </a:solidFill>
              </a:rPr>
              <a:t>Cohesion</a:t>
            </a:r>
            <a:r>
              <a:rPr lang="en-US" sz="1800" dirty="0">
                <a:solidFill>
                  <a:schemeClr val="tx2"/>
                </a:solidFill>
              </a:rPr>
              <a:t> calls</a:t>
            </a:r>
            <a:r>
              <a:rPr lang="en-US" sz="1800" dirty="0" smtClean="0">
                <a:solidFill>
                  <a:schemeClr val="tx2"/>
                </a:solidFill>
              </a:rPr>
              <a:t>)</a:t>
            </a:r>
          </a:p>
          <a:p>
            <a:pPr marL="457200" lvl="1" indent="0">
              <a:spcBef>
                <a:spcPts val="0"/>
              </a:spcBef>
              <a:spcAft>
                <a:spcPts val="0"/>
              </a:spcAft>
              <a:buClr>
                <a:srgbClr val="034EA2"/>
              </a:buClr>
              <a:buNone/>
            </a:pPr>
            <a:endParaRPr lang="en-US" sz="1800" dirty="0">
              <a:solidFill>
                <a:schemeClr val="tx2"/>
              </a:solidFill>
            </a:endParaRPr>
          </a:p>
          <a:p>
            <a:pPr lvl="1">
              <a:spcBef>
                <a:spcPts val="0"/>
              </a:spcBef>
              <a:spcAft>
                <a:spcPts val="0"/>
              </a:spcAft>
              <a:buClr>
                <a:srgbClr val="034EA2"/>
              </a:buClr>
              <a:buFont typeface="Wingdings" panose="05000000000000000000" pitchFamily="2" charset="2"/>
              <a:buChar char="ü"/>
            </a:pPr>
            <a:r>
              <a:rPr lang="en-US" sz="1800" dirty="0">
                <a:solidFill>
                  <a:schemeClr val="tx2"/>
                </a:solidFill>
              </a:rPr>
              <a:t>The </a:t>
            </a:r>
            <a:r>
              <a:rPr lang="en-US" sz="1800" dirty="0" smtClean="0">
                <a:solidFill>
                  <a:schemeClr val="tx2"/>
                </a:solidFill>
              </a:rPr>
              <a:t>proposed </a:t>
            </a:r>
            <a:r>
              <a:rPr lang="en-US" sz="1800" b="1" dirty="0" smtClean="0">
                <a:solidFill>
                  <a:schemeClr val="tx2"/>
                </a:solidFill>
              </a:rPr>
              <a:t>activities</a:t>
            </a:r>
            <a:r>
              <a:rPr lang="en-US" sz="1800" dirty="0" smtClean="0">
                <a:solidFill>
                  <a:schemeClr val="tx2"/>
                </a:solidFill>
              </a:rPr>
              <a:t> are </a:t>
            </a:r>
            <a:r>
              <a:rPr lang="en-US" sz="1800" dirty="0">
                <a:solidFill>
                  <a:schemeClr val="tx2"/>
                </a:solidFill>
              </a:rPr>
              <a:t>within the technical scope of the </a:t>
            </a:r>
            <a:r>
              <a:rPr lang="en-US" sz="1800" dirty="0" smtClean="0">
                <a:solidFill>
                  <a:schemeClr val="tx2"/>
                </a:solidFill>
              </a:rPr>
              <a:t>relevant topic</a:t>
            </a:r>
          </a:p>
          <a:p>
            <a:pPr marL="457200" lvl="1" indent="0">
              <a:spcBef>
                <a:spcPts val="0"/>
              </a:spcBef>
              <a:spcAft>
                <a:spcPts val="0"/>
              </a:spcAft>
              <a:buClr>
                <a:srgbClr val="034EA2"/>
              </a:buClr>
              <a:buNone/>
            </a:pPr>
            <a:endParaRPr lang="en-US" sz="1800" dirty="0" smtClean="0">
              <a:solidFill>
                <a:schemeClr val="tx2"/>
              </a:solidFill>
            </a:endParaRPr>
          </a:p>
          <a:p>
            <a:pPr lvl="1">
              <a:spcBef>
                <a:spcPts val="0"/>
              </a:spcBef>
              <a:spcAft>
                <a:spcPts val="0"/>
              </a:spcAft>
              <a:buClr>
                <a:srgbClr val="034EA2"/>
              </a:buClr>
              <a:buFont typeface="Wingdings" panose="05000000000000000000" pitchFamily="2" charset="2"/>
              <a:buChar char="ü"/>
            </a:pPr>
            <a:r>
              <a:rPr lang="en-US" sz="1800" dirty="0" smtClean="0">
                <a:solidFill>
                  <a:schemeClr val="tx2"/>
                </a:solidFill>
              </a:rPr>
              <a:t>The </a:t>
            </a:r>
            <a:r>
              <a:rPr lang="en-US" sz="1800" b="1" dirty="0">
                <a:solidFill>
                  <a:schemeClr val="tx2"/>
                </a:solidFill>
              </a:rPr>
              <a:t>geographic location </a:t>
            </a:r>
            <a:r>
              <a:rPr lang="en-US" sz="1800" dirty="0">
                <a:solidFill>
                  <a:schemeClr val="tx2"/>
                </a:solidFill>
              </a:rPr>
              <a:t>of the project is </a:t>
            </a:r>
            <a:r>
              <a:rPr lang="en-US" sz="1800" dirty="0" smtClean="0">
                <a:solidFill>
                  <a:schemeClr val="tx2"/>
                </a:solidFill>
              </a:rPr>
              <a:t>on </a:t>
            </a:r>
            <a:r>
              <a:rPr lang="en-US" sz="1800" dirty="0">
                <a:solidFill>
                  <a:schemeClr val="tx2"/>
                </a:solidFill>
              </a:rPr>
              <a:t>the TEN-T network (core and/or comprehensive</a:t>
            </a:r>
            <a:r>
              <a:rPr lang="en-US" sz="1800" dirty="0" smtClean="0">
                <a:solidFill>
                  <a:schemeClr val="tx2"/>
                </a:solidFill>
              </a:rPr>
              <a:t>)</a:t>
            </a:r>
          </a:p>
          <a:p>
            <a:pPr marL="457200" lvl="1" indent="0">
              <a:spcBef>
                <a:spcPts val="0"/>
              </a:spcBef>
              <a:spcAft>
                <a:spcPts val="0"/>
              </a:spcAft>
              <a:buClr>
                <a:srgbClr val="034EA2"/>
              </a:buClr>
              <a:buNone/>
            </a:pPr>
            <a:endParaRPr lang="en-US" sz="1800" dirty="0">
              <a:solidFill>
                <a:schemeClr val="tx2"/>
              </a:solidFill>
            </a:endParaRPr>
          </a:p>
          <a:p>
            <a:pPr lvl="1">
              <a:spcBef>
                <a:spcPts val="0"/>
              </a:spcBef>
              <a:spcAft>
                <a:spcPts val="0"/>
              </a:spcAft>
              <a:buClr>
                <a:srgbClr val="034EA2"/>
              </a:buClr>
              <a:buFont typeface="Wingdings" panose="05000000000000000000" pitchFamily="2" charset="2"/>
              <a:buChar char="ü"/>
            </a:pPr>
            <a:r>
              <a:rPr lang="en-US" sz="1800" dirty="0">
                <a:solidFill>
                  <a:schemeClr val="tx2"/>
                </a:solidFill>
              </a:rPr>
              <a:t>The </a:t>
            </a:r>
            <a:r>
              <a:rPr lang="en-US" sz="1800" b="1" dirty="0">
                <a:solidFill>
                  <a:schemeClr val="tx2"/>
                </a:solidFill>
              </a:rPr>
              <a:t>duration of the project </a:t>
            </a:r>
            <a:r>
              <a:rPr lang="en-US" sz="1800" dirty="0">
                <a:solidFill>
                  <a:schemeClr val="tx2"/>
                </a:solidFill>
              </a:rPr>
              <a:t>for works or mixed projects should be 4-5 years maximum, and for studies projects it should be 2-3 years </a:t>
            </a:r>
            <a:r>
              <a:rPr lang="en-US" sz="1800" dirty="0" smtClean="0">
                <a:solidFill>
                  <a:schemeClr val="tx2"/>
                </a:solidFill>
              </a:rPr>
              <a:t>maximum</a:t>
            </a:r>
            <a:endParaRPr lang="en-US" sz="1800" dirty="0">
              <a:solidFill>
                <a:schemeClr val="tx2"/>
              </a:solidFill>
            </a:endParaRPr>
          </a:p>
          <a:p>
            <a:pPr lvl="2">
              <a:spcAft>
                <a:spcPts val="0"/>
              </a:spcAft>
              <a:buClr>
                <a:srgbClr val="034EA2"/>
              </a:buClr>
              <a:buFont typeface="Wingdings" panose="05000000000000000000" pitchFamily="2" charset="2"/>
              <a:buChar char="ü"/>
            </a:pPr>
            <a:r>
              <a:rPr lang="en-US" dirty="0">
                <a:solidFill>
                  <a:schemeClr val="tx2"/>
                </a:solidFill>
              </a:rPr>
              <a:t>The earliest starting date may be the proposal submission </a:t>
            </a:r>
          </a:p>
          <a:p>
            <a:pPr lvl="2">
              <a:spcBef>
                <a:spcPts val="0"/>
              </a:spcBef>
              <a:spcAft>
                <a:spcPts val="0"/>
              </a:spcAft>
              <a:buClr>
                <a:srgbClr val="034EA2"/>
              </a:buClr>
              <a:buFont typeface="Wingdings" panose="05000000000000000000" pitchFamily="2" charset="2"/>
              <a:buChar char="ü"/>
            </a:pPr>
            <a:r>
              <a:rPr lang="en-US" dirty="0">
                <a:solidFill>
                  <a:schemeClr val="tx2"/>
                </a:solidFill>
              </a:rPr>
              <a:t>The end date </a:t>
            </a:r>
            <a:r>
              <a:rPr lang="en-US" dirty="0" smtClean="0">
                <a:solidFill>
                  <a:schemeClr val="tx2"/>
                </a:solidFill>
              </a:rPr>
              <a:t>cannot </a:t>
            </a:r>
            <a:r>
              <a:rPr lang="en-US" dirty="0">
                <a:solidFill>
                  <a:schemeClr val="tx2"/>
                </a:solidFill>
              </a:rPr>
              <a:t>be later than </a:t>
            </a:r>
            <a:r>
              <a:rPr lang="en-US" dirty="0" smtClean="0">
                <a:solidFill>
                  <a:schemeClr val="tx2"/>
                </a:solidFill>
              </a:rPr>
              <a:t>31/12/2027</a:t>
            </a:r>
          </a:p>
          <a:p>
            <a:pPr marL="914400" lvl="2" indent="0">
              <a:spcBef>
                <a:spcPts val="0"/>
              </a:spcBef>
              <a:spcAft>
                <a:spcPts val="0"/>
              </a:spcAft>
              <a:buClr>
                <a:srgbClr val="034EA2"/>
              </a:buClr>
              <a:buNone/>
            </a:pPr>
            <a:endParaRPr lang="en-US" dirty="0">
              <a:solidFill>
                <a:schemeClr val="tx2"/>
              </a:solidFill>
            </a:endParaRPr>
          </a:p>
          <a:p>
            <a:pPr lvl="1">
              <a:spcBef>
                <a:spcPts val="0"/>
              </a:spcBef>
              <a:spcAft>
                <a:spcPts val="0"/>
              </a:spcAft>
              <a:buClr>
                <a:srgbClr val="034EA2"/>
              </a:buClr>
              <a:buFont typeface="Wingdings" panose="05000000000000000000" pitchFamily="2" charset="2"/>
              <a:buChar char="ü"/>
            </a:pPr>
            <a:r>
              <a:rPr lang="en-US" sz="1800" dirty="0">
                <a:solidFill>
                  <a:schemeClr val="tx2"/>
                </a:solidFill>
              </a:rPr>
              <a:t>Any </a:t>
            </a:r>
            <a:r>
              <a:rPr lang="en-US" sz="1800" b="1" dirty="0">
                <a:solidFill>
                  <a:schemeClr val="tx2"/>
                </a:solidFill>
              </a:rPr>
              <a:t>budget</a:t>
            </a:r>
            <a:r>
              <a:rPr lang="en-US" sz="1800" dirty="0">
                <a:solidFill>
                  <a:schemeClr val="tx2"/>
                </a:solidFill>
              </a:rPr>
              <a:t> requested is admitted – but recommended to be min EUR 1 million of EU contribution </a:t>
            </a:r>
            <a:r>
              <a:rPr lang="en-US" sz="1800" dirty="0" smtClean="0">
                <a:solidFill>
                  <a:schemeClr val="tx2"/>
                </a:solidFill>
              </a:rPr>
              <a:t>requested   </a:t>
            </a:r>
            <a:endParaRPr lang="en-US" sz="1800" dirty="0">
              <a:solidFill>
                <a:schemeClr val="tx2"/>
              </a:solidFill>
            </a:endParaRPr>
          </a:p>
          <a:p>
            <a:pPr>
              <a:buFont typeface="Wingdings" panose="05000000000000000000" pitchFamily="2" charset="2"/>
              <a:buChar char="ü"/>
            </a:pPr>
            <a:endParaRPr lang="fr-BE" dirty="0"/>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a:xfrm>
            <a:off x="821567" y="275340"/>
            <a:ext cx="10515600" cy="782357"/>
          </a:xfrm>
        </p:spPr>
        <p:txBody>
          <a:bodyPr/>
          <a:lstStyle/>
          <a:p>
            <a:r>
              <a:rPr lang="fr-BE" b="1" dirty="0" err="1" smtClean="0"/>
              <a:t>Eligibility</a:t>
            </a:r>
            <a:r>
              <a:rPr lang="fr-BE" b="1" dirty="0" smtClean="0"/>
              <a:t> check</a:t>
            </a:r>
            <a:endParaRPr lang="fr-BE" b="1" dirty="0"/>
          </a:p>
        </p:txBody>
      </p:sp>
    </p:spTree>
    <p:extLst>
      <p:ext uri="{BB962C8B-B14F-4D97-AF65-F5344CB8AC3E}">
        <p14:creationId xmlns:p14="http://schemas.microsoft.com/office/powerpoint/2010/main" val="36249573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8676" y="411524"/>
            <a:ext cx="11026725" cy="782357"/>
          </a:xfrm>
        </p:spPr>
        <p:txBody>
          <a:bodyPr/>
          <a:lstStyle/>
          <a:p>
            <a:r>
              <a:rPr lang="en-US" sz="3800" b="1" dirty="0" smtClean="0"/>
              <a:t>Eligibility </a:t>
            </a:r>
            <a:r>
              <a:rPr lang="en-US" sz="3800" b="1" dirty="0"/>
              <a:t>check </a:t>
            </a:r>
            <a:r>
              <a:rPr lang="en-US" sz="3800" b="1" dirty="0" smtClean="0"/>
              <a:t>Call 2021 – lessons learnt</a:t>
            </a:r>
            <a:endParaRPr lang="en-IE" sz="3800" dirty="0"/>
          </a:p>
        </p:txBody>
      </p:sp>
      <p:sp>
        <p:nvSpPr>
          <p:cNvPr id="2" name="Content Placeholder 1"/>
          <p:cNvSpPr>
            <a:spLocks noGrp="1"/>
          </p:cNvSpPr>
          <p:nvPr>
            <p:ph idx="1"/>
          </p:nvPr>
        </p:nvSpPr>
        <p:spPr>
          <a:xfrm>
            <a:off x="912355" y="1541013"/>
            <a:ext cx="10963046" cy="4276762"/>
          </a:xfrm>
        </p:spPr>
        <p:txBody>
          <a:bodyPr/>
          <a:lstStyle/>
          <a:p>
            <a:pPr algn="just">
              <a:buFont typeface="Wingdings" panose="05000000000000000000" pitchFamily="2" charset="2"/>
              <a:buChar char="Ø"/>
            </a:pPr>
            <a:r>
              <a:rPr lang="en-IE" dirty="0" smtClean="0">
                <a:solidFill>
                  <a:schemeClr val="tx2"/>
                </a:solidFill>
              </a:rPr>
              <a:t>Proposal submitted by an applicant from a non-eligible country</a:t>
            </a:r>
          </a:p>
          <a:p>
            <a:pPr algn="just">
              <a:buFont typeface="Wingdings" panose="05000000000000000000" pitchFamily="2" charset="2"/>
              <a:buChar char="Ø"/>
            </a:pPr>
            <a:r>
              <a:rPr lang="en-IE" dirty="0" smtClean="0">
                <a:solidFill>
                  <a:schemeClr val="tx2"/>
                </a:solidFill>
              </a:rPr>
              <a:t>Location of </a:t>
            </a:r>
            <a:r>
              <a:rPr lang="en-IE" dirty="0">
                <a:solidFill>
                  <a:schemeClr val="tx2"/>
                </a:solidFill>
              </a:rPr>
              <a:t>the proposal </a:t>
            </a:r>
            <a:r>
              <a:rPr lang="en-IE" dirty="0" smtClean="0">
                <a:solidFill>
                  <a:schemeClr val="tx2"/>
                </a:solidFill>
              </a:rPr>
              <a:t>- </a:t>
            </a:r>
            <a:r>
              <a:rPr lang="en-IE" b="1" dirty="0" smtClean="0">
                <a:solidFill>
                  <a:schemeClr val="tx2"/>
                </a:solidFill>
              </a:rPr>
              <a:t>not on </a:t>
            </a:r>
            <a:r>
              <a:rPr lang="en-US" b="1" dirty="0" smtClean="0">
                <a:solidFill>
                  <a:schemeClr val="tx2"/>
                </a:solidFill>
              </a:rPr>
              <a:t>the TEN-T </a:t>
            </a:r>
            <a:r>
              <a:rPr lang="en-US" b="1" dirty="0">
                <a:solidFill>
                  <a:schemeClr val="tx2"/>
                </a:solidFill>
              </a:rPr>
              <a:t>network</a:t>
            </a:r>
          </a:p>
          <a:p>
            <a:pPr algn="just">
              <a:buFont typeface="Wingdings" panose="05000000000000000000" pitchFamily="2" charset="2"/>
              <a:buChar char="Ø"/>
            </a:pPr>
            <a:r>
              <a:rPr lang="en-GB" b="1" dirty="0" smtClean="0">
                <a:solidFill>
                  <a:schemeClr val="tx2"/>
                </a:solidFill>
              </a:rPr>
              <a:t>Project’s </a:t>
            </a:r>
            <a:r>
              <a:rPr lang="en-GB" b="1" dirty="0">
                <a:solidFill>
                  <a:schemeClr val="tx2"/>
                </a:solidFill>
              </a:rPr>
              <a:t>start date </a:t>
            </a:r>
            <a:r>
              <a:rPr lang="en-GB" dirty="0">
                <a:solidFill>
                  <a:schemeClr val="tx2"/>
                </a:solidFill>
              </a:rPr>
              <a:t>in parts A and B of </a:t>
            </a:r>
            <a:r>
              <a:rPr lang="en-GB" dirty="0" smtClean="0">
                <a:solidFill>
                  <a:schemeClr val="tx2"/>
                </a:solidFill>
              </a:rPr>
              <a:t>AF -  in different times</a:t>
            </a:r>
          </a:p>
          <a:p>
            <a:pPr algn="just">
              <a:buFont typeface="Wingdings" panose="05000000000000000000" pitchFamily="2" charset="2"/>
              <a:buChar char="Ø"/>
            </a:pPr>
            <a:r>
              <a:rPr lang="en-IE" b="1" dirty="0" smtClean="0">
                <a:solidFill>
                  <a:schemeClr val="tx2"/>
                </a:solidFill>
              </a:rPr>
              <a:t>Project duration </a:t>
            </a:r>
            <a:r>
              <a:rPr lang="en-IE" dirty="0" smtClean="0">
                <a:solidFill>
                  <a:schemeClr val="tx2"/>
                </a:solidFill>
              </a:rPr>
              <a:t>wrongly calculated </a:t>
            </a:r>
          </a:p>
          <a:p>
            <a:pPr algn="just">
              <a:buFont typeface="Wingdings" panose="05000000000000000000" pitchFamily="2" charset="2"/>
              <a:buChar char="Ø"/>
            </a:pPr>
            <a:r>
              <a:rPr lang="en-IE" dirty="0" smtClean="0">
                <a:solidFill>
                  <a:schemeClr val="tx2"/>
                </a:solidFill>
              </a:rPr>
              <a:t>Project </a:t>
            </a:r>
            <a:r>
              <a:rPr lang="en-IE" b="1" dirty="0" smtClean="0">
                <a:solidFill>
                  <a:schemeClr val="tx2"/>
                </a:solidFill>
              </a:rPr>
              <a:t>proposal</a:t>
            </a:r>
            <a:r>
              <a:rPr lang="en-IE" dirty="0" smtClean="0">
                <a:solidFill>
                  <a:schemeClr val="tx2"/>
                </a:solidFill>
              </a:rPr>
              <a:t> </a:t>
            </a:r>
            <a:r>
              <a:rPr lang="en-IE" b="1" dirty="0" smtClean="0">
                <a:solidFill>
                  <a:schemeClr val="tx2"/>
                </a:solidFill>
              </a:rPr>
              <a:t>‘out of scope</a:t>
            </a:r>
            <a:r>
              <a:rPr lang="en-IE" dirty="0" smtClean="0">
                <a:solidFill>
                  <a:schemeClr val="tx2"/>
                </a:solidFill>
              </a:rPr>
              <a:t>’ under the topic submitted</a:t>
            </a:r>
          </a:p>
          <a:p>
            <a:pPr algn="just">
              <a:buFont typeface="Wingdings" panose="05000000000000000000" pitchFamily="2" charset="2"/>
              <a:buChar char="Ø"/>
            </a:pPr>
            <a:r>
              <a:rPr lang="en-GB" b="1" dirty="0">
                <a:solidFill>
                  <a:schemeClr val="tx2"/>
                </a:solidFill>
              </a:rPr>
              <a:t>Project proposal </a:t>
            </a:r>
            <a:r>
              <a:rPr lang="en-GB" dirty="0">
                <a:solidFill>
                  <a:schemeClr val="tx2"/>
                </a:solidFill>
              </a:rPr>
              <a:t>and the Global Project - </a:t>
            </a:r>
            <a:r>
              <a:rPr lang="en-GB" b="1" dirty="0">
                <a:solidFill>
                  <a:schemeClr val="tx2"/>
                </a:solidFill>
              </a:rPr>
              <a:t>insufficiently clear</a:t>
            </a:r>
          </a:p>
          <a:p>
            <a:pPr algn="just"/>
            <a:endParaRPr lang="en-IE" dirty="0"/>
          </a:p>
          <a:p>
            <a:endParaRPr lang="fr-BE" dirty="0"/>
          </a:p>
        </p:txBody>
      </p:sp>
    </p:spTree>
    <p:extLst>
      <p:ext uri="{BB962C8B-B14F-4D97-AF65-F5344CB8AC3E}">
        <p14:creationId xmlns:p14="http://schemas.microsoft.com/office/powerpoint/2010/main" val="3141256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448" y="1031580"/>
            <a:ext cx="6921794" cy="1137359"/>
          </a:xfrm>
        </p:spPr>
        <p:txBody>
          <a:bodyPr/>
          <a:lstStyle/>
          <a:p>
            <a:r>
              <a:rPr lang="en-IE" sz="3400" dirty="0"/>
              <a:t>CEF work programme 2021-2023</a:t>
            </a:r>
            <a:br>
              <a:rPr lang="en-IE" sz="3400" dirty="0"/>
            </a:br>
            <a:r>
              <a:rPr lang="en-IE" sz="3400" dirty="0"/>
              <a:t>€ 18,2 billion</a:t>
            </a:r>
          </a:p>
        </p:txBody>
      </p:sp>
      <p:sp>
        <p:nvSpPr>
          <p:cNvPr id="4" name="Rectangle 3"/>
          <p:cNvSpPr/>
          <p:nvPr/>
        </p:nvSpPr>
        <p:spPr>
          <a:xfrm>
            <a:off x="5543271" y="1908673"/>
            <a:ext cx="6379613" cy="4154984"/>
          </a:xfrm>
          <a:prstGeom prst="rect">
            <a:avLst/>
          </a:prstGeom>
          <a:noFill/>
        </p:spPr>
        <p:txBody>
          <a:bodyPr wrap="square">
            <a:spAutoFit/>
          </a:bodyPr>
          <a:lstStyle/>
          <a:p>
            <a:pPr marL="446088" indent="-446088">
              <a:buFont typeface="Wingdings" panose="05000000000000000000" pitchFamily="2" charset="2"/>
              <a:buChar char="Ø"/>
            </a:pPr>
            <a:endParaRPr lang="en-I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sz="2400" b="1" dirty="0">
                <a:solidFill>
                  <a:schemeClr val="tx2"/>
                </a:solidFill>
                <a:latin typeface="Arial" panose="020B0604020202020204" pitchFamily="34" charset="0"/>
                <a:cs typeface="Arial" panose="020B0604020202020204" pitchFamily="34" charset="0"/>
              </a:rPr>
              <a:t>3 calls for proposals of € 5.5 billion</a:t>
            </a:r>
            <a:r>
              <a:rPr lang="en-IE" sz="2400" dirty="0">
                <a:solidFill>
                  <a:schemeClr val="tx2"/>
                </a:solidFill>
                <a:latin typeface="Arial" panose="020B0604020202020204" pitchFamily="34" charset="0"/>
                <a:cs typeface="Arial" panose="020B0604020202020204" pitchFamily="34" charset="0"/>
              </a:rPr>
              <a:t> each in 2021, 2022 and 2023 </a:t>
            </a:r>
          </a:p>
          <a:p>
            <a:pPr marL="446088" indent="-446088" algn="just">
              <a:buFont typeface="Wingdings" panose="05000000000000000000" pitchFamily="2" charset="2"/>
              <a:buChar char="Ø"/>
            </a:pPr>
            <a:endParaRPr lang="en-I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sz="2400" dirty="0">
                <a:solidFill>
                  <a:schemeClr val="tx2"/>
                </a:solidFill>
                <a:latin typeface="Arial" panose="020B0604020202020204" pitchFamily="34" charset="0"/>
                <a:cs typeface="Arial" panose="020B0604020202020204" pitchFamily="34" charset="0"/>
              </a:rPr>
              <a:t>A 3-year rolling call for the </a:t>
            </a:r>
            <a:r>
              <a:rPr lang="en-IE" sz="2400" b="1" dirty="0">
                <a:solidFill>
                  <a:schemeClr val="tx2"/>
                </a:solidFill>
                <a:latin typeface="Arial" panose="020B0604020202020204" pitchFamily="34" charset="0"/>
                <a:cs typeface="Arial" panose="020B0604020202020204" pitchFamily="34" charset="0"/>
              </a:rPr>
              <a:t>Alternative </a:t>
            </a:r>
            <a:r>
              <a:rPr lang="en-IE" sz="2400" b="1" dirty="0" smtClean="0">
                <a:solidFill>
                  <a:schemeClr val="tx2"/>
                </a:solidFill>
                <a:latin typeface="Arial" panose="020B0604020202020204" pitchFamily="34" charset="0"/>
                <a:cs typeface="Arial" panose="020B0604020202020204" pitchFamily="34" charset="0"/>
              </a:rPr>
              <a:t>Fuels </a:t>
            </a:r>
            <a:r>
              <a:rPr lang="en-IE" sz="2400" b="1" dirty="0">
                <a:solidFill>
                  <a:schemeClr val="tx2"/>
                </a:solidFill>
                <a:latin typeface="Arial" panose="020B0604020202020204" pitchFamily="34" charset="0"/>
                <a:cs typeface="Arial" panose="020B0604020202020204" pitchFamily="34" charset="0"/>
              </a:rPr>
              <a:t>Infrastructure Facility of € 1.5 billion </a:t>
            </a:r>
          </a:p>
          <a:p>
            <a:pPr marL="446088" algn="just"/>
            <a:r>
              <a:rPr lang="en-IE" sz="2400" dirty="0">
                <a:solidFill>
                  <a:schemeClr val="tx2"/>
                </a:solidFill>
                <a:latin typeface="Arial" panose="020B0604020202020204" pitchFamily="34" charset="0"/>
                <a:cs typeface="Arial" panose="020B0604020202020204" pitchFamily="34" charset="0"/>
              </a:rPr>
              <a:t>(5 deadlines, every 6 months) </a:t>
            </a:r>
          </a:p>
          <a:p>
            <a:pPr marL="446088" indent="-446088" algn="just">
              <a:buFont typeface="Wingdings" panose="05000000000000000000" pitchFamily="2" charset="2"/>
              <a:buChar char="Ø"/>
            </a:pPr>
            <a:endParaRPr lang="en-IE" sz="2400" dirty="0">
              <a:solidFill>
                <a:schemeClr val="tx2"/>
              </a:solidFill>
              <a:latin typeface="Arial" panose="020B0604020202020204" pitchFamily="34" charset="0"/>
              <a:cs typeface="Arial" panose="020B0604020202020204" pitchFamily="34" charset="0"/>
            </a:endParaRPr>
          </a:p>
          <a:p>
            <a:pPr marL="446088" indent="-446088" algn="just">
              <a:buFont typeface="Wingdings" panose="05000000000000000000" pitchFamily="2" charset="2"/>
              <a:buChar char="Ø"/>
            </a:pPr>
            <a:r>
              <a:rPr lang="en-IE" sz="2400" b="1" dirty="0">
                <a:solidFill>
                  <a:schemeClr val="tx2"/>
                </a:solidFill>
                <a:latin typeface="Arial" panose="020B0604020202020204" pitchFamily="34" charset="0"/>
                <a:cs typeface="Arial" panose="020B0604020202020204" pitchFamily="34" charset="0"/>
              </a:rPr>
              <a:t>€ 200 million for technical assistance actions</a:t>
            </a:r>
            <a:endParaRPr lang="en-IE" sz="2000" b="1" dirty="0">
              <a:solidFill>
                <a:schemeClr val="tx2"/>
              </a:solidFill>
              <a:latin typeface="Arial" panose="020B0604020202020204" pitchFamily="34" charset="0"/>
              <a:cs typeface="Arial" panose="020B0604020202020204" pitchFamily="34" charset="0"/>
            </a:endParaRPr>
          </a:p>
        </p:txBody>
      </p:sp>
      <p:sp>
        <p:nvSpPr>
          <p:cNvPr id="7" name="Rectangle 6"/>
          <p:cNvSpPr/>
          <p:nvPr/>
        </p:nvSpPr>
        <p:spPr>
          <a:xfrm>
            <a:off x="713051" y="2788836"/>
            <a:ext cx="4473934" cy="1354217"/>
          </a:xfrm>
          <a:prstGeom prst="rect">
            <a:avLst/>
          </a:prstGeom>
          <a:solidFill>
            <a:srgbClr val="1C8C84"/>
          </a:solidFill>
        </p:spPr>
        <p:txBody>
          <a:bodyPr>
            <a:spAutoFit/>
          </a:bodyPr>
          <a:lstStyle/>
          <a:p>
            <a:pPr algn="ctr">
              <a:spcBef>
                <a:spcPts val="600"/>
              </a:spcBef>
              <a:spcAft>
                <a:spcPts val="600"/>
              </a:spcAft>
            </a:pPr>
            <a:r>
              <a:rPr lang="en-IE" sz="2400" b="1" dirty="0" smtClean="0">
                <a:solidFill>
                  <a:schemeClr val="bg1"/>
                </a:solidFill>
                <a:latin typeface="Arial" panose="020B0604020202020204" pitchFamily="34" charset="0"/>
                <a:cs typeface="Arial" panose="020B0604020202020204" pitchFamily="34" charset="0"/>
              </a:rPr>
              <a:t>70</a:t>
            </a:r>
            <a:r>
              <a:rPr lang="en-IE" sz="2400" b="1" dirty="0">
                <a:solidFill>
                  <a:schemeClr val="bg1"/>
                </a:solidFill>
                <a:latin typeface="Arial" panose="020B0604020202020204" pitchFamily="34" charset="0"/>
                <a:cs typeface="Arial" panose="020B0604020202020204" pitchFamily="34" charset="0"/>
              </a:rPr>
              <a:t>% of the CEF budget </a:t>
            </a:r>
          </a:p>
          <a:p>
            <a:pPr algn="ctr">
              <a:spcBef>
                <a:spcPts val="600"/>
              </a:spcBef>
              <a:spcAft>
                <a:spcPts val="600"/>
              </a:spcAft>
            </a:pPr>
            <a:r>
              <a:rPr lang="en-IE" sz="2400" b="1" dirty="0">
                <a:solidFill>
                  <a:schemeClr val="bg1"/>
                </a:solidFill>
                <a:latin typeface="Arial" panose="020B0604020202020204" pitchFamily="34" charset="0"/>
                <a:cs typeface="Arial" panose="020B0604020202020204" pitchFamily="34" charset="0"/>
              </a:rPr>
              <a:t>to be allocated in the period 2021-2023 through </a:t>
            </a:r>
            <a:r>
              <a:rPr lang="en-IE" sz="2400" b="1" dirty="0">
                <a:solidFill>
                  <a:schemeClr val="bg1"/>
                </a:solidFill>
                <a:latin typeface="Arial" panose="020B0604020202020204" pitchFamily="34" charset="0"/>
                <a:cs typeface="Arial" panose="020B0604020202020204" pitchFamily="34" charset="0"/>
                <a:sym typeface="Wingdings" panose="05000000000000000000" pitchFamily="2" charset="2"/>
              </a:rPr>
              <a:t> </a:t>
            </a:r>
            <a:endParaRPr lang="en-IE"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6464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722" y="291851"/>
            <a:ext cx="10787386" cy="6358785"/>
          </a:xfrm>
          <a:prstGeom prst="rect">
            <a:avLst/>
          </a:prstGeom>
        </p:spPr>
      </p:pic>
      <p:sp>
        <p:nvSpPr>
          <p:cNvPr id="4" name="Title 3"/>
          <p:cNvSpPr>
            <a:spLocks noGrp="1"/>
          </p:cNvSpPr>
          <p:nvPr>
            <p:ph type="title"/>
          </p:nvPr>
        </p:nvSpPr>
        <p:spPr>
          <a:xfrm>
            <a:off x="970722" y="291851"/>
            <a:ext cx="9549610" cy="503082"/>
          </a:xfrm>
        </p:spPr>
        <p:txBody>
          <a:bodyPr/>
          <a:lstStyle/>
          <a:p>
            <a:r>
              <a:rPr lang="en-GB" b="1" dirty="0" smtClean="0"/>
              <a:t>Evaluation - Award </a:t>
            </a:r>
            <a:r>
              <a:rPr lang="en-GB" b="1" dirty="0"/>
              <a:t>criteria</a:t>
            </a:r>
          </a:p>
        </p:txBody>
      </p:sp>
      <p:grpSp>
        <p:nvGrpSpPr>
          <p:cNvPr id="28" name="Group 27"/>
          <p:cNvGrpSpPr/>
          <p:nvPr/>
        </p:nvGrpSpPr>
        <p:grpSpPr>
          <a:xfrm>
            <a:off x="2000156" y="980341"/>
            <a:ext cx="8553096" cy="4978712"/>
            <a:chOff x="2000156" y="980341"/>
            <a:chExt cx="6776897" cy="4978712"/>
          </a:xfrm>
        </p:grpSpPr>
        <p:sp>
          <p:nvSpPr>
            <p:cNvPr id="9" name="Rounded Rectangle 8"/>
            <p:cNvSpPr/>
            <p:nvPr/>
          </p:nvSpPr>
          <p:spPr>
            <a:xfrm>
              <a:off x="5566612" y="980341"/>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Priority</a:t>
              </a:r>
              <a:r>
                <a:rPr kumimoji="0" lang="fr-BE" sz="2000" b="1" i="0" u="none" strike="noStrike" kern="1200" cap="none" spc="0" normalizeH="0" baseline="0" noProof="0" dirty="0">
                  <a:ln>
                    <a:noFill/>
                  </a:ln>
                  <a:solidFill>
                    <a:srgbClr val="FFFFFF"/>
                  </a:solidFill>
                  <a:effectLst/>
                  <a:uLnTx/>
                  <a:uFillTx/>
                  <a:latin typeface="Arial"/>
                  <a:ea typeface="+mn-ea"/>
                  <a:cs typeface="+mn-cs"/>
                </a:rPr>
                <a:t> &amp; </a:t>
              </a:r>
              <a:r>
                <a:rPr kumimoji="0" lang="fr-BE" sz="2000" b="1" i="0" u="none" strike="noStrike" kern="1200" cap="none" spc="0" normalizeH="0" baseline="0" noProof="0" dirty="0" err="1">
                  <a:ln>
                    <a:noFill/>
                  </a:ln>
                  <a:solidFill>
                    <a:srgbClr val="FFFFFF"/>
                  </a:solidFill>
                  <a:effectLst/>
                  <a:uLnTx/>
                  <a:uFillTx/>
                  <a:latin typeface="Arial"/>
                  <a:ea typeface="+mn-ea"/>
                  <a:cs typeface="+mn-cs"/>
                </a:rPr>
                <a:t>Urgency</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2" name="Rounded Rectangle 11"/>
            <p:cNvSpPr/>
            <p:nvPr/>
          </p:nvSpPr>
          <p:spPr>
            <a:xfrm>
              <a:off x="6344652" y="1854252"/>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Maturity</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3" name="Rounded Rectangle 12"/>
            <p:cNvSpPr/>
            <p:nvPr/>
          </p:nvSpPr>
          <p:spPr>
            <a:xfrm>
              <a:off x="6440906" y="4494429"/>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Catalytic</a:t>
              </a:r>
              <a:r>
                <a:rPr kumimoji="0" lang="fr-BE" sz="2000" b="1" i="0" u="none" strike="noStrike" kern="1200" cap="none" spc="0" normalizeH="0" baseline="0" noProof="0" dirty="0">
                  <a:ln>
                    <a:noFill/>
                  </a:ln>
                  <a:solidFill>
                    <a:srgbClr val="FFFFFF"/>
                  </a:solidFill>
                  <a:effectLst/>
                  <a:uLnTx/>
                  <a:uFillTx/>
                  <a:latin typeface="Arial"/>
                  <a:ea typeface="+mn-ea"/>
                  <a:cs typeface="+mn-cs"/>
                </a:rPr>
                <a:t> </a:t>
              </a:r>
              <a:r>
                <a:rPr kumimoji="0" lang="fr-BE" sz="2000" b="1" i="0" u="none" strike="noStrike" kern="1200" cap="none" spc="0" normalizeH="0" baseline="0" noProof="0" dirty="0" err="1">
                  <a:ln>
                    <a:noFill/>
                  </a:ln>
                  <a:solidFill>
                    <a:srgbClr val="FFFFFF"/>
                  </a:solidFill>
                  <a:effectLst/>
                  <a:uLnTx/>
                  <a:uFillTx/>
                  <a:latin typeface="Arial"/>
                  <a:ea typeface="+mn-ea"/>
                  <a:cs typeface="+mn-cs"/>
                </a:rPr>
                <a:t>effect</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4" name="Rounded Rectangle 13"/>
            <p:cNvSpPr/>
            <p:nvPr/>
          </p:nvSpPr>
          <p:spPr>
            <a:xfrm>
              <a:off x="6721643" y="3621777"/>
              <a:ext cx="1748590"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FFFFFF"/>
                  </a:solidFill>
                  <a:effectLst/>
                  <a:uLnTx/>
                  <a:uFillTx/>
                  <a:latin typeface="Arial"/>
                  <a:ea typeface="+mn-ea"/>
                  <a:cs typeface="+mn-cs"/>
                </a:rPr>
                <a:t>Impact</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6" name="Rounded Rectangle 15"/>
            <p:cNvSpPr/>
            <p:nvPr/>
          </p:nvSpPr>
          <p:spPr>
            <a:xfrm>
              <a:off x="6466990" y="2660127"/>
              <a:ext cx="2310063"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FFFFFF"/>
                  </a:solidFill>
                  <a:effectLst/>
                  <a:uLnTx/>
                  <a:uFillTx/>
                  <a:latin typeface="Arial"/>
                  <a:ea typeface="+mn-ea"/>
                  <a:cs typeface="+mn-cs"/>
                </a:rPr>
                <a:t>Quality</a:t>
              </a:r>
              <a:endParaRPr kumimoji="0" lang="en-GB" sz="2000" b="1" i="0" u="none" strike="noStrike" kern="1200" cap="none" spc="0" normalizeH="0" baseline="0" noProof="0" dirty="0">
                <a:ln>
                  <a:noFill/>
                </a:ln>
                <a:solidFill>
                  <a:srgbClr val="FFFFFF"/>
                </a:solidFill>
                <a:effectLst/>
                <a:uLnTx/>
                <a:uFillTx/>
                <a:latin typeface="Arial"/>
                <a:ea typeface="+mn-ea"/>
                <a:cs typeface="+mn-cs"/>
              </a:endParaRPr>
            </a:p>
          </p:txBody>
        </p:sp>
        <p:sp>
          <p:nvSpPr>
            <p:cNvPr id="17" name="Rounded Rectangle 16"/>
            <p:cNvSpPr/>
            <p:nvPr/>
          </p:nvSpPr>
          <p:spPr>
            <a:xfrm>
              <a:off x="5566612" y="5389302"/>
              <a:ext cx="2590417" cy="569751"/>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800" b="1" i="0" u="none" strike="noStrike" kern="1200" cap="none" spc="0" normalizeH="0" baseline="0" noProof="0" dirty="0" err="1" smtClean="0">
                  <a:ln>
                    <a:noFill/>
                  </a:ln>
                  <a:solidFill>
                    <a:srgbClr val="FFFFFF"/>
                  </a:solidFill>
                  <a:effectLst/>
                  <a:uLnTx/>
                  <a:uFillTx/>
                  <a:latin typeface="Arial"/>
                  <a:ea typeface="+mn-ea"/>
                  <a:cs typeface="+mn-cs"/>
                </a:rPr>
                <a:t>Passmark</a:t>
              </a:r>
              <a:r>
                <a:rPr kumimoji="0" lang="fr-BE" sz="1800" b="1" i="0" u="none" strike="noStrike" kern="1200" cap="none" spc="0" normalizeH="0" baseline="0" noProof="0" dirty="0" smtClean="0">
                  <a:ln>
                    <a:noFill/>
                  </a:ln>
                  <a:solidFill>
                    <a:srgbClr val="FFFFFF"/>
                  </a:solidFill>
                  <a:effectLst/>
                  <a:uLnTx/>
                  <a:uFillTx/>
                  <a:latin typeface="Arial"/>
                  <a:ea typeface="+mn-ea"/>
                  <a:cs typeface="+mn-cs"/>
                </a:rPr>
                <a:t> by </a:t>
              </a:r>
              <a:r>
                <a:rPr kumimoji="0" lang="fr-BE" sz="1800" b="1" i="0" u="none" strike="noStrike" kern="1200" cap="none" spc="0" normalizeH="0" baseline="0" noProof="0" dirty="0" err="1" smtClean="0">
                  <a:ln>
                    <a:noFill/>
                  </a:ln>
                  <a:solidFill>
                    <a:srgbClr val="FFFFFF"/>
                  </a:solidFill>
                  <a:effectLst/>
                  <a:uLnTx/>
                  <a:uFillTx/>
                  <a:latin typeface="Arial"/>
                  <a:ea typeface="+mn-ea"/>
                  <a:cs typeface="+mn-cs"/>
                </a:rPr>
                <a:t>criterion</a:t>
              </a:r>
              <a:r>
                <a:rPr kumimoji="0" lang="fr-BE" sz="1800" b="1" i="0" u="none" strike="noStrike" kern="1200" cap="none" spc="0" normalizeH="0" baseline="0" noProof="0" dirty="0" smtClean="0">
                  <a:ln>
                    <a:noFill/>
                  </a:ln>
                  <a:solidFill>
                    <a:srgbClr val="FFFFFF"/>
                  </a:solidFill>
                  <a:effectLst/>
                  <a:uLnTx/>
                  <a:uFillTx/>
                  <a:latin typeface="Arial"/>
                  <a:ea typeface="+mn-ea"/>
                  <a:cs typeface="+mn-cs"/>
                </a:rPr>
                <a:t>=&gt; 3/5points</a:t>
              </a:r>
              <a:endParaRPr kumimoji="0" lang="fr-BE" sz="1800" b="1"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ounded Rectangle 17"/>
            <p:cNvSpPr/>
            <p:nvPr/>
          </p:nvSpPr>
          <p:spPr>
            <a:xfrm>
              <a:off x="2231862" y="3103223"/>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1</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0" name="Rounded Rectangle 19"/>
            <p:cNvSpPr/>
            <p:nvPr/>
          </p:nvSpPr>
          <p:spPr>
            <a:xfrm>
              <a:off x="2661624" y="2899936"/>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2</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1" name="Rounded Rectangle 20"/>
            <p:cNvSpPr/>
            <p:nvPr/>
          </p:nvSpPr>
          <p:spPr>
            <a:xfrm>
              <a:off x="3184320" y="2899936"/>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3</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2" name="Rounded Rectangle 21"/>
            <p:cNvSpPr/>
            <p:nvPr/>
          </p:nvSpPr>
          <p:spPr>
            <a:xfrm>
              <a:off x="3550564" y="3139598"/>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4</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3" name="Rounded Rectangle 22"/>
            <p:cNvSpPr/>
            <p:nvPr/>
          </p:nvSpPr>
          <p:spPr>
            <a:xfrm>
              <a:off x="3813523" y="3516276"/>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5</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4" name="Rounded Rectangle 23"/>
            <p:cNvSpPr/>
            <p:nvPr/>
          </p:nvSpPr>
          <p:spPr>
            <a:xfrm>
              <a:off x="2181043" y="2390258"/>
              <a:ext cx="1857661" cy="465203"/>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 Score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err="1">
                  <a:ln>
                    <a:noFill/>
                  </a:ln>
                  <a:solidFill>
                    <a:srgbClr val="034EA2"/>
                  </a:solidFill>
                  <a:effectLst/>
                  <a:uLnTx/>
                  <a:uFillTx/>
                  <a:latin typeface="Arial"/>
                  <a:ea typeface="+mn-ea"/>
                  <a:cs typeface="+mn-cs"/>
                </a:rPr>
                <a:t>from</a:t>
              </a:r>
              <a:r>
                <a:rPr kumimoji="0" lang="fr-BE" sz="2000" b="1" i="0" u="none" strike="noStrike" kern="1200" cap="none" spc="0" normalizeH="0" baseline="0" noProof="0" dirty="0">
                  <a:ln>
                    <a:noFill/>
                  </a:ln>
                  <a:solidFill>
                    <a:srgbClr val="034EA2"/>
                  </a:solidFill>
                  <a:effectLst/>
                  <a:uLnTx/>
                  <a:uFillTx/>
                  <a:latin typeface="Arial"/>
                  <a:ea typeface="+mn-ea"/>
                  <a:cs typeface="+mn-cs"/>
                </a:rPr>
                <a:t> 0 to 5</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5" name="Rounded Rectangle 24"/>
            <p:cNvSpPr/>
            <p:nvPr/>
          </p:nvSpPr>
          <p:spPr>
            <a:xfrm>
              <a:off x="2000156" y="3626715"/>
              <a:ext cx="395789"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0</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sp>
          <p:nvSpPr>
            <p:cNvPr id="26" name="Rounded Rectangle 25"/>
            <p:cNvSpPr/>
            <p:nvPr/>
          </p:nvSpPr>
          <p:spPr>
            <a:xfrm>
              <a:off x="2540504" y="3711464"/>
              <a:ext cx="1175657" cy="390375"/>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Max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034EA2"/>
                  </a:solidFill>
                  <a:effectLst/>
                  <a:uLnTx/>
                  <a:uFillTx/>
                  <a:latin typeface="Arial"/>
                  <a:ea typeface="+mn-ea"/>
                  <a:cs typeface="+mn-cs"/>
                </a:rPr>
                <a:t>25 </a:t>
              </a:r>
              <a:r>
                <a:rPr kumimoji="0" lang="fr-BE" sz="2000" b="1" i="0" u="none" strike="noStrike" kern="1200" cap="none" spc="0" normalizeH="0" baseline="0" noProof="0" dirty="0" smtClean="0">
                  <a:ln>
                    <a:noFill/>
                  </a:ln>
                  <a:solidFill>
                    <a:srgbClr val="034EA2"/>
                  </a:solidFill>
                  <a:effectLst/>
                  <a:uLnTx/>
                  <a:uFillTx/>
                  <a:latin typeface="Arial"/>
                  <a:ea typeface="+mn-ea"/>
                  <a:cs typeface="+mn-cs"/>
                </a:rPr>
                <a:t>points</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grpSp>
      <p:sp>
        <p:nvSpPr>
          <p:cNvPr id="19" name="Slide Number Placeholder 2"/>
          <p:cNvSpPr>
            <a:spLocks noGrp="1"/>
          </p:cNvSpPr>
          <p:nvPr>
            <p:ph type="sldNum" sz="quarter" idx="12"/>
          </p:nvPr>
        </p:nvSpPr>
        <p:spPr>
          <a:xfrm>
            <a:off x="639014" y="6122093"/>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4279902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79" y="1383243"/>
            <a:ext cx="10897023" cy="4934416"/>
          </a:xfrm>
        </p:spPr>
        <p:txBody>
          <a:bodyPr/>
          <a:lstStyle/>
          <a:p>
            <a:pPr algn="just">
              <a:buFont typeface="Wingdings" panose="05000000000000000000" pitchFamily="2" charset="2"/>
              <a:buChar char="Ø"/>
            </a:pPr>
            <a:r>
              <a:rPr lang="en-GB" sz="2200" b="1" dirty="0" smtClean="0">
                <a:solidFill>
                  <a:schemeClr val="tx2"/>
                </a:solidFill>
              </a:rPr>
              <a:t>Correspondence </a:t>
            </a:r>
            <a:r>
              <a:rPr lang="en-GB" sz="2200" b="1" dirty="0">
                <a:solidFill>
                  <a:schemeClr val="tx2"/>
                </a:solidFill>
              </a:rPr>
              <a:t>with overall EU objectives </a:t>
            </a:r>
            <a:r>
              <a:rPr lang="en-GB" sz="2200" dirty="0">
                <a:solidFill>
                  <a:schemeClr val="tx2"/>
                </a:solidFill>
              </a:rPr>
              <a:t>(Green Deal) and </a:t>
            </a:r>
            <a:r>
              <a:rPr lang="en-GB" sz="2200" b="1" dirty="0">
                <a:solidFill>
                  <a:schemeClr val="tx2"/>
                </a:solidFill>
              </a:rPr>
              <a:t>sectoral</a:t>
            </a:r>
            <a:r>
              <a:rPr lang="en-GB" sz="2200" dirty="0">
                <a:solidFill>
                  <a:schemeClr val="tx2"/>
                </a:solidFill>
              </a:rPr>
              <a:t> </a:t>
            </a:r>
            <a:r>
              <a:rPr lang="en-GB" sz="2200" b="1" dirty="0" smtClean="0">
                <a:solidFill>
                  <a:schemeClr val="tx2"/>
                </a:solidFill>
              </a:rPr>
              <a:t>objectives</a:t>
            </a:r>
            <a:r>
              <a:rPr lang="en-GB" sz="2200" dirty="0" smtClean="0">
                <a:solidFill>
                  <a:schemeClr val="tx2"/>
                </a:solidFill>
              </a:rPr>
              <a:t> – </a:t>
            </a:r>
            <a:r>
              <a:rPr lang="en-GB" sz="2200" dirty="0">
                <a:solidFill>
                  <a:schemeClr val="tx2"/>
                </a:solidFill>
              </a:rPr>
              <a:t>TEN-T network, including </a:t>
            </a:r>
            <a:r>
              <a:rPr lang="en-GB" sz="2200" dirty="0" smtClean="0">
                <a:solidFill>
                  <a:schemeClr val="tx2"/>
                </a:solidFill>
              </a:rPr>
              <a:t>cross-border </a:t>
            </a:r>
            <a:r>
              <a:rPr lang="en-GB" sz="2200" dirty="0">
                <a:solidFill>
                  <a:schemeClr val="tx2"/>
                </a:solidFill>
              </a:rPr>
              <a:t>link as listed in part III of Annex to CEF Regulation, contribution to the corridor work </a:t>
            </a:r>
            <a:r>
              <a:rPr lang="en-GB" sz="2200" dirty="0" smtClean="0">
                <a:solidFill>
                  <a:schemeClr val="tx2"/>
                </a:solidFill>
              </a:rPr>
              <a:t>plans, network effect, etc.</a:t>
            </a:r>
            <a:endParaRPr lang="en-GB" sz="2200" dirty="0">
              <a:solidFill>
                <a:schemeClr val="tx2"/>
              </a:solidFill>
            </a:endParaRPr>
          </a:p>
          <a:p>
            <a:pPr algn="just">
              <a:buFont typeface="Wingdings" panose="05000000000000000000" pitchFamily="2" charset="2"/>
              <a:buChar char="Ø"/>
            </a:pPr>
            <a:r>
              <a:rPr lang="en-GB" sz="2200" b="1" dirty="0">
                <a:solidFill>
                  <a:schemeClr val="tx2"/>
                </a:solidFill>
              </a:rPr>
              <a:t>Relevance</a:t>
            </a:r>
            <a:r>
              <a:rPr lang="en-GB" sz="2200" dirty="0">
                <a:solidFill>
                  <a:schemeClr val="tx2"/>
                </a:solidFill>
              </a:rPr>
              <a:t>: </a:t>
            </a:r>
            <a:r>
              <a:rPr lang="en-GB" sz="2200" dirty="0" smtClean="0">
                <a:solidFill>
                  <a:schemeClr val="tx2"/>
                </a:solidFill>
              </a:rPr>
              <a:t>how does the </a:t>
            </a:r>
            <a:r>
              <a:rPr lang="en-GB" sz="2200" dirty="0">
                <a:solidFill>
                  <a:schemeClr val="tx2"/>
                </a:solidFill>
              </a:rPr>
              <a:t>proposal addresses the WP/Call/Topic objectives  </a:t>
            </a:r>
          </a:p>
          <a:p>
            <a:pPr algn="just">
              <a:buFont typeface="Wingdings" panose="05000000000000000000" pitchFamily="2" charset="2"/>
              <a:buChar char="Ø"/>
            </a:pPr>
            <a:r>
              <a:rPr lang="en-GB" sz="2200" b="1" dirty="0">
                <a:solidFill>
                  <a:schemeClr val="tx2"/>
                </a:solidFill>
              </a:rPr>
              <a:t>EU added-value</a:t>
            </a:r>
            <a:r>
              <a:rPr lang="en-GB" sz="2200" dirty="0">
                <a:solidFill>
                  <a:schemeClr val="tx2"/>
                </a:solidFill>
              </a:rPr>
              <a:t>: </a:t>
            </a:r>
            <a:r>
              <a:rPr lang="en-GB" sz="2200" dirty="0" smtClean="0">
                <a:solidFill>
                  <a:schemeClr val="tx2"/>
                </a:solidFill>
              </a:rPr>
              <a:t>demonstrated EU </a:t>
            </a:r>
            <a:r>
              <a:rPr lang="en-GB" sz="2200" dirty="0">
                <a:solidFill>
                  <a:schemeClr val="tx2"/>
                </a:solidFill>
              </a:rPr>
              <a:t>interest </a:t>
            </a:r>
            <a:r>
              <a:rPr lang="en-GB" sz="2200" dirty="0" smtClean="0">
                <a:solidFill>
                  <a:schemeClr val="tx2"/>
                </a:solidFill>
              </a:rPr>
              <a:t>and </a:t>
            </a:r>
            <a:r>
              <a:rPr lang="en-GB" sz="2200" dirty="0">
                <a:solidFill>
                  <a:schemeClr val="tx2"/>
                </a:solidFill>
              </a:rPr>
              <a:t>benefits vs national/regional/local level</a:t>
            </a:r>
          </a:p>
          <a:p>
            <a:pPr algn="just">
              <a:buFont typeface="Wingdings" panose="05000000000000000000" pitchFamily="2" charset="2"/>
              <a:buChar char="Ø"/>
            </a:pPr>
            <a:r>
              <a:rPr lang="en-GB" sz="2200" dirty="0">
                <a:solidFill>
                  <a:schemeClr val="tx2"/>
                </a:solidFill>
              </a:rPr>
              <a:t> </a:t>
            </a:r>
            <a:r>
              <a:rPr lang="en-GB" sz="2200" b="1" dirty="0">
                <a:solidFill>
                  <a:schemeClr val="tx2"/>
                </a:solidFill>
              </a:rPr>
              <a:t>Synergies</a:t>
            </a:r>
            <a:r>
              <a:rPr lang="en-GB" sz="2200" dirty="0">
                <a:solidFill>
                  <a:schemeClr val="tx2"/>
                </a:solidFill>
              </a:rPr>
              <a:t> with other EU programmes, other CEF sectors (Energy and Digital), and synergetic elements (for Works topics only) </a:t>
            </a:r>
          </a:p>
          <a:p>
            <a:pPr marL="0" indent="0" algn="just">
              <a:buNone/>
            </a:pPr>
            <a:endParaRPr lang="en-GB" sz="2400" dirty="0"/>
          </a:p>
        </p:txBody>
      </p:sp>
      <p:sp>
        <p:nvSpPr>
          <p:cNvPr id="2" name="Title 1"/>
          <p:cNvSpPr>
            <a:spLocks noGrp="1"/>
          </p:cNvSpPr>
          <p:nvPr>
            <p:ph type="title"/>
          </p:nvPr>
        </p:nvSpPr>
        <p:spPr>
          <a:xfrm>
            <a:off x="815079" y="236426"/>
            <a:ext cx="10515600" cy="782357"/>
          </a:xfrm>
        </p:spPr>
        <p:txBody>
          <a:bodyPr/>
          <a:lstStyle/>
          <a:p>
            <a:r>
              <a:rPr lang="en-US" b="1" dirty="0"/>
              <a:t>Award </a:t>
            </a:r>
            <a:r>
              <a:rPr lang="en-US" b="1" dirty="0" smtClean="0"/>
              <a:t>criteria – </a:t>
            </a:r>
            <a:r>
              <a:rPr lang="en-US" b="1" dirty="0">
                <a:solidFill>
                  <a:srgbClr val="00B050"/>
                </a:solidFill>
              </a:rPr>
              <a:t>P</a:t>
            </a:r>
            <a:r>
              <a:rPr lang="en-US" b="1" dirty="0" smtClean="0">
                <a:solidFill>
                  <a:srgbClr val="00B050"/>
                </a:solidFill>
              </a:rPr>
              <a:t>riority and urgency</a:t>
            </a:r>
            <a:endParaRPr lang="en-GB" b="1" dirty="0">
              <a:solidFill>
                <a:srgbClr val="00B050"/>
              </a:solidFill>
            </a:endParaRPr>
          </a:p>
        </p:txBody>
      </p:sp>
    </p:spTree>
    <p:extLst>
      <p:ext uri="{BB962C8B-B14F-4D97-AF65-F5344CB8AC3E}">
        <p14:creationId xmlns:p14="http://schemas.microsoft.com/office/powerpoint/2010/main" val="11202797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79" y="1279481"/>
            <a:ext cx="10897023" cy="4934416"/>
          </a:xfrm>
        </p:spPr>
        <p:txBody>
          <a:bodyPr/>
          <a:lstStyle/>
          <a:p>
            <a:pPr algn="just">
              <a:buFont typeface="Wingdings" panose="05000000000000000000" pitchFamily="2" charset="2"/>
              <a:buChar char="Ø"/>
            </a:pPr>
            <a:r>
              <a:rPr lang="en-GB" sz="2000" b="1" dirty="0" smtClean="0">
                <a:solidFill>
                  <a:srgbClr val="034EA2"/>
                </a:solidFill>
              </a:rPr>
              <a:t>Readiness/ability </a:t>
            </a:r>
            <a:r>
              <a:rPr lang="en-GB" sz="2000" b="1" dirty="0">
                <a:solidFill>
                  <a:srgbClr val="034EA2"/>
                </a:solidFill>
              </a:rPr>
              <a:t>of the project to start </a:t>
            </a:r>
            <a:r>
              <a:rPr lang="en-GB" sz="2000" dirty="0">
                <a:solidFill>
                  <a:srgbClr val="034EA2"/>
                </a:solidFill>
              </a:rPr>
              <a:t>by the proposed start date and to </a:t>
            </a:r>
            <a:r>
              <a:rPr lang="en-GB" sz="2000" dirty="0" smtClean="0">
                <a:solidFill>
                  <a:srgbClr val="034EA2"/>
                </a:solidFill>
              </a:rPr>
              <a:t>be </a:t>
            </a:r>
            <a:r>
              <a:rPr lang="en-GB" sz="2000" b="1" dirty="0" smtClean="0">
                <a:solidFill>
                  <a:srgbClr val="034EA2"/>
                </a:solidFill>
              </a:rPr>
              <a:t>completed </a:t>
            </a:r>
            <a:r>
              <a:rPr lang="en-GB" sz="2000" b="1" dirty="0">
                <a:solidFill>
                  <a:srgbClr val="034EA2"/>
                </a:solidFill>
              </a:rPr>
              <a:t>by the proposed end date</a:t>
            </a:r>
            <a:r>
              <a:rPr lang="en-GB" sz="2000" dirty="0">
                <a:solidFill>
                  <a:srgbClr val="034EA2"/>
                </a:solidFill>
              </a:rPr>
              <a:t> (</a:t>
            </a:r>
            <a:r>
              <a:rPr lang="en-GB" sz="2000" u="sng" dirty="0">
                <a:solidFill>
                  <a:srgbClr val="034EA2"/>
                </a:solidFill>
              </a:rPr>
              <a:t>technical </a:t>
            </a:r>
            <a:r>
              <a:rPr lang="en-GB" sz="2000" u="sng" dirty="0" smtClean="0">
                <a:solidFill>
                  <a:srgbClr val="034EA2"/>
                </a:solidFill>
              </a:rPr>
              <a:t>maturity</a:t>
            </a:r>
            <a:r>
              <a:rPr lang="en-GB" sz="2000" dirty="0" smtClean="0">
                <a:solidFill>
                  <a:srgbClr val="034EA2"/>
                </a:solidFill>
              </a:rPr>
              <a:t>)</a:t>
            </a:r>
          </a:p>
          <a:p>
            <a:pPr algn="just">
              <a:buFont typeface="Wingdings" panose="05000000000000000000" pitchFamily="2" charset="2"/>
              <a:buChar char="Ø"/>
            </a:pPr>
            <a:r>
              <a:rPr lang="en-GB" sz="2000" b="1" dirty="0" smtClean="0">
                <a:solidFill>
                  <a:srgbClr val="034EA2"/>
                </a:solidFill>
              </a:rPr>
              <a:t>Status </a:t>
            </a:r>
            <a:r>
              <a:rPr lang="en-GB" sz="2000" b="1" dirty="0">
                <a:solidFill>
                  <a:srgbClr val="034EA2"/>
                </a:solidFill>
              </a:rPr>
              <a:t>of the necessary contracting procedures and permits </a:t>
            </a:r>
            <a:r>
              <a:rPr lang="en-GB" sz="2000" dirty="0">
                <a:solidFill>
                  <a:srgbClr val="034EA2"/>
                </a:solidFill>
              </a:rPr>
              <a:t>(</a:t>
            </a:r>
            <a:r>
              <a:rPr lang="en-GB" sz="2000" u="sng" dirty="0">
                <a:solidFill>
                  <a:srgbClr val="034EA2"/>
                </a:solidFill>
              </a:rPr>
              <a:t>procedural maturity </a:t>
            </a:r>
            <a:r>
              <a:rPr lang="en-GB" sz="2000" dirty="0" smtClean="0">
                <a:solidFill>
                  <a:srgbClr val="034EA2"/>
                </a:solidFill>
              </a:rPr>
              <a:t>)</a:t>
            </a:r>
            <a:endParaRPr lang="en-GB" sz="2000" dirty="0">
              <a:solidFill>
                <a:srgbClr val="034EA2"/>
              </a:solidFill>
            </a:endParaRPr>
          </a:p>
          <a:p>
            <a:pPr algn="just">
              <a:buClr>
                <a:srgbClr val="034EA2"/>
              </a:buClr>
              <a:buFont typeface="Wingdings" panose="05000000000000000000" pitchFamily="2" charset="2"/>
              <a:buChar char="Ø"/>
            </a:pPr>
            <a:r>
              <a:rPr lang="en-GB" sz="2000" b="1" dirty="0">
                <a:solidFill>
                  <a:srgbClr val="034EA2"/>
                </a:solidFill>
              </a:rPr>
              <a:t>Financial availability needed to complement the CEF investment </a:t>
            </a:r>
            <a:r>
              <a:rPr lang="en-GB" sz="2000" dirty="0">
                <a:solidFill>
                  <a:srgbClr val="034EA2"/>
                </a:solidFill>
              </a:rPr>
              <a:t>(</a:t>
            </a:r>
            <a:r>
              <a:rPr lang="en-GB" sz="2000" u="sng" dirty="0">
                <a:solidFill>
                  <a:srgbClr val="034EA2"/>
                </a:solidFill>
              </a:rPr>
              <a:t>financial </a:t>
            </a:r>
            <a:r>
              <a:rPr lang="en-GB" sz="2000" u="sng" dirty="0" smtClean="0">
                <a:solidFill>
                  <a:srgbClr val="034EA2"/>
                </a:solidFill>
              </a:rPr>
              <a:t>maturity</a:t>
            </a:r>
            <a:r>
              <a:rPr lang="en-US" sz="2000" dirty="0" smtClean="0">
                <a:solidFill>
                  <a:srgbClr val="034EA2"/>
                </a:solidFill>
              </a:rPr>
              <a:t>)</a:t>
            </a:r>
            <a:endParaRPr lang="en-US" sz="2000" dirty="0">
              <a:solidFill>
                <a:srgbClr val="034EA2"/>
              </a:solidFill>
            </a:endParaRPr>
          </a:p>
          <a:p>
            <a:pPr algn="just">
              <a:buClr>
                <a:srgbClr val="034EA2"/>
              </a:buClr>
              <a:buFont typeface="Wingdings" panose="05000000000000000000" pitchFamily="2" charset="2"/>
              <a:buChar char="Ø"/>
            </a:pPr>
            <a:r>
              <a:rPr lang="en-US" sz="2000" b="1" dirty="0">
                <a:solidFill>
                  <a:srgbClr val="034EA2"/>
                </a:solidFill>
              </a:rPr>
              <a:t>Correspondence</a:t>
            </a:r>
            <a:r>
              <a:rPr lang="en-US" sz="2000" dirty="0">
                <a:solidFill>
                  <a:srgbClr val="034EA2"/>
                </a:solidFill>
              </a:rPr>
              <a:t> between the </a:t>
            </a:r>
            <a:r>
              <a:rPr lang="en-US" sz="2000" b="1" dirty="0">
                <a:solidFill>
                  <a:srgbClr val="034EA2"/>
                </a:solidFill>
              </a:rPr>
              <a:t>technical planning and financial </a:t>
            </a:r>
            <a:r>
              <a:rPr lang="en-US" sz="2000" b="1" dirty="0" smtClean="0">
                <a:solidFill>
                  <a:srgbClr val="034EA2"/>
                </a:solidFill>
              </a:rPr>
              <a:t>profile</a:t>
            </a:r>
            <a:endParaRPr lang="fr-BE" sz="2000" dirty="0"/>
          </a:p>
          <a:p>
            <a:pPr algn="just">
              <a:buClr>
                <a:srgbClr val="034EA2"/>
              </a:buClr>
              <a:buFont typeface="Wingdings" panose="05000000000000000000" pitchFamily="2" charset="2"/>
              <a:buChar char="Ø"/>
            </a:pPr>
            <a:r>
              <a:rPr lang="en-GB" sz="2000" b="1" dirty="0">
                <a:solidFill>
                  <a:srgbClr val="034EA2"/>
                </a:solidFill>
              </a:rPr>
              <a:t>Works/mixed proposals: </a:t>
            </a:r>
            <a:r>
              <a:rPr lang="en-GB" sz="2000" dirty="0">
                <a:solidFill>
                  <a:srgbClr val="034EA2"/>
                </a:solidFill>
              </a:rPr>
              <a:t>demonstrating </a:t>
            </a:r>
            <a:r>
              <a:rPr lang="en-US" sz="2000" b="1" dirty="0">
                <a:solidFill>
                  <a:srgbClr val="034EA2"/>
                </a:solidFill>
              </a:rPr>
              <a:t>key steps of the environmental impact assessment by the date of application:  </a:t>
            </a:r>
            <a:r>
              <a:rPr lang="en-US" sz="2000" dirty="0">
                <a:solidFill>
                  <a:srgbClr val="034EA2"/>
                </a:solidFill>
              </a:rPr>
              <a:t>an EIA report prepared by the project promoter and consultations carried out under the EIA Directive, to be followed by the development consent procedure that may be completed after the submission of the CEF application</a:t>
            </a:r>
            <a:endParaRPr lang="en-GB" sz="2000" dirty="0">
              <a:solidFill>
                <a:srgbClr val="034EA2"/>
              </a:solidFill>
            </a:endParaRPr>
          </a:p>
          <a:p>
            <a:pPr algn="just"/>
            <a:endParaRPr lang="en-GB" sz="2400" dirty="0"/>
          </a:p>
        </p:txBody>
      </p:sp>
      <p:sp>
        <p:nvSpPr>
          <p:cNvPr id="2" name="Title 1"/>
          <p:cNvSpPr>
            <a:spLocks noGrp="1"/>
          </p:cNvSpPr>
          <p:nvPr>
            <p:ph type="title"/>
          </p:nvPr>
        </p:nvSpPr>
        <p:spPr>
          <a:xfrm>
            <a:off x="815079" y="236426"/>
            <a:ext cx="10515600" cy="782357"/>
          </a:xfrm>
        </p:spPr>
        <p:txBody>
          <a:bodyPr/>
          <a:lstStyle/>
          <a:p>
            <a:r>
              <a:rPr lang="en-US" b="1" dirty="0"/>
              <a:t>Award </a:t>
            </a:r>
            <a:r>
              <a:rPr lang="en-US" b="1" dirty="0" smtClean="0"/>
              <a:t>criteria - </a:t>
            </a:r>
            <a:r>
              <a:rPr lang="en-US" b="1" dirty="0" smtClean="0">
                <a:solidFill>
                  <a:srgbClr val="00B050"/>
                </a:solidFill>
              </a:rPr>
              <a:t>Maturity</a:t>
            </a:r>
            <a:endParaRPr lang="en-GB" b="1" dirty="0">
              <a:solidFill>
                <a:srgbClr val="00B050"/>
              </a:solidFill>
            </a:endParaRPr>
          </a:p>
        </p:txBody>
      </p:sp>
    </p:spTree>
    <p:extLst>
      <p:ext uri="{BB962C8B-B14F-4D97-AF65-F5344CB8AC3E}">
        <p14:creationId xmlns:p14="http://schemas.microsoft.com/office/powerpoint/2010/main" val="26749048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9354" y="1376088"/>
            <a:ext cx="10531812" cy="4937760"/>
          </a:xfrm>
        </p:spPr>
        <p:txBody>
          <a:bodyPr/>
          <a:lstStyle/>
          <a:p>
            <a:pPr lvl="1" algn="just">
              <a:buFont typeface="Wingdings" panose="05000000000000000000" pitchFamily="2" charset="2"/>
              <a:buChar char="Ø"/>
            </a:pPr>
            <a:r>
              <a:rPr lang="en-US" b="1" dirty="0" smtClean="0">
                <a:solidFill>
                  <a:schemeClr val="tx2"/>
                </a:solidFill>
              </a:rPr>
              <a:t>Operational capacity check</a:t>
            </a:r>
            <a:r>
              <a:rPr lang="en-US" dirty="0" smtClean="0">
                <a:solidFill>
                  <a:schemeClr val="tx2"/>
                </a:solidFill>
              </a:rPr>
              <a:t>: Assessing t</a:t>
            </a:r>
            <a:r>
              <a:rPr lang="en-GB" dirty="0" smtClean="0">
                <a:solidFill>
                  <a:schemeClr val="tx2"/>
                </a:solidFill>
              </a:rPr>
              <a:t>he </a:t>
            </a:r>
            <a:r>
              <a:rPr lang="en-GB" dirty="0">
                <a:solidFill>
                  <a:schemeClr val="tx2"/>
                </a:solidFill>
              </a:rPr>
              <a:t>competence and experience of the applicants and their project teams </a:t>
            </a:r>
            <a:endParaRPr lang="en-GB" dirty="0" smtClean="0">
              <a:solidFill>
                <a:schemeClr val="tx2"/>
              </a:solidFill>
            </a:endParaRPr>
          </a:p>
          <a:p>
            <a:pPr lvl="1" algn="just">
              <a:buFont typeface="Wingdings" panose="05000000000000000000" pitchFamily="2" charset="2"/>
              <a:buChar char="Ø"/>
            </a:pPr>
            <a:r>
              <a:rPr lang="en-US" dirty="0" smtClean="0">
                <a:solidFill>
                  <a:schemeClr val="tx2"/>
                </a:solidFill>
              </a:rPr>
              <a:t>The</a:t>
            </a:r>
            <a:r>
              <a:rPr lang="en-US" b="1" dirty="0" smtClean="0">
                <a:solidFill>
                  <a:schemeClr val="tx2"/>
                </a:solidFill>
              </a:rPr>
              <a:t> implementation </a:t>
            </a:r>
            <a:r>
              <a:rPr lang="en-US" b="1" dirty="0">
                <a:solidFill>
                  <a:schemeClr val="tx2"/>
                </a:solidFill>
              </a:rPr>
              <a:t>plan proposed</a:t>
            </a:r>
            <a:r>
              <a:rPr lang="en-US" dirty="0">
                <a:solidFill>
                  <a:schemeClr val="tx2"/>
                </a:solidFill>
              </a:rPr>
              <a:t>, </a:t>
            </a:r>
            <a:r>
              <a:rPr lang="en-US" dirty="0" smtClean="0">
                <a:solidFill>
                  <a:schemeClr val="tx2"/>
                </a:solidFill>
              </a:rPr>
              <a:t>from technical (WP well structured) and </a:t>
            </a:r>
            <a:r>
              <a:rPr lang="en-US" dirty="0">
                <a:solidFill>
                  <a:schemeClr val="tx2"/>
                </a:solidFill>
              </a:rPr>
              <a:t>financial </a:t>
            </a:r>
            <a:r>
              <a:rPr lang="en-US" dirty="0" smtClean="0">
                <a:solidFill>
                  <a:schemeClr val="tx2"/>
                </a:solidFill>
              </a:rPr>
              <a:t>(cost effective) point </a:t>
            </a:r>
            <a:r>
              <a:rPr lang="en-US" dirty="0">
                <a:solidFill>
                  <a:schemeClr val="tx2"/>
                </a:solidFill>
              </a:rPr>
              <a:t>of </a:t>
            </a:r>
            <a:r>
              <a:rPr lang="en-US" dirty="0" smtClean="0">
                <a:solidFill>
                  <a:schemeClr val="tx2"/>
                </a:solidFill>
              </a:rPr>
              <a:t>view</a:t>
            </a:r>
          </a:p>
          <a:p>
            <a:pPr lvl="1" algn="just">
              <a:buFont typeface="Wingdings" panose="05000000000000000000" pitchFamily="2" charset="2"/>
              <a:buChar char="Ø"/>
            </a:pPr>
            <a:r>
              <a:rPr lang="en-US" b="1" dirty="0" err="1" smtClean="0">
                <a:solidFill>
                  <a:schemeClr val="tx2"/>
                </a:solidFill>
              </a:rPr>
              <a:t>Organisational</a:t>
            </a:r>
            <a:r>
              <a:rPr lang="en-US" b="1" dirty="0" smtClean="0">
                <a:solidFill>
                  <a:schemeClr val="tx2"/>
                </a:solidFill>
              </a:rPr>
              <a:t> structure</a:t>
            </a:r>
            <a:r>
              <a:rPr lang="en-US" dirty="0" smtClean="0">
                <a:solidFill>
                  <a:schemeClr val="tx2"/>
                </a:solidFill>
              </a:rPr>
              <a:t> (project management)</a:t>
            </a:r>
            <a:r>
              <a:rPr lang="en-US" b="1" dirty="0" smtClean="0">
                <a:solidFill>
                  <a:schemeClr val="tx2"/>
                </a:solidFill>
              </a:rPr>
              <a:t> </a:t>
            </a:r>
            <a:r>
              <a:rPr lang="en-US" dirty="0">
                <a:solidFill>
                  <a:schemeClr val="tx2"/>
                </a:solidFill>
              </a:rPr>
              <a:t>put in place (or foreseen) for the </a:t>
            </a:r>
            <a:r>
              <a:rPr lang="en-US" dirty="0" smtClean="0">
                <a:solidFill>
                  <a:schemeClr val="tx2"/>
                </a:solidFill>
              </a:rPr>
              <a:t>implementation</a:t>
            </a:r>
          </a:p>
          <a:p>
            <a:pPr lvl="1" algn="just">
              <a:buFont typeface="Wingdings" panose="05000000000000000000" pitchFamily="2" charset="2"/>
              <a:buChar char="Ø"/>
            </a:pPr>
            <a:r>
              <a:rPr lang="en-US" dirty="0" smtClean="0">
                <a:solidFill>
                  <a:schemeClr val="tx2"/>
                </a:solidFill>
              </a:rPr>
              <a:t> </a:t>
            </a:r>
            <a:r>
              <a:rPr lang="en-US" b="1" dirty="0" smtClean="0">
                <a:solidFill>
                  <a:schemeClr val="tx2"/>
                </a:solidFill>
              </a:rPr>
              <a:t>Risk analysis/management</a:t>
            </a:r>
            <a:r>
              <a:rPr lang="en-US" dirty="0" smtClean="0">
                <a:solidFill>
                  <a:schemeClr val="tx2"/>
                </a:solidFill>
              </a:rPr>
              <a:t>, </a:t>
            </a:r>
            <a:r>
              <a:rPr lang="en-US" dirty="0">
                <a:solidFill>
                  <a:schemeClr val="tx2"/>
                </a:solidFill>
              </a:rPr>
              <a:t>the </a:t>
            </a:r>
            <a:r>
              <a:rPr lang="en-US" b="1" dirty="0">
                <a:solidFill>
                  <a:schemeClr val="tx2"/>
                </a:solidFill>
              </a:rPr>
              <a:t>control and </a:t>
            </a:r>
            <a:r>
              <a:rPr lang="en-US" b="1" dirty="0" smtClean="0">
                <a:solidFill>
                  <a:schemeClr val="tx2"/>
                </a:solidFill>
              </a:rPr>
              <a:t>quality procedures</a:t>
            </a:r>
            <a:endParaRPr lang="en-US" dirty="0" smtClean="0">
              <a:solidFill>
                <a:schemeClr val="tx2"/>
              </a:solidFill>
            </a:endParaRPr>
          </a:p>
          <a:p>
            <a:pPr lvl="1" algn="just">
              <a:buFont typeface="Wingdings" panose="05000000000000000000" pitchFamily="2" charset="2"/>
              <a:buChar char="Ø"/>
            </a:pPr>
            <a:r>
              <a:rPr lang="en-US" b="1" dirty="0" smtClean="0">
                <a:solidFill>
                  <a:schemeClr val="tx2"/>
                </a:solidFill>
              </a:rPr>
              <a:t>Communication</a:t>
            </a:r>
            <a:r>
              <a:rPr lang="en-US" dirty="0" smtClean="0">
                <a:solidFill>
                  <a:schemeClr val="tx2"/>
                </a:solidFill>
              </a:rPr>
              <a:t> strategy to provide visibility to </a:t>
            </a:r>
            <a:r>
              <a:rPr lang="en-US" b="1" dirty="0" smtClean="0">
                <a:solidFill>
                  <a:schemeClr val="tx2"/>
                </a:solidFill>
              </a:rPr>
              <a:t>CEF</a:t>
            </a:r>
            <a:r>
              <a:rPr lang="en-US" b="1" dirty="0">
                <a:solidFill>
                  <a:schemeClr val="tx2"/>
                </a:solidFill>
              </a:rPr>
              <a:t> </a:t>
            </a:r>
            <a:r>
              <a:rPr lang="en-US" b="1" dirty="0" smtClean="0">
                <a:solidFill>
                  <a:schemeClr val="tx2"/>
                </a:solidFill>
              </a:rPr>
              <a:t>funding</a:t>
            </a:r>
            <a:endParaRPr lang="en-US" dirty="0" smtClean="0">
              <a:solidFill>
                <a:schemeClr val="tx2"/>
              </a:solidFill>
            </a:endParaRPr>
          </a:p>
          <a:p>
            <a:pPr lvl="1" algn="just">
              <a:buFont typeface="Wingdings" panose="05000000000000000000" pitchFamily="2" charset="2"/>
              <a:buChar char="Ø"/>
            </a:pPr>
            <a:r>
              <a:rPr lang="en-GB" b="1" dirty="0">
                <a:solidFill>
                  <a:schemeClr val="tx2"/>
                </a:solidFill>
              </a:rPr>
              <a:t>Sustainability </a:t>
            </a:r>
            <a:r>
              <a:rPr lang="en-GB" dirty="0" smtClean="0">
                <a:solidFill>
                  <a:schemeClr val="tx2"/>
                </a:solidFill>
              </a:rPr>
              <a:t>and </a:t>
            </a:r>
            <a:r>
              <a:rPr lang="en-US" b="1" dirty="0" smtClean="0">
                <a:solidFill>
                  <a:schemeClr val="tx2"/>
                </a:solidFill>
              </a:rPr>
              <a:t>maintenance</a:t>
            </a:r>
            <a:r>
              <a:rPr lang="en-US" dirty="0" smtClean="0">
                <a:solidFill>
                  <a:schemeClr val="tx2"/>
                </a:solidFill>
              </a:rPr>
              <a:t> </a:t>
            </a:r>
            <a:r>
              <a:rPr lang="en-US" dirty="0">
                <a:solidFill>
                  <a:schemeClr val="tx2"/>
                </a:solidFill>
              </a:rPr>
              <a:t>strategy for the completed </a:t>
            </a:r>
            <a:r>
              <a:rPr lang="en-US" dirty="0" smtClean="0">
                <a:solidFill>
                  <a:schemeClr val="tx2"/>
                </a:solidFill>
              </a:rPr>
              <a:t>project, if applicable for works</a:t>
            </a:r>
            <a:endParaRPr lang="fr-BE" dirty="0">
              <a:solidFill>
                <a:schemeClr val="tx2"/>
              </a:solidFill>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p:txBody>
          <a:bodyPr/>
          <a:lstStyle/>
          <a:p>
            <a:r>
              <a:rPr lang="en-US" b="1" dirty="0"/>
              <a:t>Award criteria - </a:t>
            </a:r>
            <a:r>
              <a:rPr lang="en-US" b="1" dirty="0" smtClean="0">
                <a:solidFill>
                  <a:srgbClr val="00B050"/>
                </a:solidFill>
              </a:rPr>
              <a:t>Quality</a:t>
            </a:r>
            <a:endParaRPr lang="en-IE" dirty="0"/>
          </a:p>
        </p:txBody>
      </p:sp>
    </p:spTree>
    <p:extLst>
      <p:ext uri="{BB962C8B-B14F-4D97-AF65-F5344CB8AC3E}">
        <p14:creationId xmlns:p14="http://schemas.microsoft.com/office/powerpoint/2010/main" val="27613533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220727"/>
            <a:ext cx="10905698" cy="4389120"/>
          </a:xfrm>
        </p:spPr>
        <p:txBody>
          <a:bodyPr/>
          <a:lstStyle/>
          <a:p>
            <a:pPr algn="just">
              <a:spcAft>
                <a:spcPts val="0"/>
              </a:spcAft>
              <a:buFont typeface="Wingdings" panose="05000000000000000000" pitchFamily="2" charset="2"/>
              <a:buChar char="Ø"/>
            </a:pPr>
            <a:r>
              <a:rPr lang="en-GB" sz="1800" b="1" dirty="0">
                <a:solidFill>
                  <a:schemeClr val="tx2"/>
                </a:solidFill>
                <a:latin typeface="Arial" panose="020B0604020202020204" pitchFamily="34" charset="0"/>
                <a:ea typeface="Times New Roman" panose="02020603050405020304" pitchFamily="18" charset="0"/>
              </a:rPr>
              <a:t>S</a:t>
            </a:r>
            <a:r>
              <a:rPr lang="en-GB" sz="1800" b="1" dirty="0" smtClean="0">
                <a:solidFill>
                  <a:schemeClr val="tx2"/>
                </a:solidFill>
                <a:latin typeface="Arial" panose="020B0604020202020204" pitchFamily="34" charset="0"/>
                <a:ea typeface="Times New Roman" panose="02020603050405020304" pitchFamily="18" charset="0"/>
              </a:rPr>
              <a:t>ocio-economic impact of the project </a:t>
            </a:r>
            <a:r>
              <a:rPr lang="en-GB" sz="1800" dirty="0" smtClean="0">
                <a:solidFill>
                  <a:schemeClr val="tx2"/>
                </a:solidFill>
                <a:latin typeface="Arial" panose="020B0604020202020204" pitchFamily="34" charset="0"/>
                <a:ea typeface="Times New Roman" panose="02020603050405020304" pitchFamily="18" charset="0"/>
              </a:rPr>
              <a:t>– based on the CBA analysis when applicable</a:t>
            </a:r>
          </a:p>
          <a:p>
            <a:pPr marL="0" indent="0" algn="just">
              <a:spcAft>
                <a:spcPts val="0"/>
              </a:spcAft>
              <a:buNone/>
            </a:pPr>
            <a:endParaRPr lang="en-GB" sz="1800" dirty="0" smtClean="0">
              <a:solidFill>
                <a:schemeClr val="tx2"/>
              </a:solidFill>
              <a:latin typeface="Arial" panose="020B0604020202020204" pitchFamily="34" charset="0"/>
              <a:ea typeface="Times New Roman" panose="02020603050405020304" pitchFamily="18" charset="0"/>
            </a:endParaRPr>
          </a:p>
          <a:p>
            <a:pPr algn="just">
              <a:spcAft>
                <a:spcPts val="0"/>
              </a:spcAft>
              <a:buFont typeface="Wingdings" panose="05000000000000000000" pitchFamily="2" charset="2"/>
              <a:buChar char="Ø"/>
            </a:pPr>
            <a:r>
              <a:rPr lang="en-GB" sz="1800" b="1" dirty="0" smtClean="0">
                <a:solidFill>
                  <a:schemeClr val="tx2"/>
                </a:solidFill>
                <a:latin typeface="Arial" panose="020B0604020202020204" pitchFamily="34" charset="0"/>
                <a:ea typeface="Times New Roman" panose="02020603050405020304" pitchFamily="18" charset="0"/>
              </a:rPr>
              <a:t>Environmental and climate impact </a:t>
            </a:r>
            <a:r>
              <a:rPr lang="en-GB" sz="1800" dirty="0" smtClean="0">
                <a:solidFill>
                  <a:schemeClr val="tx2"/>
                </a:solidFill>
                <a:latin typeface="Arial" panose="020B0604020202020204" pitchFamily="34" charset="0"/>
                <a:ea typeface="Times New Roman" panose="02020603050405020304" pitchFamily="18" charset="0"/>
              </a:rPr>
              <a:t>of the project - climate change targets, impact on air pollutants, and (possible) greenhouse gas emission reductions</a:t>
            </a:r>
          </a:p>
          <a:p>
            <a:pPr marL="0" indent="0" algn="just">
              <a:spcAft>
                <a:spcPts val="0"/>
              </a:spcAft>
              <a:buNone/>
            </a:pPr>
            <a:endParaRPr lang="en-GB" sz="1800" dirty="0" smtClean="0">
              <a:solidFill>
                <a:schemeClr val="tx2"/>
              </a:solidFill>
              <a:latin typeface="Arial" panose="020B0604020202020204" pitchFamily="34" charset="0"/>
              <a:ea typeface="Times New Roman" panose="02020603050405020304" pitchFamily="18" charset="0"/>
            </a:endParaRPr>
          </a:p>
          <a:p>
            <a:pPr algn="just">
              <a:spcBef>
                <a:spcPts val="600"/>
              </a:spcBef>
              <a:spcAft>
                <a:spcPts val="0"/>
              </a:spcAft>
              <a:buFont typeface="Wingdings" panose="05000000000000000000" pitchFamily="2" charset="2"/>
              <a:buChar char="Ø"/>
            </a:pPr>
            <a:r>
              <a:rPr lang="en-US" sz="1800" dirty="0" smtClean="0">
                <a:solidFill>
                  <a:schemeClr val="tx2"/>
                </a:solidFill>
                <a:latin typeface="Arial" panose="020B0604020202020204" pitchFamily="34" charset="0"/>
                <a:ea typeface="Times New Roman" panose="02020603050405020304" pitchFamily="18" charset="0"/>
              </a:rPr>
              <a:t> </a:t>
            </a:r>
            <a:r>
              <a:rPr lang="en-US" sz="1800" b="1" dirty="0" smtClean="0">
                <a:solidFill>
                  <a:schemeClr val="tx2"/>
                </a:solidFill>
                <a:latin typeface="Arial" panose="020B0604020202020204" pitchFamily="34" charset="0"/>
                <a:ea typeface="Times New Roman" panose="02020603050405020304" pitchFamily="18" charset="0"/>
              </a:rPr>
              <a:t>Climate resilience </a:t>
            </a:r>
            <a:r>
              <a:rPr lang="en-US" sz="1800" dirty="0" smtClean="0">
                <a:solidFill>
                  <a:schemeClr val="tx2"/>
                </a:solidFill>
                <a:latin typeface="Arial" panose="020B0604020202020204" pitchFamily="34" charset="0"/>
                <a:ea typeface="Times New Roman" panose="02020603050405020304" pitchFamily="18" charset="0"/>
              </a:rPr>
              <a:t>(</a:t>
            </a:r>
            <a:r>
              <a:rPr lang="en-US" sz="1800" dirty="0">
                <a:solidFill>
                  <a:schemeClr val="tx2"/>
                </a:solidFill>
                <a:latin typeface="Arial" panose="020B0604020202020204" pitchFamily="34" charset="0"/>
                <a:ea typeface="Times New Roman" panose="02020603050405020304" pitchFamily="18" charset="0"/>
              </a:rPr>
              <a:t>for Works topics</a:t>
            </a:r>
            <a:r>
              <a:rPr lang="en-US" sz="1800" dirty="0" smtClean="0">
                <a:solidFill>
                  <a:schemeClr val="tx2"/>
                </a:solidFill>
                <a:latin typeface="Arial" panose="020B0604020202020204" pitchFamily="34" charset="0"/>
                <a:ea typeface="Times New Roman" panose="02020603050405020304" pitchFamily="18" charset="0"/>
              </a:rPr>
              <a:t>)</a:t>
            </a:r>
          </a:p>
          <a:p>
            <a:pPr marL="0" indent="0" algn="just">
              <a:spcBef>
                <a:spcPts val="600"/>
              </a:spcBef>
              <a:spcAft>
                <a:spcPts val="0"/>
              </a:spcAft>
              <a:buNone/>
            </a:pPr>
            <a:r>
              <a:rPr lang="en-US" sz="1800" b="1" i="1" dirty="0" smtClean="0">
                <a:solidFill>
                  <a:schemeClr val="tx2"/>
                </a:solidFill>
                <a:latin typeface="Arial" panose="020B0604020202020204" pitchFamily="34" charset="0"/>
                <a:ea typeface="Times New Roman" panose="02020603050405020304" pitchFamily="18" charset="0"/>
              </a:rPr>
              <a:t> </a:t>
            </a:r>
            <a:r>
              <a:rPr lang="en-US" sz="1600" b="1" i="1" dirty="0" smtClean="0">
                <a:solidFill>
                  <a:schemeClr val="tx2"/>
                </a:solidFill>
                <a:latin typeface="Arial" panose="020B0604020202020204" pitchFamily="34" charset="0"/>
                <a:ea typeface="Times New Roman" panose="02020603050405020304" pitchFamily="18" charset="0"/>
              </a:rPr>
              <a:t>measures of climate proofing </a:t>
            </a:r>
            <a:r>
              <a:rPr lang="en-US" sz="1600" i="1" dirty="0" smtClean="0">
                <a:solidFill>
                  <a:schemeClr val="tx2"/>
                </a:solidFill>
                <a:latin typeface="Arial" panose="020B0604020202020204" pitchFamily="34" charset="0"/>
                <a:ea typeface="Times New Roman" panose="02020603050405020304" pitchFamily="18" charset="0"/>
              </a:rPr>
              <a:t>set for mitigation and adaptation of the proposed infrastructure (as </a:t>
            </a:r>
            <a:r>
              <a:rPr lang="en-US" sz="1600" dirty="0">
                <a:solidFill>
                  <a:schemeClr val="tx2"/>
                </a:solidFill>
                <a:latin typeface="Arial" panose="020B0604020202020204" pitchFamily="34" charset="0"/>
                <a:ea typeface="Times New Roman" panose="02020603050405020304" pitchFamily="18" charset="0"/>
              </a:rPr>
              <a:t>specified  the </a:t>
            </a:r>
            <a:r>
              <a:rPr lang="en-US" sz="1600" i="1" dirty="0">
                <a:solidFill>
                  <a:schemeClr val="tx2"/>
                </a:solidFill>
                <a:latin typeface="Arial" panose="020B0604020202020204" pitchFamily="34" charset="0"/>
                <a:ea typeface="Times New Roman" panose="02020603050405020304" pitchFamily="18" charset="0"/>
              </a:rPr>
              <a:t>Technical guidance on the climate proofing of </a:t>
            </a:r>
            <a:r>
              <a:rPr lang="en-US" sz="1600" i="1" dirty="0" smtClean="0">
                <a:solidFill>
                  <a:schemeClr val="tx2"/>
                </a:solidFill>
                <a:latin typeface="Arial" panose="020B0604020202020204" pitchFamily="34" charset="0"/>
                <a:ea typeface="Times New Roman" panose="02020603050405020304" pitchFamily="18" charset="0"/>
              </a:rPr>
              <a:t>infrastructure)</a:t>
            </a:r>
            <a:endParaRPr lang="en-US" sz="1600" i="1" dirty="0">
              <a:solidFill>
                <a:schemeClr val="tx2"/>
              </a:solidFill>
              <a:latin typeface="Arial" panose="020B0604020202020204" pitchFamily="34" charset="0"/>
              <a:ea typeface="Times New Roman" panose="02020603050405020304" pitchFamily="18" charset="0"/>
            </a:endParaRPr>
          </a:p>
          <a:p>
            <a:pPr marL="0" indent="0" algn="just">
              <a:spcBef>
                <a:spcPts val="600"/>
              </a:spcBef>
              <a:spcAft>
                <a:spcPts val="0"/>
              </a:spcAft>
              <a:buNone/>
            </a:pPr>
            <a:r>
              <a:rPr lang="en-US" sz="1600" i="1" dirty="0" smtClean="0">
                <a:solidFill>
                  <a:schemeClr val="tx2"/>
                </a:solidFill>
                <a:latin typeface="Arial" panose="020B0604020202020204" pitchFamily="34" charset="0"/>
                <a:ea typeface="Times New Roman" panose="02020603050405020304" pitchFamily="18" charset="0"/>
              </a:rPr>
              <a:t> As indicated in the </a:t>
            </a:r>
            <a:r>
              <a:rPr lang="en-US" sz="1600" i="1" dirty="0">
                <a:solidFill>
                  <a:schemeClr val="tx2"/>
                </a:solidFill>
                <a:latin typeface="Arial" panose="020B0604020202020204" pitchFamily="34" charset="0"/>
                <a:ea typeface="Times New Roman" panose="02020603050405020304" pitchFamily="18" charset="0"/>
              </a:rPr>
              <a:t>W</a:t>
            </a:r>
            <a:r>
              <a:rPr lang="en-US" sz="1600" i="1" dirty="0" smtClean="0">
                <a:solidFill>
                  <a:schemeClr val="tx2"/>
                </a:solidFill>
                <a:latin typeface="Arial" panose="020B0604020202020204" pitchFamily="34" charset="0"/>
                <a:ea typeface="Times New Roman" panose="02020603050405020304" pitchFamily="18" charset="0"/>
              </a:rPr>
              <a:t>P, climate proofing is recommended</a:t>
            </a:r>
            <a:r>
              <a:rPr lang="en-US" sz="1600" i="1" dirty="0">
                <a:solidFill>
                  <a:schemeClr val="tx2"/>
                </a:solidFill>
                <a:latin typeface="Arial" panose="020B0604020202020204" pitchFamily="34" charset="0"/>
                <a:ea typeface="Times New Roman" panose="02020603050405020304" pitchFamily="18" charset="0"/>
              </a:rPr>
              <a:t> </a:t>
            </a:r>
            <a:r>
              <a:rPr lang="en-US" sz="1600" i="1" dirty="0" smtClean="0">
                <a:solidFill>
                  <a:schemeClr val="tx2"/>
                </a:solidFill>
                <a:latin typeface="Arial" panose="020B0604020202020204" pitchFamily="34" charset="0"/>
                <a:ea typeface="Times New Roman" panose="02020603050405020304" pitchFamily="18" charset="0"/>
              </a:rPr>
              <a:t>(not yet required) for projects with already key steps of the EIA completed</a:t>
            </a:r>
          </a:p>
          <a:p>
            <a:pPr lvl="0" algn="just">
              <a:spcBef>
                <a:spcPts val="1200"/>
              </a:spcBef>
              <a:spcAft>
                <a:spcPts val="600"/>
              </a:spcAft>
              <a:buClr>
                <a:srgbClr val="034EA2"/>
              </a:buClr>
              <a:buFont typeface="Wingdings" panose="05000000000000000000" pitchFamily="2" charset="2"/>
              <a:buChar char="Ø"/>
            </a:pPr>
            <a:r>
              <a:rPr lang="en-US" sz="1800" dirty="0">
                <a:solidFill>
                  <a:srgbClr val="034EA2"/>
                </a:solidFill>
                <a:latin typeface="Arial" panose="020B0604020202020204" pitchFamily="34" charset="0"/>
                <a:ea typeface="Times New Roman" panose="02020603050405020304" pitchFamily="18" charset="0"/>
              </a:rPr>
              <a:t>Other impacts on </a:t>
            </a:r>
            <a:r>
              <a:rPr lang="en-US" sz="1800" b="1" dirty="0">
                <a:solidFill>
                  <a:srgbClr val="034EA2"/>
                </a:solidFill>
                <a:latin typeface="Arial" panose="020B0604020202020204" pitchFamily="34" charset="0"/>
                <a:ea typeface="Times New Roman" panose="02020603050405020304" pitchFamily="18" charset="0"/>
              </a:rPr>
              <a:t>congestion, modal split, safety and security, service quality, </a:t>
            </a:r>
            <a:r>
              <a:rPr lang="en-US" sz="1800" dirty="0">
                <a:solidFill>
                  <a:srgbClr val="034EA2"/>
                </a:solidFill>
                <a:latin typeface="Arial" panose="020B0604020202020204" pitchFamily="34" charset="0"/>
                <a:ea typeface="Times New Roman" panose="02020603050405020304" pitchFamily="18" charset="0"/>
              </a:rPr>
              <a:t>and </a:t>
            </a:r>
            <a:r>
              <a:rPr lang="en-US" sz="1800" b="1" dirty="0">
                <a:solidFill>
                  <a:srgbClr val="034EA2"/>
                </a:solidFill>
                <a:latin typeface="Arial" panose="020B0604020202020204" pitchFamily="34" charset="0"/>
                <a:ea typeface="Times New Roman" panose="02020603050405020304" pitchFamily="18" charset="0"/>
              </a:rPr>
              <a:t>noise emissions</a:t>
            </a:r>
            <a:endParaRPr lang="fr-BE" sz="1800" dirty="0">
              <a:solidFill>
                <a:srgbClr val="034EA2"/>
              </a:solidFill>
            </a:endParaRPr>
          </a:p>
          <a:p>
            <a:pPr lvl="0" algn="just">
              <a:spcBef>
                <a:spcPts val="1200"/>
              </a:spcBef>
              <a:spcAft>
                <a:spcPts val="600"/>
              </a:spcAft>
              <a:buClr>
                <a:srgbClr val="034EA2"/>
              </a:buClr>
              <a:buFont typeface="Wingdings" panose="05000000000000000000" pitchFamily="2" charset="2"/>
              <a:buChar char="Ø"/>
            </a:pPr>
            <a:r>
              <a:rPr lang="en-US" sz="1800" b="1" dirty="0">
                <a:solidFill>
                  <a:srgbClr val="034EA2"/>
                </a:solidFill>
                <a:latin typeface="Arial" panose="020B0604020202020204" pitchFamily="34" charset="0"/>
                <a:ea typeface="Times New Roman" panose="02020603050405020304" pitchFamily="18" charset="0"/>
              </a:rPr>
              <a:t>Decision-making tool</a:t>
            </a:r>
            <a:r>
              <a:rPr lang="en-US" sz="1800" dirty="0">
                <a:solidFill>
                  <a:srgbClr val="034EA2"/>
                </a:solidFill>
                <a:latin typeface="Arial" panose="020B0604020202020204" pitchFamily="34" charset="0"/>
                <a:ea typeface="Times New Roman" panose="02020603050405020304" pitchFamily="18" charset="0"/>
              </a:rPr>
              <a:t>, input for policy making or development of best practices (for Studies topics)</a:t>
            </a:r>
          </a:p>
          <a:p>
            <a:pPr lvl="0" algn="just">
              <a:spcBef>
                <a:spcPts val="1200"/>
              </a:spcBef>
              <a:spcAft>
                <a:spcPts val="600"/>
              </a:spcAft>
              <a:buClr>
                <a:srgbClr val="034EA2"/>
              </a:buClr>
              <a:buFont typeface="Wingdings" panose="05000000000000000000" pitchFamily="2" charset="2"/>
              <a:buChar char="Ø"/>
            </a:pPr>
            <a:r>
              <a:rPr lang="en-GB" sz="1800" dirty="0">
                <a:solidFill>
                  <a:srgbClr val="034EA2"/>
                </a:solidFill>
                <a:latin typeface="Arial" panose="020B0604020202020204" pitchFamily="34" charset="0"/>
                <a:ea typeface="Times New Roman" panose="02020603050405020304" pitchFamily="18" charset="0"/>
              </a:rPr>
              <a:t>Effects on the </a:t>
            </a:r>
            <a:r>
              <a:rPr lang="en-GB" sz="1800" b="1" dirty="0">
                <a:solidFill>
                  <a:srgbClr val="034EA2"/>
                </a:solidFill>
                <a:latin typeface="Arial" panose="020B0604020202020204" pitchFamily="34" charset="0"/>
                <a:ea typeface="Times New Roman" panose="02020603050405020304" pitchFamily="18" charset="0"/>
              </a:rPr>
              <a:t>interoperability </a:t>
            </a:r>
            <a:r>
              <a:rPr lang="en-GB" sz="1800" dirty="0">
                <a:solidFill>
                  <a:srgbClr val="034EA2"/>
                </a:solidFill>
                <a:latin typeface="Arial" panose="020B0604020202020204" pitchFamily="34" charset="0"/>
                <a:ea typeface="Times New Roman" panose="02020603050405020304" pitchFamily="18" charset="0"/>
              </a:rPr>
              <a:t>of</a:t>
            </a:r>
            <a:r>
              <a:rPr lang="en-GB" sz="1800" b="1" dirty="0">
                <a:solidFill>
                  <a:srgbClr val="034EA2"/>
                </a:solidFill>
                <a:latin typeface="Arial" panose="020B0604020202020204" pitchFamily="34" charset="0"/>
                <a:ea typeface="Times New Roman" panose="02020603050405020304" pitchFamily="18" charset="0"/>
              </a:rPr>
              <a:t> </a:t>
            </a:r>
            <a:r>
              <a:rPr lang="en-GB" sz="1800" dirty="0">
                <a:solidFill>
                  <a:srgbClr val="034EA2"/>
                </a:solidFill>
                <a:latin typeface="Arial" panose="020B0604020202020204" pitchFamily="34" charset="0"/>
                <a:ea typeface="Times New Roman" panose="02020603050405020304" pitchFamily="18" charset="0"/>
              </a:rPr>
              <a:t>the transport systems/modes and territorial </a:t>
            </a:r>
            <a:r>
              <a:rPr lang="en-GB" sz="1800" b="1" dirty="0">
                <a:solidFill>
                  <a:srgbClr val="034EA2"/>
                </a:solidFill>
                <a:latin typeface="Arial" panose="020B0604020202020204" pitchFamily="34" charset="0"/>
                <a:ea typeface="Times New Roman" panose="02020603050405020304" pitchFamily="18" charset="0"/>
              </a:rPr>
              <a:t>accessibility </a:t>
            </a:r>
            <a:r>
              <a:rPr lang="en-GB" sz="1800" dirty="0">
                <a:solidFill>
                  <a:srgbClr val="034EA2"/>
                </a:solidFill>
                <a:latin typeface="Arial" panose="020B0604020202020204" pitchFamily="34" charset="0"/>
                <a:ea typeface="Times New Roman" panose="02020603050405020304" pitchFamily="18" charset="0"/>
              </a:rPr>
              <a:t>in the TEN-T network (i.e. the cross-border dimension), </a:t>
            </a:r>
            <a:r>
              <a:rPr lang="en-GB" sz="1800" b="1" dirty="0">
                <a:solidFill>
                  <a:srgbClr val="034EA2"/>
                </a:solidFill>
                <a:latin typeface="Arial" panose="020B0604020202020204" pitchFamily="34" charset="0"/>
                <a:ea typeface="Times New Roman" panose="02020603050405020304" pitchFamily="18" charset="0"/>
              </a:rPr>
              <a:t>innovation</a:t>
            </a:r>
            <a:r>
              <a:rPr lang="en-GB" sz="1800" dirty="0">
                <a:solidFill>
                  <a:srgbClr val="034EA2"/>
                </a:solidFill>
                <a:latin typeface="Arial" panose="020B0604020202020204" pitchFamily="34" charset="0"/>
                <a:ea typeface="Times New Roman" panose="02020603050405020304" pitchFamily="18" charset="0"/>
              </a:rPr>
              <a:t> and </a:t>
            </a:r>
            <a:r>
              <a:rPr lang="en-GB" sz="1800" b="1" dirty="0">
                <a:solidFill>
                  <a:srgbClr val="034EA2"/>
                </a:solidFill>
                <a:latin typeface="Arial" panose="020B0604020202020204" pitchFamily="34" charset="0"/>
                <a:ea typeface="Times New Roman" panose="02020603050405020304" pitchFamily="18" charset="0"/>
              </a:rPr>
              <a:t>digitalisation</a:t>
            </a:r>
            <a:r>
              <a:rPr lang="en-GB" sz="1800" dirty="0">
                <a:solidFill>
                  <a:srgbClr val="034EA2"/>
                </a:solidFill>
                <a:latin typeface="Arial" panose="020B0604020202020204" pitchFamily="34" charset="0"/>
                <a:ea typeface="Times New Roman" panose="02020603050405020304" pitchFamily="18" charset="0"/>
              </a:rPr>
              <a:t>, </a:t>
            </a:r>
            <a:r>
              <a:rPr lang="en-GB" sz="1800" b="1" dirty="0" smtClean="0">
                <a:solidFill>
                  <a:srgbClr val="034EA2"/>
                </a:solidFill>
                <a:latin typeface="Arial" panose="020B0604020202020204" pitchFamily="34" charset="0"/>
                <a:ea typeface="Times New Roman" panose="02020603050405020304" pitchFamily="18" charset="0"/>
              </a:rPr>
              <a:t>competition</a:t>
            </a:r>
            <a:r>
              <a:rPr lang="en-GB" sz="1800" dirty="0">
                <a:solidFill>
                  <a:srgbClr val="034EA2"/>
                </a:solidFill>
                <a:latin typeface="Arial" panose="020B0604020202020204" pitchFamily="34" charset="0"/>
                <a:ea typeface="Times New Roman" panose="02020603050405020304" pitchFamily="18" charset="0"/>
              </a:rPr>
              <a:t>, </a:t>
            </a:r>
            <a:r>
              <a:rPr lang="en-US" sz="1800" b="1" dirty="0">
                <a:solidFill>
                  <a:srgbClr val="034EA2"/>
                </a:solidFill>
                <a:latin typeface="Arial" panose="020B0604020202020204" pitchFamily="34" charset="0"/>
                <a:ea typeface="Times New Roman" panose="02020603050405020304" pitchFamily="18" charset="0"/>
              </a:rPr>
              <a:t>regional and local development </a:t>
            </a:r>
            <a:r>
              <a:rPr lang="en-US" sz="1800" dirty="0">
                <a:solidFill>
                  <a:srgbClr val="034EA2"/>
                </a:solidFill>
                <a:latin typeface="Arial" panose="020B0604020202020204" pitchFamily="34" charset="0"/>
                <a:ea typeface="Times New Roman" panose="02020603050405020304" pitchFamily="18" charset="0"/>
              </a:rPr>
              <a:t>and </a:t>
            </a:r>
            <a:r>
              <a:rPr lang="en-US" sz="1800" b="1" dirty="0">
                <a:solidFill>
                  <a:srgbClr val="034EA2"/>
                </a:solidFill>
                <a:latin typeface="Arial" panose="020B0604020202020204" pitchFamily="34" charset="0"/>
                <a:ea typeface="Times New Roman" panose="02020603050405020304" pitchFamily="18" charset="0"/>
              </a:rPr>
              <a:t>land use</a:t>
            </a:r>
            <a:r>
              <a:rPr lang="en-US" sz="1800" dirty="0">
                <a:solidFill>
                  <a:srgbClr val="034EA2"/>
                </a:solidFill>
                <a:latin typeface="Arial" panose="020B0604020202020204" pitchFamily="34" charset="0"/>
                <a:ea typeface="Times New Roman" panose="02020603050405020304" pitchFamily="18" charset="0"/>
              </a:rPr>
              <a:t>, and </a:t>
            </a:r>
            <a:r>
              <a:rPr lang="en-US" sz="1800" b="1" dirty="0">
                <a:solidFill>
                  <a:srgbClr val="034EA2"/>
                </a:solidFill>
                <a:latin typeface="Arial" panose="020B0604020202020204" pitchFamily="34" charset="0"/>
                <a:ea typeface="Times New Roman" panose="02020603050405020304" pitchFamily="18" charset="0"/>
              </a:rPr>
              <a:t>outermost regions</a:t>
            </a:r>
            <a:r>
              <a:rPr lang="en-US" sz="1800" dirty="0">
                <a:solidFill>
                  <a:srgbClr val="034EA2"/>
                </a:solidFill>
                <a:latin typeface="Arial" panose="020B0604020202020204" pitchFamily="34" charset="0"/>
                <a:ea typeface="Times New Roman" panose="02020603050405020304" pitchFamily="18" charset="0"/>
              </a:rPr>
              <a:t> </a:t>
            </a:r>
            <a:endParaRPr lang="en-GB" sz="1800" dirty="0">
              <a:solidFill>
                <a:srgbClr val="034EA2"/>
              </a:solidFill>
              <a:latin typeface="Arial" panose="020B0604020202020204" pitchFamily="34" charset="0"/>
              <a:ea typeface="Times New Roman" panose="02020603050405020304" pitchFamily="18" charset="0"/>
            </a:endParaRPr>
          </a:p>
          <a:p>
            <a:pPr marL="0" indent="0" algn="just">
              <a:spcBef>
                <a:spcPts val="600"/>
              </a:spcBef>
              <a:spcAft>
                <a:spcPts val="0"/>
              </a:spcAft>
              <a:buNone/>
            </a:pPr>
            <a:endParaRPr lang="en-US" sz="1800" i="1" dirty="0" smtClean="0">
              <a:solidFill>
                <a:schemeClr val="tx2"/>
              </a:solidFill>
              <a:latin typeface="Arial" panose="020B0604020202020204" pitchFamily="34" charset="0"/>
              <a:ea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a:xfrm>
            <a:off x="838200" y="214490"/>
            <a:ext cx="10515600" cy="782357"/>
          </a:xfrm>
        </p:spPr>
        <p:txBody>
          <a:bodyPr/>
          <a:lstStyle/>
          <a:p>
            <a:r>
              <a:rPr lang="en-US" b="1" dirty="0"/>
              <a:t>Award criteria - </a:t>
            </a:r>
            <a:r>
              <a:rPr lang="en-US" b="1" dirty="0" smtClean="0">
                <a:solidFill>
                  <a:srgbClr val="00B050"/>
                </a:solidFill>
              </a:rPr>
              <a:t>Impact</a:t>
            </a:r>
            <a:endParaRPr lang="en-IE" dirty="0"/>
          </a:p>
        </p:txBody>
      </p:sp>
    </p:spTree>
    <p:extLst>
      <p:ext uri="{BB962C8B-B14F-4D97-AF65-F5344CB8AC3E}">
        <p14:creationId xmlns:p14="http://schemas.microsoft.com/office/powerpoint/2010/main" val="6657309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2505" y="1545421"/>
            <a:ext cx="10952182" cy="4305661"/>
          </a:xfrm>
        </p:spPr>
        <p:txBody>
          <a:bodyPr/>
          <a:lstStyle/>
          <a:p>
            <a:pPr>
              <a:buFont typeface="Wingdings" panose="05000000000000000000" pitchFamily="2" charset="2"/>
              <a:buChar char="Ø"/>
            </a:pPr>
            <a:r>
              <a:rPr lang="en-US" dirty="0">
                <a:solidFill>
                  <a:schemeClr val="tx2"/>
                </a:solidFill>
              </a:rPr>
              <a:t>E</a:t>
            </a:r>
            <a:r>
              <a:rPr lang="en-US" dirty="0" smtClean="0">
                <a:solidFill>
                  <a:schemeClr val="tx2"/>
                </a:solidFill>
              </a:rPr>
              <a:t>ffect </a:t>
            </a:r>
            <a:r>
              <a:rPr lang="en-US" dirty="0">
                <a:solidFill>
                  <a:schemeClr val="tx2"/>
                </a:solidFill>
              </a:rPr>
              <a:t>of </a:t>
            </a:r>
            <a:r>
              <a:rPr lang="en-US" dirty="0" smtClean="0">
                <a:solidFill>
                  <a:schemeClr val="tx2"/>
                </a:solidFill>
              </a:rPr>
              <a:t>the </a:t>
            </a:r>
            <a:r>
              <a:rPr lang="en-US" b="1" dirty="0" smtClean="0">
                <a:solidFill>
                  <a:schemeClr val="tx2"/>
                </a:solidFill>
              </a:rPr>
              <a:t>CEF funding on </a:t>
            </a:r>
            <a:r>
              <a:rPr lang="en-US" b="1" dirty="0">
                <a:solidFill>
                  <a:schemeClr val="tx2"/>
                </a:solidFill>
              </a:rPr>
              <a:t>the </a:t>
            </a:r>
            <a:r>
              <a:rPr lang="en-US" b="1" dirty="0" err="1">
                <a:solidFill>
                  <a:schemeClr val="tx2"/>
                </a:solidFill>
              </a:rPr>
              <a:t>realisation</a:t>
            </a:r>
            <a:r>
              <a:rPr lang="en-US" b="1" dirty="0">
                <a:solidFill>
                  <a:schemeClr val="tx2"/>
                </a:solidFill>
              </a:rPr>
              <a:t> of the </a:t>
            </a:r>
            <a:r>
              <a:rPr lang="en-US" b="1" dirty="0" smtClean="0">
                <a:solidFill>
                  <a:schemeClr val="tx2"/>
                </a:solidFill>
              </a:rPr>
              <a:t>project</a:t>
            </a:r>
          </a:p>
          <a:p>
            <a:pPr>
              <a:spcBef>
                <a:spcPts val="1200"/>
              </a:spcBef>
              <a:spcAft>
                <a:spcPts val="1200"/>
              </a:spcAft>
              <a:buFont typeface="Wingdings" panose="05000000000000000000" pitchFamily="2" charset="2"/>
              <a:buChar char="Ø"/>
            </a:pPr>
            <a:r>
              <a:rPr lang="en-US" b="1" dirty="0" smtClean="0">
                <a:solidFill>
                  <a:schemeClr val="tx2"/>
                </a:solidFill>
              </a:rPr>
              <a:t>Overcoming a financial gap </a:t>
            </a:r>
            <a:r>
              <a:rPr lang="en-US" dirty="0" smtClean="0">
                <a:solidFill>
                  <a:schemeClr val="tx2"/>
                </a:solidFill>
              </a:rPr>
              <a:t>generated </a:t>
            </a:r>
            <a:r>
              <a:rPr lang="en-US" dirty="0">
                <a:solidFill>
                  <a:schemeClr val="tx2"/>
                </a:solidFill>
              </a:rPr>
              <a:t>by insufficient </a:t>
            </a:r>
            <a:r>
              <a:rPr lang="en-US" dirty="0" smtClean="0">
                <a:solidFill>
                  <a:schemeClr val="tx2"/>
                </a:solidFill>
              </a:rPr>
              <a:t>financial viability, </a:t>
            </a:r>
            <a:r>
              <a:rPr lang="en-US" dirty="0">
                <a:solidFill>
                  <a:schemeClr val="tx2"/>
                </a:solidFill>
              </a:rPr>
              <a:t>high upfront costs </a:t>
            </a:r>
            <a:r>
              <a:rPr lang="en-US" dirty="0" smtClean="0">
                <a:solidFill>
                  <a:schemeClr val="tx2"/>
                </a:solidFill>
              </a:rPr>
              <a:t>and/or </a:t>
            </a:r>
            <a:r>
              <a:rPr lang="en-US" dirty="0">
                <a:solidFill>
                  <a:schemeClr val="tx2"/>
                </a:solidFill>
              </a:rPr>
              <a:t>the lack of market finance</a:t>
            </a:r>
            <a:endParaRPr lang="en-US" dirty="0" smtClean="0">
              <a:solidFill>
                <a:schemeClr val="tx2"/>
              </a:solidFill>
            </a:endParaRPr>
          </a:p>
          <a:p>
            <a:pPr>
              <a:spcBef>
                <a:spcPts val="1200"/>
              </a:spcBef>
              <a:spcAft>
                <a:spcPts val="1200"/>
              </a:spcAft>
              <a:buFont typeface="Wingdings" panose="05000000000000000000" pitchFamily="2" charset="2"/>
              <a:buChar char="Ø"/>
            </a:pPr>
            <a:r>
              <a:rPr lang="en-US" b="1" dirty="0" smtClean="0">
                <a:solidFill>
                  <a:schemeClr val="tx2"/>
                </a:solidFill>
              </a:rPr>
              <a:t>Financial leverage</a:t>
            </a:r>
            <a:r>
              <a:rPr lang="en-US" dirty="0" smtClean="0">
                <a:solidFill>
                  <a:schemeClr val="tx2"/>
                </a:solidFill>
              </a:rPr>
              <a:t>: Increasing </a:t>
            </a:r>
            <a:r>
              <a:rPr lang="en-US" dirty="0">
                <a:solidFill>
                  <a:schemeClr val="tx2"/>
                </a:solidFill>
              </a:rPr>
              <a:t>the capacity to </a:t>
            </a:r>
            <a:r>
              <a:rPr lang="en-US" dirty="0" err="1" smtClean="0">
                <a:solidFill>
                  <a:schemeClr val="tx2"/>
                </a:solidFill>
              </a:rPr>
              <a:t>mobilise</a:t>
            </a:r>
            <a:r>
              <a:rPr lang="en-US" dirty="0" smtClean="0">
                <a:solidFill>
                  <a:schemeClr val="tx2"/>
                </a:solidFill>
              </a:rPr>
              <a:t> </a:t>
            </a:r>
            <a:r>
              <a:rPr lang="en-US" dirty="0">
                <a:solidFill>
                  <a:schemeClr val="tx2"/>
                </a:solidFill>
              </a:rPr>
              <a:t>differentiated </a:t>
            </a:r>
            <a:r>
              <a:rPr lang="en-US" dirty="0" smtClean="0">
                <a:solidFill>
                  <a:schemeClr val="tx2"/>
                </a:solidFill>
              </a:rPr>
              <a:t>sources i.e. public </a:t>
            </a:r>
            <a:r>
              <a:rPr lang="en-US" dirty="0">
                <a:solidFill>
                  <a:schemeClr val="tx2"/>
                </a:solidFill>
              </a:rPr>
              <a:t>and private </a:t>
            </a:r>
            <a:r>
              <a:rPr lang="en-US" dirty="0" smtClean="0">
                <a:solidFill>
                  <a:schemeClr val="tx2"/>
                </a:solidFill>
              </a:rPr>
              <a:t>investments &amp; accelerating </a:t>
            </a:r>
            <a:r>
              <a:rPr lang="en-US" dirty="0">
                <a:solidFill>
                  <a:schemeClr val="tx2"/>
                </a:solidFill>
              </a:rPr>
              <a:t>the overall investment </a:t>
            </a:r>
            <a:r>
              <a:rPr lang="en-US" dirty="0" smtClean="0">
                <a:solidFill>
                  <a:schemeClr val="tx2"/>
                </a:solidFill>
              </a:rPr>
              <a:t>plan</a:t>
            </a:r>
          </a:p>
          <a:p>
            <a:pPr>
              <a:spcBef>
                <a:spcPts val="1200"/>
              </a:spcBef>
              <a:spcAft>
                <a:spcPts val="1200"/>
              </a:spcAft>
              <a:buFont typeface="Wingdings" panose="05000000000000000000" pitchFamily="2" charset="2"/>
              <a:buChar char="Ø"/>
            </a:pPr>
            <a:r>
              <a:rPr lang="en-US" dirty="0">
                <a:solidFill>
                  <a:schemeClr val="tx2"/>
                </a:solidFill>
              </a:rPr>
              <a:t>I</a:t>
            </a:r>
            <a:r>
              <a:rPr lang="en-US" dirty="0" smtClean="0">
                <a:solidFill>
                  <a:schemeClr val="tx2"/>
                </a:solidFill>
              </a:rPr>
              <a:t>mproving </a:t>
            </a:r>
            <a:r>
              <a:rPr lang="en-US" dirty="0">
                <a:solidFill>
                  <a:schemeClr val="tx2"/>
                </a:solidFill>
              </a:rPr>
              <a:t>the </a:t>
            </a:r>
            <a:r>
              <a:rPr lang="en-US" b="1" dirty="0">
                <a:solidFill>
                  <a:schemeClr val="tx2"/>
                </a:solidFill>
              </a:rPr>
              <a:t>quality of the </a:t>
            </a:r>
            <a:r>
              <a:rPr lang="en-US" b="1" dirty="0" smtClean="0">
                <a:solidFill>
                  <a:schemeClr val="tx2"/>
                </a:solidFill>
              </a:rPr>
              <a:t>project</a:t>
            </a:r>
            <a:endParaRPr lang="en-US" dirty="0" smtClean="0">
              <a:solidFill>
                <a:schemeClr val="tx2"/>
              </a:solidFill>
            </a:endParaRPr>
          </a:p>
          <a:p>
            <a:pPr>
              <a:spcBef>
                <a:spcPts val="1200"/>
              </a:spcBef>
              <a:spcAft>
                <a:spcPts val="1200"/>
              </a:spcAft>
              <a:buFont typeface="Wingdings" panose="05000000000000000000" pitchFamily="2" charset="2"/>
              <a:buChar char="Ø"/>
            </a:pPr>
            <a:r>
              <a:rPr lang="fr-BE" dirty="0" err="1" smtClean="0">
                <a:solidFill>
                  <a:schemeClr val="tx2"/>
                </a:solidFill>
              </a:rPr>
              <a:t>Effects</a:t>
            </a:r>
            <a:r>
              <a:rPr lang="fr-BE" dirty="0" smtClean="0">
                <a:solidFill>
                  <a:schemeClr val="tx2"/>
                </a:solidFill>
              </a:rPr>
              <a:t> on the </a:t>
            </a:r>
            <a:r>
              <a:rPr lang="fr-BE" b="1" dirty="0" err="1" smtClean="0">
                <a:solidFill>
                  <a:schemeClr val="tx2"/>
                </a:solidFill>
              </a:rPr>
              <a:t>stakeholder</a:t>
            </a:r>
            <a:r>
              <a:rPr lang="fr-BE" b="1" dirty="0" smtClean="0">
                <a:solidFill>
                  <a:schemeClr val="tx2"/>
                </a:solidFill>
              </a:rPr>
              <a:t> </a:t>
            </a:r>
            <a:r>
              <a:rPr lang="fr-BE" b="1" dirty="0" err="1" smtClean="0">
                <a:solidFill>
                  <a:schemeClr val="tx2"/>
                </a:solidFill>
              </a:rPr>
              <a:t>commitment</a:t>
            </a:r>
            <a:r>
              <a:rPr lang="fr-BE" b="1" dirty="0" smtClean="0">
                <a:solidFill>
                  <a:schemeClr val="tx2"/>
                </a:solidFill>
              </a:rPr>
              <a:t>/</a:t>
            </a:r>
            <a:r>
              <a:rPr lang="fr-BE" b="1" dirty="0" err="1" smtClean="0">
                <a:solidFill>
                  <a:schemeClr val="tx2"/>
                </a:solidFill>
              </a:rPr>
              <a:t>acceptance</a:t>
            </a:r>
            <a:r>
              <a:rPr lang="fr-BE" b="1" dirty="0" smtClean="0">
                <a:solidFill>
                  <a:schemeClr val="tx2"/>
                </a:solidFill>
              </a:rPr>
              <a:t> of the </a:t>
            </a:r>
            <a:r>
              <a:rPr lang="fr-BE" b="1" dirty="0" err="1" smtClean="0">
                <a:solidFill>
                  <a:schemeClr val="tx2"/>
                </a:solidFill>
              </a:rPr>
              <a:t>project</a:t>
            </a:r>
            <a:endParaRPr lang="fr-BE" b="1" dirty="0">
              <a:solidFill>
                <a:schemeClr val="tx2"/>
              </a:solidFill>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
        <p:nvSpPr>
          <p:cNvPr id="4" name="Title 3"/>
          <p:cNvSpPr>
            <a:spLocks noGrp="1"/>
          </p:cNvSpPr>
          <p:nvPr>
            <p:ph type="title"/>
          </p:nvPr>
        </p:nvSpPr>
        <p:spPr/>
        <p:txBody>
          <a:bodyPr/>
          <a:lstStyle/>
          <a:p>
            <a:r>
              <a:rPr lang="en-US" b="1" dirty="0"/>
              <a:t>Award criteria </a:t>
            </a:r>
            <a:r>
              <a:rPr lang="en-US" b="1" dirty="0" smtClean="0"/>
              <a:t>– </a:t>
            </a:r>
            <a:r>
              <a:rPr lang="en-US" b="1" dirty="0" smtClean="0">
                <a:solidFill>
                  <a:srgbClr val="00B050"/>
                </a:solidFill>
              </a:rPr>
              <a:t>Catalytic effect</a:t>
            </a:r>
            <a:endParaRPr lang="en-IE" dirty="0"/>
          </a:p>
        </p:txBody>
      </p:sp>
    </p:spTree>
    <p:extLst>
      <p:ext uri="{BB962C8B-B14F-4D97-AF65-F5344CB8AC3E}">
        <p14:creationId xmlns:p14="http://schemas.microsoft.com/office/powerpoint/2010/main" val="36006594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71068" y="36685"/>
            <a:ext cx="10515600" cy="782357"/>
          </a:xfrm>
        </p:spPr>
        <p:txBody>
          <a:bodyPr/>
          <a:lstStyle/>
          <a:p>
            <a:r>
              <a:rPr lang="en-US" sz="3600" b="1" dirty="0" smtClean="0"/>
              <a:t>Shortcomings of proposals – Call 2021</a:t>
            </a:r>
            <a:endParaRPr lang="en-US" sz="3600" b="1" dirty="0"/>
          </a:p>
        </p:txBody>
      </p:sp>
      <p:sp>
        <p:nvSpPr>
          <p:cNvPr id="5" name="Content Placeholder 2"/>
          <p:cNvSpPr>
            <a:spLocks noGrp="1"/>
          </p:cNvSpPr>
          <p:nvPr>
            <p:ph sz="half" idx="2"/>
          </p:nvPr>
        </p:nvSpPr>
        <p:spPr>
          <a:xfrm>
            <a:off x="838200" y="1091661"/>
            <a:ext cx="11126120" cy="5085697"/>
          </a:xfrm>
        </p:spPr>
        <p:txBody>
          <a:bodyPr>
            <a:noAutofit/>
          </a:bodyPr>
          <a:lstStyle/>
          <a:p>
            <a:pPr algn="just">
              <a:spcAft>
                <a:spcPts val="800"/>
              </a:spcAft>
              <a:buFont typeface="Wingdings" panose="05000000000000000000" pitchFamily="2" charset="2"/>
              <a:buChar char="Ø"/>
            </a:pPr>
            <a:r>
              <a:rPr lang="en-IE" sz="2200" b="1" dirty="0" smtClean="0">
                <a:solidFill>
                  <a:srgbClr val="0356B1"/>
                </a:solidFill>
                <a:latin typeface="Arial" panose="020B0604020202020204" pitchFamily="34" charset="0"/>
                <a:cs typeface="Arial" panose="020B0604020202020204" pitchFamily="34" charset="0"/>
              </a:rPr>
              <a:t>Priority and urgency</a:t>
            </a:r>
          </a:p>
          <a:p>
            <a:pPr lvl="1" algn="just">
              <a:spcAft>
                <a:spcPts val="800"/>
              </a:spcAft>
            </a:pPr>
            <a:r>
              <a:rPr lang="en-IE" sz="1800" dirty="0" smtClean="0">
                <a:solidFill>
                  <a:srgbClr val="0356B1"/>
                </a:solidFill>
                <a:latin typeface="Arial" panose="020B0604020202020204" pitchFamily="34" charset="0"/>
                <a:cs typeface="Arial" panose="020B0604020202020204" pitchFamily="34" charset="0"/>
              </a:rPr>
              <a:t>Proposed investments </a:t>
            </a:r>
            <a:r>
              <a:rPr lang="en-IE" sz="1800" b="1" dirty="0" smtClean="0">
                <a:solidFill>
                  <a:srgbClr val="0356B1"/>
                </a:solidFill>
                <a:latin typeface="Arial" panose="020B0604020202020204" pitchFamily="34" charset="0"/>
                <a:cs typeface="Arial" panose="020B0604020202020204" pitchFamily="34" charset="0"/>
              </a:rPr>
              <a:t>not (fully) addressing the objectives</a:t>
            </a:r>
            <a:r>
              <a:rPr lang="en-IE" sz="1800" dirty="0" smtClean="0">
                <a:solidFill>
                  <a:srgbClr val="0356B1"/>
                </a:solidFill>
                <a:latin typeface="Arial" panose="020B0604020202020204" pitchFamily="34" charset="0"/>
                <a:cs typeface="Arial" panose="020B0604020202020204" pitchFamily="34" charset="0"/>
              </a:rPr>
              <a:t> of the topic, ineligible elements</a:t>
            </a:r>
          </a:p>
          <a:p>
            <a:pPr lvl="1" algn="just">
              <a:spcAft>
                <a:spcPts val="800"/>
              </a:spcAft>
            </a:pPr>
            <a:r>
              <a:rPr lang="en-IE" sz="1800" dirty="0" smtClean="0">
                <a:solidFill>
                  <a:srgbClr val="0356B1"/>
                </a:solidFill>
                <a:latin typeface="Arial" panose="020B0604020202020204" pitchFamily="34" charset="0"/>
                <a:cs typeface="Arial" panose="020B0604020202020204" pitchFamily="34" charset="0"/>
              </a:rPr>
              <a:t>Proposal submitted under </a:t>
            </a:r>
            <a:r>
              <a:rPr lang="en-IE" sz="1800" b="1" dirty="0" smtClean="0">
                <a:solidFill>
                  <a:srgbClr val="0356B1"/>
                </a:solidFill>
                <a:latin typeface="Arial" panose="020B0604020202020204" pitchFamily="34" charset="0"/>
                <a:cs typeface="Arial" panose="020B0604020202020204" pitchFamily="34" charset="0"/>
              </a:rPr>
              <a:t>wrong topic </a:t>
            </a:r>
            <a:r>
              <a:rPr lang="en-IE" sz="1800" dirty="0" smtClean="0">
                <a:solidFill>
                  <a:srgbClr val="0356B1"/>
                </a:solidFill>
                <a:latin typeface="Arial" panose="020B0604020202020204" pitchFamily="34" charset="0"/>
                <a:cs typeface="Arial" panose="020B0604020202020204" pitchFamily="34" charset="0"/>
              </a:rPr>
              <a:t>– ineligible</a:t>
            </a:r>
          </a:p>
          <a:p>
            <a:pPr lvl="1" algn="just">
              <a:spcAft>
                <a:spcPts val="800"/>
              </a:spcAft>
            </a:pPr>
            <a:r>
              <a:rPr lang="en-IE" sz="1800" b="1" dirty="0" smtClean="0">
                <a:solidFill>
                  <a:srgbClr val="0356B1"/>
                </a:solidFill>
                <a:latin typeface="Arial" panose="020B0604020202020204" pitchFamily="34" charset="0"/>
                <a:cs typeface="Arial" panose="020B0604020202020204" pitchFamily="34" charset="0"/>
              </a:rPr>
              <a:t>EU added value</a:t>
            </a:r>
            <a:r>
              <a:rPr lang="en-IE" sz="1800" dirty="0" smtClean="0">
                <a:solidFill>
                  <a:srgbClr val="0356B1"/>
                </a:solidFill>
                <a:latin typeface="Arial" panose="020B0604020202020204" pitchFamily="34" charset="0"/>
                <a:cs typeface="Arial" panose="020B0604020202020204" pitchFamily="34" charset="0"/>
              </a:rPr>
              <a:t>, the need for and the </a:t>
            </a:r>
            <a:r>
              <a:rPr lang="en-IE" sz="1800" b="1" dirty="0" smtClean="0">
                <a:solidFill>
                  <a:srgbClr val="0356B1"/>
                </a:solidFill>
                <a:latin typeface="Arial" panose="020B0604020202020204" pitchFamily="34" charset="0"/>
                <a:cs typeface="Arial" panose="020B0604020202020204" pitchFamily="34" charset="0"/>
              </a:rPr>
              <a:t>impact</a:t>
            </a:r>
            <a:r>
              <a:rPr lang="en-IE" sz="1800" dirty="0" smtClean="0">
                <a:solidFill>
                  <a:srgbClr val="0356B1"/>
                </a:solidFill>
                <a:latin typeface="Arial" panose="020B0604020202020204" pitchFamily="34" charset="0"/>
                <a:cs typeface="Arial" panose="020B0604020202020204" pitchFamily="34" charset="0"/>
              </a:rPr>
              <a:t> of project </a:t>
            </a:r>
            <a:r>
              <a:rPr lang="en-IE" sz="1800" b="1" dirty="0" smtClean="0">
                <a:solidFill>
                  <a:srgbClr val="0356B1"/>
                </a:solidFill>
                <a:latin typeface="Arial" panose="020B0604020202020204" pitchFamily="34" charset="0"/>
                <a:cs typeface="Arial" panose="020B0604020202020204" pitchFamily="34" charset="0"/>
              </a:rPr>
              <a:t>insufficiently</a:t>
            </a:r>
            <a:r>
              <a:rPr lang="en-IE" sz="1800" dirty="0" smtClean="0">
                <a:solidFill>
                  <a:srgbClr val="0356B1"/>
                </a:solidFill>
                <a:latin typeface="Arial" panose="020B0604020202020204" pitchFamily="34" charset="0"/>
                <a:cs typeface="Arial" panose="020B0604020202020204" pitchFamily="34" charset="0"/>
              </a:rPr>
              <a:t> / vaguely </a:t>
            </a:r>
            <a:r>
              <a:rPr lang="en-IE" sz="1800" b="1" dirty="0" smtClean="0">
                <a:solidFill>
                  <a:srgbClr val="0356B1"/>
                </a:solidFill>
                <a:latin typeface="Arial" panose="020B0604020202020204" pitchFamily="34" charset="0"/>
                <a:cs typeface="Arial" panose="020B0604020202020204" pitchFamily="34" charset="0"/>
              </a:rPr>
              <a:t>demonstrated</a:t>
            </a:r>
          </a:p>
          <a:p>
            <a:pPr lvl="1" algn="just">
              <a:spcAft>
                <a:spcPts val="800"/>
              </a:spcAft>
            </a:pPr>
            <a:r>
              <a:rPr lang="en-IE" sz="1800" b="1" dirty="0" smtClean="0">
                <a:solidFill>
                  <a:srgbClr val="0356B1"/>
                </a:solidFill>
                <a:latin typeface="Arial" panose="020B0604020202020204" pitchFamily="34" charset="0"/>
                <a:cs typeface="Arial" panose="020B0604020202020204" pitchFamily="34" charset="0"/>
              </a:rPr>
              <a:t>Synergies with other projects / sectors </a:t>
            </a:r>
            <a:r>
              <a:rPr lang="en-IE" sz="1800" dirty="0" smtClean="0">
                <a:solidFill>
                  <a:srgbClr val="0356B1"/>
                </a:solidFill>
                <a:latin typeface="Arial" panose="020B0604020202020204" pitchFamily="34" charset="0"/>
                <a:cs typeface="Arial" panose="020B0604020202020204" pitchFamily="34" charset="0"/>
              </a:rPr>
              <a:t>and / or network effect</a:t>
            </a:r>
            <a:r>
              <a:rPr lang="en-IE" sz="1800" b="1" dirty="0" smtClean="0">
                <a:solidFill>
                  <a:srgbClr val="0356B1"/>
                </a:solidFill>
                <a:latin typeface="Arial" panose="020B0604020202020204" pitchFamily="34" charset="0"/>
                <a:cs typeface="Arial" panose="020B0604020202020204" pitchFamily="34" charset="0"/>
              </a:rPr>
              <a:t> </a:t>
            </a:r>
            <a:r>
              <a:rPr lang="en-IE" sz="1800" dirty="0" smtClean="0">
                <a:solidFill>
                  <a:srgbClr val="0356B1"/>
                </a:solidFill>
                <a:latin typeface="Arial" panose="020B0604020202020204" pitchFamily="34" charset="0"/>
                <a:cs typeface="Arial" panose="020B0604020202020204" pitchFamily="34" charset="0"/>
              </a:rPr>
              <a:t>mentioned but </a:t>
            </a:r>
            <a:r>
              <a:rPr lang="en-IE" sz="1800" b="1" dirty="0" smtClean="0">
                <a:solidFill>
                  <a:srgbClr val="0356B1"/>
                </a:solidFill>
                <a:latin typeface="Arial" panose="020B0604020202020204" pitchFamily="34" charset="0"/>
                <a:cs typeface="Arial" panose="020B0604020202020204" pitchFamily="34" charset="0"/>
              </a:rPr>
              <a:t>not elaborated</a:t>
            </a:r>
          </a:p>
          <a:p>
            <a:pPr marL="457200" lvl="1" indent="0" algn="just">
              <a:spcAft>
                <a:spcPts val="800"/>
              </a:spcAft>
              <a:buNone/>
            </a:pPr>
            <a:endParaRPr lang="en-IE" sz="1800" b="1" dirty="0" smtClean="0">
              <a:solidFill>
                <a:srgbClr val="0356B1"/>
              </a:solidFill>
              <a:latin typeface="Arial" panose="020B0604020202020204" pitchFamily="34" charset="0"/>
              <a:cs typeface="Arial" panose="020B0604020202020204" pitchFamily="34" charset="0"/>
            </a:endParaRPr>
          </a:p>
          <a:p>
            <a:pPr algn="just">
              <a:spcAft>
                <a:spcPts val="800"/>
              </a:spcAft>
              <a:buFont typeface="Wingdings" panose="05000000000000000000" pitchFamily="2" charset="2"/>
              <a:buChar char="Ø"/>
            </a:pPr>
            <a:r>
              <a:rPr lang="en-IE" sz="2200" b="1" dirty="0" smtClean="0">
                <a:solidFill>
                  <a:srgbClr val="0356B1"/>
                </a:solidFill>
                <a:latin typeface="Arial" panose="020B0604020202020204" pitchFamily="34" charset="0"/>
                <a:cs typeface="Arial" panose="020B0604020202020204" pitchFamily="34" charset="0"/>
              </a:rPr>
              <a:t>Maturity</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Missing / limited information on the status of permits / authorisations / completion of plans, etc.</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Doubtful financial readiness: </a:t>
            </a:r>
            <a:r>
              <a:rPr lang="en-IE" dirty="0">
                <a:solidFill>
                  <a:srgbClr val="0356B1"/>
                </a:solidFill>
                <a:latin typeface="Arial" panose="020B0604020202020204" pitchFamily="34" charset="0"/>
                <a:cs typeface="Arial" panose="020B0604020202020204" pitchFamily="34" charset="0"/>
              </a:rPr>
              <a:t>w</a:t>
            </a:r>
            <a:r>
              <a:rPr lang="en-IE" dirty="0" smtClean="0">
                <a:solidFill>
                  <a:srgbClr val="0356B1"/>
                </a:solidFill>
                <a:latin typeface="Arial" panose="020B0604020202020204" pitchFamily="34" charset="0"/>
                <a:cs typeface="Arial" panose="020B0604020202020204" pitchFamily="34" charset="0"/>
              </a:rPr>
              <a:t>hich financial sources have been secured, status of loans?</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Incomplete environmental files, missing signatures from competent authorities</a:t>
            </a:r>
          </a:p>
          <a:p>
            <a:pPr marL="457200" lvl="1" indent="0" algn="just">
              <a:spcAft>
                <a:spcPts val="800"/>
              </a:spcAft>
              <a:buNone/>
            </a:pPr>
            <a:endParaRPr lang="en-IE" dirty="0" smtClean="0">
              <a:solidFill>
                <a:srgbClr val="0356B1"/>
              </a:solidFill>
              <a:latin typeface="Arial" panose="020B0604020202020204" pitchFamily="34" charset="0"/>
              <a:cs typeface="Arial" panose="020B0604020202020204" pitchFamily="34" charset="0"/>
            </a:endParaRPr>
          </a:p>
          <a:p>
            <a:pPr algn="just">
              <a:spcAft>
                <a:spcPts val="800"/>
              </a:spcAft>
            </a:pPr>
            <a:endParaRPr lang="en-IE" sz="2000" dirty="0" smtClean="0">
              <a:solidFill>
                <a:srgbClr val="0356B1"/>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15561881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54930" y="208135"/>
            <a:ext cx="10515600" cy="782357"/>
          </a:xfrm>
        </p:spPr>
        <p:txBody>
          <a:bodyPr/>
          <a:lstStyle/>
          <a:p>
            <a:r>
              <a:rPr lang="en-US" b="1" dirty="0" smtClean="0"/>
              <a:t>Shortcomings of proposals – Call 2021</a:t>
            </a:r>
            <a:endParaRPr lang="en-US" b="1" dirty="0"/>
          </a:p>
        </p:txBody>
      </p:sp>
      <p:sp>
        <p:nvSpPr>
          <p:cNvPr id="5" name="Content Placeholder 2"/>
          <p:cNvSpPr>
            <a:spLocks noGrp="1"/>
          </p:cNvSpPr>
          <p:nvPr>
            <p:ph sz="half" idx="2"/>
          </p:nvPr>
        </p:nvSpPr>
        <p:spPr>
          <a:xfrm>
            <a:off x="980870" y="1066264"/>
            <a:ext cx="10185400" cy="5496664"/>
          </a:xfrm>
        </p:spPr>
        <p:txBody>
          <a:bodyPr>
            <a:noAutofit/>
          </a:bodyPr>
          <a:lstStyle/>
          <a:p>
            <a:pPr algn="just">
              <a:spcAft>
                <a:spcPts val="800"/>
              </a:spcAft>
              <a:buFont typeface="Wingdings" panose="05000000000000000000" pitchFamily="2" charset="2"/>
              <a:buChar char="Ø"/>
            </a:pPr>
            <a:r>
              <a:rPr lang="en-IE" sz="2500" b="1" dirty="0" smtClean="0">
                <a:solidFill>
                  <a:srgbClr val="0356B1"/>
                </a:solidFill>
                <a:latin typeface="Arial" panose="020B0604020202020204" pitchFamily="34" charset="0"/>
                <a:cs typeface="Arial" panose="020B0604020202020204" pitchFamily="34" charset="0"/>
              </a:rPr>
              <a:t>Quality</a:t>
            </a:r>
          </a:p>
          <a:p>
            <a:pPr lvl="1" algn="just">
              <a:spcAft>
                <a:spcPts val="800"/>
              </a:spcAft>
            </a:pPr>
            <a:r>
              <a:rPr lang="en-IE" b="1" dirty="0" smtClean="0">
                <a:solidFill>
                  <a:srgbClr val="0356B1"/>
                </a:solidFill>
                <a:latin typeface="Arial" panose="020B0604020202020204" pitchFamily="34" charset="0"/>
                <a:cs typeface="Arial" panose="020B0604020202020204" pitchFamily="34" charset="0"/>
              </a:rPr>
              <a:t>Unclear</a:t>
            </a:r>
            <a:r>
              <a:rPr lang="en-IE" dirty="0" smtClean="0">
                <a:solidFill>
                  <a:srgbClr val="0356B1"/>
                </a:solidFill>
                <a:latin typeface="Arial" panose="020B0604020202020204" pitchFamily="34" charset="0"/>
                <a:cs typeface="Arial" panose="020B0604020202020204" pitchFamily="34" charset="0"/>
              </a:rPr>
              <a:t> / </a:t>
            </a:r>
            <a:r>
              <a:rPr lang="en-IE" b="1" dirty="0" smtClean="0">
                <a:solidFill>
                  <a:srgbClr val="0356B1"/>
                </a:solidFill>
                <a:latin typeface="Arial" panose="020B0604020202020204" pitchFamily="34" charset="0"/>
                <a:cs typeface="Arial" panose="020B0604020202020204" pitchFamily="34" charset="0"/>
              </a:rPr>
              <a:t>insufficient</a:t>
            </a:r>
            <a:r>
              <a:rPr lang="en-IE" dirty="0" smtClean="0">
                <a:solidFill>
                  <a:srgbClr val="0356B1"/>
                </a:solidFill>
                <a:latin typeface="Arial" panose="020B0604020202020204" pitchFamily="34" charset="0"/>
                <a:cs typeface="Arial" panose="020B0604020202020204" pitchFamily="34" charset="0"/>
              </a:rPr>
              <a:t> description of </a:t>
            </a:r>
            <a:r>
              <a:rPr lang="en-IE" b="1" dirty="0" smtClean="0">
                <a:solidFill>
                  <a:srgbClr val="0356B1"/>
                </a:solidFill>
                <a:latin typeface="Arial" panose="020B0604020202020204" pitchFamily="34" charset="0"/>
                <a:cs typeface="Arial" panose="020B0604020202020204" pitchFamily="34" charset="0"/>
              </a:rPr>
              <a:t>work packages</a:t>
            </a:r>
            <a:r>
              <a:rPr lang="en-IE" dirty="0" smtClean="0">
                <a:solidFill>
                  <a:srgbClr val="0356B1"/>
                </a:solidFill>
                <a:latin typeface="Arial" panose="020B0604020202020204" pitchFamily="34" charset="0"/>
                <a:cs typeface="Arial" panose="020B0604020202020204" pitchFamily="34" charset="0"/>
              </a:rPr>
              <a:t> (WP)</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Insufficient tasks / milestones / deliverables for complex projects</a:t>
            </a:r>
          </a:p>
          <a:p>
            <a:pPr lvl="1" algn="just">
              <a:spcAft>
                <a:spcPts val="800"/>
              </a:spcAft>
            </a:pPr>
            <a:r>
              <a:rPr lang="en-IE" b="1" dirty="0" smtClean="0">
                <a:solidFill>
                  <a:srgbClr val="0356B1"/>
                </a:solidFill>
                <a:latin typeface="Arial" panose="020B0604020202020204" pitchFamily="34" charset="0"/>
                <a:cs typeface="Arial" panose="020B0604020202020204" pitchFamily="34" charset="0"/>
              </a:rPr>
              <a:t>Inconsistent</a:t>
            </a:r>
            <a:r>
              <a:rPr lang="en-IE" dirty="0" smtClean="0">
                <a:solidFill>
                  <a:srgbClr val="0356B1"/>
                </a:solidFill>
                <a:latin typeface="Arial" panose="020B0604020202020204" pitchFamily="34" charset="0"/>
                <a:cs typeface="Arial" panose="020B0604020202020204" pitchFamily="34" charset="0"/>
              </a:rPr>
              <a:t> </a:t>
            </a:r>
            <a:r>
              <a:rPr lang="en-IE" b="1" dirty="0" smtClean="0">
                <a:solidFill>
                  <a:srgbClr val="0356B1"/>
                </a:solidFill>
                <a:latin typeface="Arial" panose="020B0604020202020204" pitchFamily="34" charset="0"/>
                <a:cs typeface="Arial" panose="020B0604020202020204" pitchFamily="34" charset="0"/>
              </a:rPr>
              <a:t>information</a:t>
            </a:r>
            <a:r>
              <a:rPr lang="en-IE" dirty="0" smtClean="0">
                <a:solidFill>
                  <a:srgbClr val="0356B1"/>
                </a:solidFill>
                <a:latin typeface="Arial" panose="020B0604020202020204" pitchFamily="34" charset="0"/>
                <a:cs typeface="Arial" panose="020B0604020202020204" pitchFamily="34" charset="0"/>
              </a:rPr>
              <a:t> with regard to scope of the WPs, deliverables and/or milestones,  timing</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Inconsistent budget tables, not detailed / </a:t>
            </a:r>
            <a:r>
              <a:rPr lang="en-IE" b="1" dirty="0" smtClean="0">
                <a:solidFill>
                  <a:srgbClr val="0356B1"/>
                </a:solidFill>
                <a:latin typeface="Arial" panose="020B0604020202020204" pitchFamily="34" charset="0"/>
                <a:cs typeface="Arial" panose="020B0604020202020204" pitchFamily="34" charset="0"/>
              </a:rPr>
              <a:t>not</a:t>
            </a:r>
            <a:r>
              <a:rPr lang="en-IE" dirty="0" smtClean="0">
                <a:solidFill>
                  <a:srgbClr val="0356B1"/>
                </a:solidFill>
                <a:latin typeface="Arial" panose="020B0604020202020204" pitchFamily="34" charset="0"/>
                <a:cs typeface="Arial" panose="020B0604020202020204" pitchFamily="34" charset="0"/>
              </a:rPr>
              <a:t> </a:t>
            </a:r>
            <a:r>
              <a:rPr lang="en-IE" b="1" dirty="0" smtClean="0">
                <a:solidFill>
                  <a:srgbClr val="0356B1"/>
                </a:solidFill>
                <a:latin typeface="Arial" panose="020B0604020202020204" pitchFamily="34" charset="0"/>
                <a:cs typeface="Arial" panose="020B0604020202020204" pitchFamily="34" charset="0"/>
              </a:rPr>
              <a:t>justified</a:t>
            </a:r>
            <a:r>
              <a:rPr lang="en-IE" dirty="0" smtClean="0">
                <a:solidFill>
                  <a:srgbClr val="0356B1"/>
                </a:solidFill>
                <a:latin typeface="Arial" panose="020B0604020202020204" pitchFamily="34" charset="0"/>
                <a:cs typeface="Arial" panose="020B0604020202020204" pitchFamily="34" charset="0"/>
              </a:rPr>
              <a:t> </a:t>
            </a:r>
            <a:r>
              <a:rPr lang="en-IE" b="1" dirty="0" smtClean="0">
                <a:solidFill>
                  <a:srgbClr val="0356B1"/>
                </a:solidFill>
                <a:latin typeface="Arial" panose="020B0604020202020204" pitchFamily="34" charset="0"/>
                <a:cs typeface="Arial" panose="020B0604020202020204" pitchFamily="34" charset="0"/>
              </a:rPr>
              <a:t>budget</a:t>
            </a:r>
            <a:r>
              <a:rPr lang="en-IE" dirty="0" smtClean="0">
                <a:solidFill>
                  <a:srgbClr val="0356B1"/>
                </a:solidFill>
                <a:latin typeface="Arial" panose="020B0604020202020204" pitchFamily="34" charset="0"/>
                <a:cs typeface="Arial" panose="020B0604020202020204" pitchFamily="34" charset="0"/>
              </a:rPr>
              <a:t> breakdown per task</a:t>
            </a:r>
          </a:p>
          <a:p>
            <a:pPr lvl="1" algn="just">
              <a:spcAft>
                <a:spcPts val="800"/>
              </a:spcAft>
            </a:pPr>
            <a:r>
              <a:rPr lang="en-IE" dirty="0" smtClean="0">
                <a:solidFill>
                  <a:srgbClr val="0356B1"/>
                </a:solidFill>
                <a:latin typeface="Arial" panose="020B0604020202020204" pitchFamily="34" charset="0"/>
                <a:cs typeface="Arial" panose="020B0604020202020204" pitchFamily="34" charset="0"/>
              </a:rPr>
              <a:t>Limited information on identified risks and incomplete mitigations measures</a:t>
            </a:r>
          </a:p>
          <a:p>
            <a:pPr lvl="1" algn="just">
              <a:spcAft>
                <a:spcPts val="0"/>
              </a:spcAft>
            </a:pPr>
            <a:r>
              <a:rPr lang="en-US" dirty="0">
                <a:solidFill>
                  <a:srgbClr val="0356B1"/>
                </a:solidFill>
                <a:latin typeface="Arial" panose="020B0604020202020204" pitchFamily="34" charset="0"/>
                <a:cs typeface="Arial" panose="020B0604020202020204" pitchFamily="34" charset="0"/>
              </a:rPr>
              <a:t>Communication tasks described too </a:t>
            </a:r>
            <a:r>
              <a:rPr lang="en-US" dirty="0" smtClean="0">
                <a:solidFill>
                  <a:srgbClr val="0356B1"/>
                </a:solidFill>
                <a:latin typeface="Arial" panose="020B0604020202020204" pitchFamily="34" charset="0"/>
                <a:cs typeface="Arial" panose="020B0604020202020204" pitchFamily="34" charset="0"/>
              </a:rPr>
              <a:t>vaguely</a:t>
            </a:r>
          </a:p>
          <a:p>
            <a:pPr marL="457200" lvl="1" indent="0" algn="just">
              <a:spcAft>
                <a:spcPts val="0"/>
              </a:spcAft>
              <a:buNone/>
            </a:pPr>
            <a:endParaRPr lang="en-IE" dirty="0" smtClean="0">
              <a:solidFill>
                <a:srgbClr val="0356B1"/>
              </a:solidFill>
              <a:latin typeface="Arial" panose="020B0604020202020204" pitchFamily="34" charset="0"/>
              <a:cs typeface="Arial" panose="020B0604020202020204" pitchFamily="34" charset="0"/>
            </a:endParaRPr>
          </a:p>
          <a:p>
            <a:pPr algn="just">
              <a:spcAft>
                <a:spcPts val="0"/>
              </a:spcAft>
              <a:buFont typeface="Wingdings" panose="05000000000000000000" pitchFamily="2" charset="2"/>
              <a:buChar char="Ø"/>
            </a:pPr>
            <a:r>
              <a:rPr lang="en-IE" sz="2200" b="1" dirty="0" smtClean="0">
                <a:solidFill>
                  <a:srgbClr val="0356B1"/>
                </a:solidFill>
                <a:latin typeface="Arial" panose="020B0604020202020204" pitchFamily="34" charset="0"/>
                <a:cs typeface="Arial" panose="020B0604020202020204" pitchFamily="34" charset="0"/>
              </a:rPr>
              <a:t>Impact</a:t>
            </a:r>
            <a:endParaRPr lang="en-IE" sz="2200" b="1" dirty="0">
              <a:solidFill>
                <a:srgbClr val="0356B1"/>
              </a:solidFill>
              <a:latin typeface="Arial" panose="020B0604020202020204" pitchFamily="34" charset="0"/>
              <a:cs typeface="Arial" panose="020B0604020202020204" pitchFamily="34" charset="0"/>
            </a:endParaRPr>
          </a:p>
          <a:p>
            <a:pPr lvl="1">
              <a:spcAft>
                <a:spcPts val="0"/>
              </a:spcAft>
            </a:pPr>
            <a:r>
              <a:rPr lang="en-IE" b="1" dirty="0" smtClean="0">
                <a:solidFill>
                  <a:srgbClr val="0356B1"/>
                </a:solidFill>
                <a:latin typeface="Arial" panose="020B0604020202020204" pitchFamily="34" charset="0"/>
                <a:cs typeface="Arial" panose="020B0604020202020204" pitchFamily="34" charset="0"/>
              </a:rPr>
              <a:t>CBA</a:t>
            </a:r>
            <a:r>
              <a:rPr lang="en-IE" dirty="0" smtClean="0">
                <a:solidFill>
                  <a:srgbClr val="0356B1"/>
                </a:solidFill>
                <a:latin typeface="Arial" panose="020B0604020202020204" pitchFamily="34" charset="0"/>
                <a:cs typeface="Arial" panose="020B0604020202020204" pitchFamily="34" charset="0"/>
              </a:rPr>
              <a:t>: </a:t>
            </a:r>
            <a:r>
              <a:rPr lang="en-IE" b="1" dirty="0" smtClean="0">
                <a:solidFill>
                  <a:srgbClr val="0356B1"/>
                </a:solidFill>
                <a:latin typeface="Arial" panose="020B0604020202020204" pitchFamily="34" charset="0"/>
                <a:cs typeface="Arial" panose="020B0604020202020204" pitchFamily="34" charset="0"/>
              </a:rPr>
              <a:t>unclear</a:t>
            </a:r>
            <a:r>
              <a:rPr lang="en-IE" dirty="0" smtClean="0">
                <a:solidFill>
                  <a:srgbClr val="0356B1"/>
                </a:solidFill>
                <a:latin typeface="Arial" panose="020B0604020202020204" pitchFamily="34" charset="0"/>
                <a:cs typeface="Arial" panose="020B0604020202020204" pitchFamily="34" charset="0"/>
              </a:rPr>
              <a:t> </a:t>
            </a:r>
            <a:r>
              <a:rPr lang="en-IE" b="1" dirty="0">
                <a:solidFill>
                  <a:srgbClr val="0356B1"/>
                </a:solidFill>
                <a:latin typeface="Arial" panose="020B0604020202020204" pitchFamily="34" charset="0"/>
                <a:cs typeface="Arial" panose="020B0604020202020204" pitchFamily="34" charset="0"/>
              </a:rPr>
              <a:t>scope</a:t>
            </a:r>
            <a:r>
              <a:rPr lang="en-IE" dirty="0">
                <a:solidFill>
                  <a:srgbClr val="0356B1"/>
                </a:solidFill>
                <a:latin typeface="Arial" panose="020B0604020202020204" pitchFamily="34" charset="0"/>
                <a:cs typeface="Arial" panose="020B0604020202020204" pitchFamily="34" charset="0"/>
              </a:rPr>
              <a:t>, insufficient explanations about the </a:t>
            </a:r>
            <a:r>
              <a:rPr lang="en-IE" dirty="0" smtClean="0">
                <a:solidFill>
                  <a:srgbClr val="0356B1"/>
                </a:solidFill>
                <a:latin typeface="Arial" panose="020B0604020202020204" pitchFamily="34" charset="0"/>
                <a:cs typeface="Arial" panose="020B0604020202020204" pitchFamily="34" charset="0"/>
              </a:rPr>
              <a:t>assumptions/parameters</a:t>
            </a:r>
          </a:p>
          <a:p>
            <a:pPr marL="457200" lvl="1" indent="0">
              <a:spcAft>
                <a:spcPts val="0"/>
              </a:spcAft>
              <a:buNone/>
            </a:pPr>
            <a:endParaRPr lang="en-IE" dirty="0" smtClean="0">
              <a:solidFill>
                <a:srgbClr val="0356B1"/>
              </a:solidFill>
              <a:latin typeface="Arial" panose="020B0604020202020204" pitchFamily="34" charset="0"/>
              <a:cs typeface="Arial" panose="020B0604020202020204" pitchFamily="34" charset="0"/>
            </a:endParaRPr>
          </a:p>
          <a:p>
            <a:pPr algn="just">
              <a:spcAft>
                <a:spcPts val="0"/>
              </a:spcAft>
              <a:buFont typeface="Wingdings" panose="05000000000000000000" pitchFamily="2" charset="2"/>
              <a:buChar char="Ø"/>
            </a:pPr>
            <a:r>
              <a:rPr lang="en-IE" sz="2000" b="1" dirty="0" smtClean="0">
                <a:solidFill>
                  <a:srgbClr val="0356B1"/>
                </a:solidFill>
                <a:latin typeface="Arial" panose="020B0604020202020204" pitchFamily="34" charset="0"/>
                <a:cs typeface="Arial" panose="020B0604020202020204" pitchFamily="34" charset="0"/>
              </a:rPr>
              <a:t>Catalytic effect</a:t>
            </a:r>
            <a:r>
              <a:rPr lang="en-IE" sz="2000" dirty="0" smtClean="0">
                <a:solidFill>
                  <a:srgbClr val="0356B1"/>
                </a:solidFill>
                <a:latin typeface="Arial" panose="020B0604020202020204" pitchFamily="34" charset="0"/>
                <a:cs typeface="Arial" panose="020B0604020202020204" pitchFamily="34" charset="0"/>
              </a:rPr>
              <a:t>: unclear financial leverage of EU funding </a:t>
            </a:r>
            <a:endParaRPr lang="en-IE" sz="2000" dirty="0">
              <a:solidFill>
                <a:srgbClr val="0356B1"/>
              </a:solidFill>
              <a:latin typeface="Arial" panose="020B0604020202020204" pitchFamily="34" charset="0"/>
              <a:cs typeface="Arial" panose="020B0604020202020204" pitchFamily="34" charset="0"/>
            </a:endParaRPr>
          </a:p>
          <a:p>
            <a:pPr lvl="1" algn="just">
              <a:spcAft>
                <a:spcPts val="800"/>
              </a:spcAft>
            </a:pPr>
            <a:endParaRPr lang="en-IE" sz="2100" dirty="0" smtClean="0">
              <a:solidFill>
                <a:srgbClr val="0356B1"/>
              </a:solidFill>
              <a:latin typeface="Arial" panose="020B0604020202020204" pitchFamily="34" charset="0"/>
              <a:cs typeface="Arial" panose="020B0604020202020204" pitchFamily="34" charset="0"/>
            </a:endParaRPr>
          </a:p>
          <a:p>
            <a:pPr algn="just">
              <a:spcAft>
                <a:spcPts val="800"/>
              </a:spcAft>
            </a:pPr>
            <a:endParaRPr lang="en-IE" sz="2500" dirty="0" smtClean="0">
              <a:solidFill>
                <a:srgbClr val="0356B1"/>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Tree>
    <p:extLst>
      <p:ext uri="{BB962C8B-B14F-4D97-AF65-F5344CB8AC3E}">
        <p14:creationId xmlns:p14="http://schemas.microsoft.com/office/powerpoint/2010/main" val="3064252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71068" y="283573"/>
            <a:ext cx="10515600" cy="782357"/>
          </a:xfrm>
        </p:spPr>
        <p:txBody>
          <a:bodyPr/>
          <a:lstStyle/>
          <a:p>
            <a:r>
              <a:rPr lang="fr-BE" b="1" dirty="0" err="1" smtClean="0"/>
              <a:t>Towards</a:t>
            </a:r>
            <a:r>
              <a:rPr lang="fr-BE" b="1" dirty="0" smtClean="0"/>
              <a:t> </a:t>
            </a:r>
            <a:r>
              <a:rPr lang="fr-BE" b="1" dirty="0"/>
              <a:t>a good </a:t>
            </a:r>
            <a:r>
              <a:rPr lang="fr-BE" b="1" dirty="0" err="1" smtClean="0"/>
              <a:t>proposal</a:t>
            </a:r>
            <a:endParaRPr lang="en-US" b="1" dirty="0"/>
          </a:p>
        </p:txBody>
      </p:sp>
      <p:sp>
        <p:nvSpPr>
          <p:cNvPr id="5" name="Content Placeholder 2"/>
          <p:cNvSpPr>
            <a:spLocks noGrp="1"/>
          </p:cNvSpPr>
          <p:nvPr>
            <p:ph sz="half" idx="2"/>
          </p:nvPr>
        </p:nvSpPr>
        <p:spPr>
          <a:xfrm>
            <a:off x="838199" y="1338549"/>
            <a:ext cx="10958209" cy="5085697"/>
          </a:xfrm>
        </p:spPr>
        <p:txBody>
          <a:bodyPr>
            <a:noAutofit/>
          </a:bodyPr>
          <a:lstStyle/>
          <a:p>
            <a:pPr marL="0" indent="0">
              <a:spcAft>
                <a:spcPts val="800"/>
              </a:spcAft>
              <a:buNone/>
            </a:pPr>
            <a:r>
              <a:rPr lang="en-GB" altLang="en-US" sz="2000" b="1" i="1" dirty="0">
                <a:solidFill>
                  <a:srgbClr val="004494"/>
                </a:solidFill>
              </a:rPr>
              <a:t>A call for proposal is a process allowing the EU to select the best solution in view of a certain outcome</a:t>
            </a:r>
            <a:r>
              <a:rPr lang="en-GB" altLang="en-US" sz="2000" dirty="0">
                <a:solidFill>
                  <a:srgbClr val="004494"/>
                </a:solidFill>
              </a:rPr>
              <a:t/>
            </a:r>
            <a:br>
              <a:rPr lang="en-GB" altLang="en-US" sz="2000" dirty="0">
                <a:solidFill>
                  <a:srgbClr val="004494"/>
                </a:solidFill>
              </a:rPr>
            </a:br>
            <a:r>
              <a:rPr lang="en-GB" altLang="en-US" sz="2000" dirty="0">
                <a:solidFill>
                  <a:srgbClr val="004494"/>
                </a:solidFill>
              </a:rPr>
              <a:t/>
            </a:r>
            <a:br>
              <a:rPr lang="en-GB" altLang="en-US" sz="2000" dirty="0">
                <a:solidFill>
                  <a:srgbClr val="004494"/>
                </a:solidFill>
              </a:rPr>
            </a:br>
            <a:r>
              <a:rPr lang="en-GB" altLang="en-US" sz="2000" b="1" dirty="0">
                <a:solidFill>
                  <a:srgbClr val="004494"/>
                </a:solidFill>
              </a:rPr>
              <a:t>To be successful applicants shall:</a:t>
            </a:r>
            <a:r>
              <a:rPr lang="en-GB" altLang="en-US" sz="2000" dirty="0">
                <a:solidFill>
                  <a:srgbClr val="004494"/>
                </a:solidFill>
              </a:rPr>
              <a:t/>
            </a:r>
            <a:br>
              <a:rPr lang="en-GB" altLang="en-US" sz="2000" dirty="0">
                <a:solidFill>
                  <a:srgbClr val="004494"/>
                </a:solidFill>
              </a:rPr>
            </a:br>
            <a:r>
              <a:rPr lang="en-GB" altLang="en-US" sz="2000" dirty="0">
                <a:solidFill>
                  <a:srgbClr val="004494"/>
                </a:solidFill>
              </a:rPr>
              <a:t/>
            </a:r>
            <a:br>
              <a:rPr lang="en-GB" altLang="en-US" sz="2000" dirty="0">
                <a:solidFill>
                  <a:srgbClr val="004494"/>
                </a:solidFill>
              </a:rPr>
            </a:br>
            <a:r>
              <a:rPr lang="en-GB" altLang="en-US" sz="2000" dirty="0">
                <a:solidFill>
                  <a:srgbClr val="004494"/>
                </a:solidFill>
              </a:rPr>
              <a:t>1) </a:t>
            </a:r>
            <a:r>
              <a:rPr lang="en-GB" altLang="en-US" sz="2000" b="1" i="1" dirty="0" smtClean="0">
                <a:solidFill>
                  <a:srgbClr val="00B050"/>
                </a:solidFill>
              </a:rPr>
              <a:t>The request: </a:t>
            </a:r>
            <a:r>
              <a:rPr lang="en-GB" altLang="en-US" sz="2000" dirty="0">
                <a:solidFill>
                  <a:srgbClr val="004494"/>
                </a:solidFill>
              </a:rPr>
              <a:t>understand</a:t>
            </a:r>
            <a:r>
              <a:rPr lang="en-GB" altLang="en-US" sz="2000" dirty="0" smtClean="0">
                <a:solidFill>
                  <a:srgbClr val="004494"/>
                </a:solidFill>
              </a:rPr>
              <a:t> </a:t>
            </a:r>
            <a:r>
              <a:rPr lang="en-GB" altLang="en-US" sz="2000" dirty="0">
                <a:solidFill>
                  <a:srgbClr val="004494"/>
                </a:solidFill>
              </a:rPr>
              <a:t>what the EU wants to </a:t>
            </a:r>
            <a:r>
              <a:rPr lang="en-GB" altLang="en-US" sz="2000" dirty="0" smtClean="0">
                <a:solidFill>
                  <a:srgbClr val="004494"/>
                </a:solidFill>
              </a:rPr>
              <a:t>achieve</a:t>
            </a:r>
            <a:endParaRPr lang="en-GB" altLang="en-US" sz="2000" dirty="0">
              <a:solidFill>
                <a:srgbClr val="004494"/>
              </a:solidFill>
            </a:endParaRPr>
          </a:p>
          <a:p>
            <a:pPr marL="0" indent="0">
              <a:spcAft>
                <a:spcPts val="800"/>
              </a:spcAft>
              <a:buNone/>
            </a:pPr>
            <a:r>
              <a:rPr lang="en-GB" altLang="en-US" sz="2000" dirty="0"/>
              <a:t/>
            </a:r>
            <a:br>
              <a:rPr lang="en-GB" altLang="en-US" sz="2000" dirty="0"/>
            </a:br>
            <a:r>
              <a:rPr lang="en-GB" altLang="en-US" sz="2000" dirty="0">
                <a:solidFill>
                  <a:srgbClr val="004494"/>
                </a:solidFill>
              </a:rPr>
              <a:t>2) </a:t>
            </a:r>
            <a:r>
              <a:rPr lang="en-GB" altLang="en-US" sz="2000" b="1" i="1" dirty="0">
                <a:solidFill>
                  <a:srgbClr val="00B050"/>
                </a:solidFill>
              </a:rPr>
              <a:t>T</a:t>
            </a:r>
            <a:r>
              <a:rPr lang="en-GB" altLang="en-US" sz="2000" b="1" i="1" dirty="0" smtClean="0">
                <a:solidFill>
                  <a:srgbClr val="00B050"/>
                </a:solidFill>
              </a:rPr>
              <a:t>he solution: </a:t>
            </a:r>
            <a:r>
              <a:rPr lang="en-GB" altLang="en-US" sz="2000" dirty="0">
                <a:solidFill>
                  <a:srgbClr val="004494"/>
                </a:solidFill>
              </a:rPr>
              <a:t>pres</a:t>
            </a:r>
            <a:r>
              <a:rPr lang="en-GB" altLang="en-US" sz="2000" dirty="0" smtClean="0">
                <a:solidFill>
                  <a:srgbClr val="004494"/>
                </a:solidFill>
              </a:rPr>
              <a:t>ent </a:t>
            </a:r>
            <a:r>
              <a:rPr lang="en-GB" altLang="en-US" sz="2000" dirty="0">
                <a:solidFill>
                  <a:srgbClr val="004494"/>
                </a:solidFill>
              </a:rPr>
              <a:t>a technical offer in the clearest possible </a:t>
            </a:r>
            <a:r>
              <a:rPr lang="en-GB" altLang="en-US" sz="2000" dirty="0" smtClean="0">
                <a:solidFill>
                  <a:srgbClr val="004494"/>
                </a:solidFill>
              </a:rPr>
              <a:t>way</a:t>
            </a:r>
            <a:endParaRPr lang="en-GB" altLang="en-US" sz="2000" dirty="0">
              <a:solidFill>
                <a:srgbClr val="004494"/>
              </a:solidFill>
            </a:endParaRPr>
          </a:p>
          <a:p>
            <a:pPr marL="0" indent="0">
              <a:spcAft>
                <a:spcPts val="800"/>
              </a:spcAft>
              <a:buNone/>
            </a:pPr>
            <a:r>
              <a:rPr lang="en-GB" altLang="en-US" sz="2000" dirty="0"/>
              <a:t/>
            </a:r>
            <a:br>
              <a:rPr lang="en-GB" altLang="en-US" sz="2000" dirty="0"/>
            </a:br>
            <a:r>
              <a:rPr lang="en-GB" altLang="en-US" sz="2000" dirty="0">
                <a:solidFill>
                  <a:srgbClr val="004494"/>
                </a:solidFill>
              </a:rPr>
              <a:t>3) </a:t>
            </a:r>
            <a:r>
              <a:rPr lang="en-GB" altLang="en-US" sz="2000" b="1" i="1" dirty="0">
                <a:solidFill>
                  <a:srgbClr val="00B050"/>
                </a:solidFill>
              </a:rPr>
              <a:t>The </a:t>
            </a:r>
            <a:r>
              <a:rPr lang="en-GB" altLang="en-US" sz="2000" b="1" i="1" dirty="0" smtClean="0">
                <a:solidFill>
                  <a:srgbClr val="00B050"/>
                </a:solidFill>
              </a:rPr>
              <a:t>way of doing: </a:t>
            </a:r>
            <a:r>
              <a:rPr lang="en-GB" altLang="en-US" sz="2000" dirty="0" smtClean="0">
                <a:solidFill>
                  <a:srgbClr val="004494"/>
                </a:solidFill>
              </a:rPr>
              <a:t>pay </a:t>
            </a:r>
            <a:r>
              <a:rPr lang="en-GB" altLang="en-US" sz="2000" dirty="0">
                <a:solidFill>
                  <a:srgbClr val="004494"/>
                </a:solidFill>
              </a:rPr>
              <a:t>attention to the structure as much as to </a:t>
            </a:r>
            <a:r>
              <a:rPr lang="en-GB" altLang="en-US" sz="2000" dirty="0" smtClean="0">
                <a:solidFill>
                  <a:srgbClr val="004494"/>
                </a:solidFill>
              </a:rPr>
              <a:t>the </a:t>
            </a:r>
            <a:r>
              <a:rPr lang="en-GB" altLang="en-US" sz="2000" dirty="0">
                <a:solidFill>
                  <a:srgbClr val="004494"/>
                </a:solidFill>
              </a:rPr>
              <a:t>substance of the </a:t>
            </a:r>
            <a:r>
              <a:rPr lang="en-GB" altLang="en-US" sz="2000" dirty="0" smtClean="0">
                <a:solidFill>
                  <a:srgbClr val="004494"/>
                </a:solidFill>
              </a:rPr>
              <a:t>proposal</a:t>
            </a:r>
            <a:endParaRPr lang="en-GB" altLang="en-US" sz="2000" i="1" dirty="0" smtClean="0">
              <a:solidFill>
                <a:srgbClr val="00B050"/>
              </a:solidFill>
            </a:endParaRPr>
          </a:p>
          <a:p>
            <a:pPr marL="0" indent="0">
              <a:spcAft>
                <a:spcPts val="800"/>
              </a:spcAft>
              <a:buNone/>
            </a:pPr>
            <a:r>
              <a:rPr lang="en-GB" altLang="en-US" sz="2000" dirty="0"/>
              <a:t/>
            </a:r>
            <a:br>
              <a:rPr lang="en-GB" altLang="en-US" sz="2000" dirty="0"/>
            </a:br>
            <a:r>
              <a:rPr lang="en-GB" altLang="en-US" sz="2000" dirty="0">
                <a:solidFill>
                  <a:srgbClr val="004494"/>
                </a:solidFill>
              </a:rPr>
              <a:t>4) </a:t>
            </a:r>
            <a:r>
              <a:rPr lang="en-GB" altLang="en-US" sz="2000" b="1" i="1" dirty="0">
                <a:solidFill>
                  <a:srgbClr val="00B050"/>
                </a:solidFill>
              </a:rPr>
              <a:t>The timing: </a:t>
            </a:r>
            <a:r>
              <a:rPr lang="en-GB" altLang="en-US" sz="2000" dirty="0" smtClean="0">
                <a:solidFill>
                  <a:srgbClr val="004494"/>
                </a:solidFill>
              </a:rPr>
              <a:t>be </a:t>
            </a:r>
            <a:r>
              <a:rPr lang="en-GB" altLang="en-US" sz="2000" dirty="0">
                <a:solidFill>
                  <a:srgbClr val="004494"/>
                </a:solidFill>
              </a:rPr>
              <a:t>an efficient </a:t>
            </a:r>
            <a:r>
              <a:rPr lang="en-GB" altLang="en-US" sz="2000" dirty="0" smtClean="0">
                <a:solidFill>
                  <a:srgbClr val="004494"/>
                </a:solidFill>
              </a:rPr>
              <a:t>planner</a:t>
            </a:r>
            <a:endParaRPr lang="en-IE" sz="2000" dirty="0" smtClean="0">
              <a:solidFill>
                <a:srgbClr val="00B05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pic>
        <p:nvPicPr>
          <p:cNvPr id="7" name="Picture 6"/>
          <p:cNvPicPr>
            <a:picLocks noChangeAspect="1"/>
          </p:cNvPicPr>
          <p:nvPr/>
        </p:nvPicPr>
        <p:blipFill rotWithShape="1">
          <a:blip r:embed="rId3"/>
          <a:srcRect l="14622" t="5904" r="7948" b="11279"/>
          <a:stretch/>
        </p:blipFill>
        <p:spPr>
          <a:xfrm>
            <a:off x="10377369" y="283573"/>
            <a:ext cx="940341" cy="843065"/>
          </a:xfrm>
          <a:prstGeom prst="rect">
            <a:avLst/>
          </a:prstGeom>
        </p:spPr>
      </p:pic>
    </p:spTree>
    <p:extLst>
      <p:ext uri="{BB962C8B-B14F-4D97-AF65-F5344CB8AC3E}">
        <p14:creationId xmlns:p14="http://schemas.microsoft.com/office/powerpoint/2010/main" val="19244429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970722" y="1035769"/>
            <a:ext cx="10648124" cy="4097445"/>
          </a:xfrm>
        </p:spPr>
        <p:txBody>
          <a:bodyPr/>
          <a:lstStyle/>
          <a:p>
            <a:pPr marL="0" indent="0" algn="just">
              <a:buNone/>
            </a:pPr>
            <a:r>
              <a:rPr lang="en-IE" sz="2600" b="1" i="1" dirty="0" smtClean="0">
                <a:solidFill>
                  <a:srgbClr val="00B050"/>
                </a:solidFill>
              </a:rPr>
              <a:t>What are the specific priorities and objectives of the Call / topic?</a:t>
            </a:r>
          </a:p>
          <a:p>
            <a:pPr algn="just">
              <a:buFont typeface="Wingdings" panose="05000000000000000000" pitchFamily="2" charset="2"/>
              <a:buChar char="ü"/>
            </a:pPr>
            <a:r>
              <a:rPr lang="en-IE" sz="2200" dirty="0" smtClean="0">
                <a:solidFill>
                  <a:srgbClr val="0356B1"/>
                </a:solidFill>
              </a:rPr>
              <a:t>Read through carefully the work programme, call text, admissibility and eligibility criteria, award criteria, </a:t>
            </a:r>
            <a:r>
              <a:rPr lang="en-IE" sz="2200" b="1" dirty="0" smtClean="0">
                <a:solidFill>
                  <a:srgbClr val="0356B1"/>
                </a:solidFill>
              </a:rPr>
              <a:t>FAQs,</a:t>
            </a:r>
            <a:r>
              <a:rPr lang="en-IE" sz="2200" dirty="0" smtClean="0">
                <a:solidFill>
                  <a:srgbClr val="0356B1"/>
                </a:solidFill>
              </a:rPr>
              <a:t> etc.</a:t>
            </a:r>
          </a:p>
          <a:p>
            <a:pPr algn="just">
              <a:buFont typeface="Wingdings" panose="05000000000000000000" pitchFamily="2" charset="2"/>
              <a:buChar char="ü"/>
            </a:pPr>
            <a:r>
              <a:rPr lang="en-IE" sz="2200" dirty="0">
                <a:solidFill>
                  <a:srgbClr val="0356B1"/>
                </a:solidFill>
              </a:rPr>
              <a:t>Which topic does the proposal fit the </a:t>
            </a:r>
            <a:r>
              <a:rPr lang="en-IE" sz="2200" dirty="0" smtClean="0">
                <a:solidFill>
                  <a:srgbClr val="0356B1"/>
                </a:solidFill>
              </a:rPr>
              <a:t>best: </a:t>
            </a:r>
          </a:p>
          <a:p>
            <a:pPr lvl="1" algn="just"/>
            <a:r>
              <a:rPr lang="en-IE" b="1" dirty="0">
                <a:solidFill>
                  <a:srgbClr val="0356B1"/>
                </a:solidFill>
              </a:rPr>
              <a:t>Identify the topic </a:t>
            </a:r>
            <a:r>
              <a:rPr lang="en-IE" dirty="0">
                <a:solidFill>
                  <a:srgbClr val="0356B1"/>
                </a:solidFill>
              </a:rPr>
              <a:t>to </a:t>
            </a:r>
            <a:r>
              <a:rPr lang="en-IE" dirty="0" smtClean="0">
                <a:solidFill>
                  <a:srgbClr val="0356B1"/>
                </a:solidFill>
              </a:rPr>
              <a:t>which your proposal is most relevant</a:t>
            </a:r>
            <a:endParaRPr lang="en-GB" dirty="0" smtClean="0">
              <a:solidFill>
                <a:srgbClr val="0356B1"/>
              </a:solidFill>
              <a:ea typeface="Calibri"/>
              <a:cs typeface="Times New Roman"/>
            </a:endParaRPr>
          </a:p>
          <a:p>
            <a:pPr lvl="1" algn="just"/>
            <a:r>
              <a:rPr lang="en-GB" dirty="0" smtClean="0">
                <a:solidFill>
                  <a:srgbClr val="0356B1"/>
                </a:solidFill>
                <a:ea typeface="Calibri"/>
                <a:cs typeface="Times New Roman"/>
              </a:rPr>
              <a:t>Justify </a:t>
            </a:r>
            <a:r>
              <a:rPr lang="en-GB" dirty="0">
                <a:solidFill>
                  <a:srgbClr val="0356B1"/>
                </a:solidFill>
                <a:ea typeface="Calibri"/>
                <a:cs typeface="Times New Roman"/>
              </a:rPr>
              <a:t>why </a:t>
            </a:r>
            <a:r>
              <a:rPr lang="en-GB" b="1" dirty="0">
                <a:solidFill>
                  <a:srgbClr val="0356B1"/>
                </a:solidFill>
                <a:ea typeface="Calibri"/>
                <a:cs typeface="Times New Roman"/>
              </a:rPr>
              <a:t>YOUR</a:t>
            </a:r>
            <a:r>
              <a:rPr lang="en-GB" dirty="0">
                <a:solidFill>
                  <a:srgbClr val="0356B1"/>
                </a:solidFill>
                <a:ea typeface="Calibri"/>
                <a:cs typeface="Times New Roman"/>
              </a:rPr>
              <a:t> proposal should ultimately be selected for </a:t>
            </a:r>
            <a:r>
              <a:rPr lang="en-GB" dirty="0" smtClean="0">
                <a:solidFill>
                  <a:srgbClr val="0356B1"/>
                </a:solidFill>
                <a:ea typeface="Calibri"/>
                <a:cs typeface="Times New Roman"/>
              </a:rPr>
              <a:t>funding</a:t>
            </a:r>
          </a:p>
          <a:p>
            <a:pPr lvl="1" algn="just"/>
            <a:r>
              <a:rPr lang="en-GB" dirty="0" smtClean="0">
                <a:solidFill>
                  <a:srgbClr val="0356B1"/>
                </a:solidFill>
                <a:ea typeface="Calibri"/>
                <a:cs typeface="Times New Roman"/>
              </a:rPr>
              <a:t>Demonstrated how the project results will fit within the CEF Transport objectives </a:t>
            </a:r>
            <a:endParaRPr lang="en-IE" dirty="0" smtClean="0">
              <a:solidFill>
                <a:srgbClr val="0356B1"/>
              </a:solidFill>
            </a:endParaRPr>
          </a:p>
          <a:p>
            <a:pPr algn="just">
              <a:buFont typeface="Wingdings" panose="05000000000000000000" pitchFamily="2" charset="2"/>
              <a:buChar char="ü"/>
            </a:pPr>
            <a:r>
              <a:rPr lang="en-IE" sz="2200" dirty="0" smtClean="0">
                <a:solidFill>
                  <a:srgbClr val="0356B1"/>
                </a:solidFill>
              </a:rPr>
              <a:t>Choose partners, coordinating applicant, if applicable</a:t>
            </a:r>
          </a:p>
          <a:p>
            <a:pPr algn="just">
              <a:buFont typeface="Wingdings" panose="05000000000000000000" pitchFamily="2" charset="2"/>
              <a:buChar char="ü"/>
            </a:pPr>
            <a:r>
              <a:rPr lang="en-IE" sz="2400" dirty="0" smtClean="0">
                <a:solidFill>
                  <a:srgbClr val="0356B1"/>
                </a:solidFill>
              </a:rPr>
              <a:t>Contact Member State early to seek their agreement (and advice)</a:t>
            </a:r>
          </a:p>
          <a:p>
            <a:pPr marL="228600" lvl="2" indent="0" algn="just">
              <a:spcAft>
                <a:spcPts val="0"/>
              </a:spcAft>
              <a:buNone/>
            </a:pPr>
            <a:endParaRPr lang="en-IE" sz="2200" dirty="0" smtClean="0">
              <a:solidFill>
                <a:srgbClr val="0356B1"/>
              </a:solidFill>
            </a:endParaRPr>
          </a:p>
        </p:txBody>
      </p:sp>
      <p:sp>
        <p:nvSpPr>
          <p:cNvPr id="5" name="Title 4"/>
          <p:cNvSpPr>
            <a:spLocks noGrp="1"/>
          </p:cNvSpPr>
          <p:nvPr>
            <p:ph type="title"/>
          </p:nvPr>
        </p:nvSpPr>
        <p:spPr>
          <a:xfrm>
            <a:off x="970722" y="76460"/>
            <a:ext cx="10515600" cy="782357"/>
          </a:xfrm>
        </p:spPr>
        <p:txBody>
          <a:bodyPr/>
          <a:lstStyle/>
          <a:p>
            <a:r>
              <a:rPr lang="fr-BE" sz="3600" b="1" dirty="0" err="1" smtClean="0"/>
              <a:t>Towards</a:t>
            </a:r>
            <a:r>
              <a:rPr lang="fr-BE" sz="3600" b="1" dirty="0" smtClean="0"/>
              <a:t> a good </a:t>
            </a:r>
            <a:r>
              <a:rPr lang="fr-BE" sz="3600" b="1" dirty="0" err="1" smtClean="0"/>
              <a:t>proposal</a:t>
            </a:r>
            <a:r>
              <a:rPr lang="fr-BE" sz="3600" b="1" dirty="0" smtClean="0"/>
              <a:t> – </a:t>
            </a:r>
            <a:r>
              <a:rPr lang="fr-BE" sz="3600" b="1" dirty="0">
                <a:solidFill>
                  <a:srgbClr val="00B050"/>
                </a:solidFill>
              </a:rPr>
              <a:t>t</a:t>
            </a:r>
            <a:r>
              <a:rPr lang="fr-BE" sz="3600" b="1" dirty="0" smtClean="0">
                <a:solidFill>
                  <a:srgbClr val="00B050"/>
                </a:solidFill>
              </a:rPr>
              <a:t>he </a:t>
            </a:r>
            <a:r>
              <a:rPr lang="fr-BE" sz="3600" b="1" dirty="0" err="1" smtClean="0">
                <a:solidFill>
                  <a:srgbClr val="00B050"/>
                </a:solidFill>
              </a:rPr>
              <a:t>request</a:t>
            </a:r>
            <a:endParaRPr lang="fr-BE" sz="3600" b="1" dirty="0">
              <a:solidFill>
                <a:srgbClr val="00B050"/>
              </a:solidFill>
            </a:endParaRPr>
          </a:p>
        </p:txBody>
      </p:sp>
      <p:pic>
        <p:nvPicPr>
          <p:cNvPr id="3" name="Picture 2"/>
          <p:cNvPicPr>
            <a:picLocks noChangeAspect="1"/>
          </p:cNvPicPr>
          <p:nvPr/>
        </p:nvPicPr>
        <p:blipFill rotWithShape="1">
          <a:blip r:embed="rId3"/>
          <a:srcRect l="14622" t="5904" r="7948" b="11279"/>
          <a:stretch/>
        </p:blipFill>
        <p:spPr>
          <a:xfrm>
            <a:off x="10545981" y="192704"/>
            <a:ext cx="940341" cy="843065"/>
          </a:xfrm>
          <a:prstGeom prst="rect">
            <a:avLst/>
          </a:prstGeom>
        </p:spPr>
      </p:pic>
    </p:spTree>
    <p:extLst>
      <p:ext uri="{BB962C8B-B14F-4D97-AF65-F5344CB8AC3E}">
        <p14:creationId xmlns:p14="http://schemas.microsoft.com/office/powerpoint/2010/main" val="2022745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626" y="899084"/>
            <a:ext cx="6089373" cy="1154527"/>
          </a:xfrm>
        </p:spPr>
        <p:txBody>
          <a:bodyPr/>
          <a:lstStyle/>
          <a:p>
            <a:r>
              <a:rPr lang="fr-BE" sz="3400" dirty="0"/>
              <a:t>Indicative allocations  </a:t>
            </a:r>
            <a:endParaRPr lang="en-IE" sz="3400" dirty="0"/>
          </a:p>
        </p:txBody>
      </p:sp>
      <p:grpSp>
        <p:nvGrpSpPr>
          <p:cNvPr id="5" name="Group 4"/>
          <p:cNvGrpSpPr/>
          <p:nvPr/>
        </p:nvGrpSpPr>
        <p:grpSpPr>
          <a:xfrm>
            <a:off x="1446318" y="2168087"/>
            <a:ext cx="9596594" cy="667160"/>
            <a:chOff x="9199" y="39997"/>
            <a:chExt cx="8465019" cy="639939"/>
          </a:xfrm>
        </p:grpSpPr>
        <p:sp>
          <p:nvSpPr>
            <p:cNvPr id="6" name="Rounded Rectangle 5"/>
            <p:cNvSpPr/>
            <p:nvPr/>
          </p:nvSpPr>
          <p:spPr>
            <a:xfrm>
              <a:off x="9199" y="39997"/>
              <a:ext cx="8447856" cy="639939"/>
            </a:xfrm>
            <a:prstGeom prst="roundRect">
              <a:avLst/>
            </a:pr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ounded Rectangle 4"/>
            <p:cNvSpPr txBox="1"/>
            <p:nvPr/>
          </p:nvSpPr>
          <p:spPr>
            <a:xfrm>
              <a:off x="88840" y="58657"/>
              <a:ext cx="8385378" cy="5774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marR="0" lvl="0" indent="0" algn="l" defTabSz="1111250" rtl="0" eaLnBrk="1" fontAlgn="auto" latinLnBrk="0" hangingPunct="1">
                <a:lnSpc>
                  <a:spcPct val="90000"/>
                </a:lnSpc>
                <a:spcBef>
                  <a:spcPct val="0"/>
                </a:spcBef>
                <a:spcAft>
                  <a:spcPct val="35000"/>
                </a:spcAft>
                <a:buClrTx/>
                <a:buSzTx/>
                <a:buFontTx/>
                <a:buNone/>
                <a:tabLst/>
                <a:defRPr/>
              </a:pPr>
              <a:r>
                <a:rPr kumimoji="0" lang="en-GB" sz="2500" b="1" i="0" u="none" strike="noStrike" kern="1200" cap="none" spc="0" normalizeH="0" baseline="0" noProof="0" dirty="0">
                  <a:ln>
                    <a:noFill/>
                  </a:ln>
                  <a:solidFill>
                    <a:srgbClr val="FFFFFF"/>
                  </a:solidFill>
                  <a:effectLst/>
                  <a:uLnTx/>
                  <a:uFillTx/>
                  <a:latin typeface="Arial"/>
                  <a:ea typeface="+mn-ea"/>
                  <a:cs typeface="+mn-cs"/>
                </a:rPr>
                <a:t>1. Completion of the TEN-T network</a:t>
              </a:r>
              <a:endParaRPr kumimoji="0" lang="en-GB" sz="2500" b="1" i="0" u="none" strike="noStrike" kern="1200" cap="none" spc="0" normalizeH="0" baseline="0" noProof="0" dirty="0">
                <a:ln>
                  <a:noFill/>
                </a:ln>
                <a:solidFill>
                  <a:srgbClr val="1EC08A"/>
                </a:solidFill>
                <a:effectLst/>
                <a:uLnTx/>
                <a:uFillTx/>
                <a:latin typeface="Arial"/>
                <a:ea typeface="+mn-ea"/>
                <a:cs typeface="+mn-cs"/>
              </a:endParaRPr>
            </a:p>
          </p:txBody>
        </p:sp>
      </p:grpSp>
      <p:grpSp>
        <p:nvGrpSpPr>
          <p:cNvPr id="12" name="Group 11"/>
          <p:cNvGrpSpPr/>
          <p:nvPr/>
        </p:nvGrpSpPr>
        <p:grpSpPr>
          <a:xfrm>
            <a:off x="1471304" y="2875516"/>
            <a:ext cx="4474766" cy="468000"/>
            <a:chOff x="0" y="1"/>
            <a:chExt cx="3841584" cy="468000"/>
          </a:xfrm>
          <a:scene3d>
            <a:camera prst="orthographicFront"/>
            <a:lightRig rig="flat" dir="t"/>
          </a:scene3d>
        </p:grpSpPr>
        <p:sp>
          <p:nvSpPr>
            <p:cNvPr id="13" name="Rounded Rectangle 12"/>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4" name="Rounded Rectangle 4"/>
            <p:cNvSpPr txBox="1"/>
            <p:nvPr/>
          </p:nvSpPr>
          <p:spPr>
            <a:xfrm>
              <a:off x="22847" y="22847"/>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fr-BE" sz="2000" b="1" i="0" u="none" strike="noStrike" kern="1200" cap="none" spc="0" normalizeH="0" baseline="0" noProof="0" dirty="0">
                  <a:ln>
                    <a:noFill/>
                  </a:ln>
                  <a:solidFill>
                    <a:srgbClr val="0F5494"/>
                  </a:solidFill>
                  <a:effectLst/>
                  <a:uLnTx/>
                  <a:uFillTx/>
                  <a:latin typeface="Arial"/>
                  <a:ea typeface="+mn-ea"/>
                  <a:cs typeface="+mn-cs"/>
                </a:rPr>
                <a:t>General </a:t>
              </a:r>
              <a:r>
                <a:rPr kumimoji="0" lang="en-IE" sz="2000" b="1" i="0" u="none" strike="noStrike" kern="1200" cap="none" spc="0" normalizeH="0" baseline="0" noProof="0" dirty="0">
                  <a:ln>
                    <a:noFill/>
                  </a:ln>
                  <a:solidFill>
                    <a:srgbClr val="0F5494"/>
                  </a:solidFill>
                  <a:effectLst/>
                  <a:uLnTx/>
                  <a:uFillTx/>
                  <a:latin typeface="Arial"/>
                  <a:ea typeface="+mn-ea"/>
                  <a:cs typeface="+mn-cs"/>
                </a:rPr>
                <a:t>envelope</a:t>
              </a:r>
              <a:r>
                <a:rPr kumimoji="0" lang="fr-BE" sz="2000" b="1" i="0" u="none" strike="noStrike" kern="1200" cap="none" spc="0" normalizeH="0" baseline="0" noProof="0" dirty="0">
                  <a:ln>
                    <a:noFill/>
                  </a:ln>
                  <a:solidFill>
                    <a:srgbClr val="0F5494"/>
                  </a:solidFill>
                  <a:effectLst/>
                  <a:uLnTx/>
                  <a:uFillTx/>
                  <a:latin typeface="Arial"/>
                  <a:ea typeface="+mn-ea"/>
                  <a:cs typeface="+mn-cs"/>
                </a:rPr>
                <a:t> 60%</a:t>
              </a:r>
              <a:endParaRPr kumimoji="0" lang="en-IE" sz="2000" b="0" i="0" u="none" strike="noStrike" kern="1200" cap="none" spc="0" normalizeH="0" baseline="0" noProof="0" dirty="0">
                <a:ln>
                  <a:noFill/>
                </a:ln>
                <a:solidFill>
                  <a:srgbClr val="0F5494"/>
                </a:solidFill>
                <a:effectLst/>
                <a:uLnTx/>
                <a:uFillTx/>
                <a:latin typeface="Arial"/>
                <a:ea typeface="+mn-ea"/>
                <a:cs typeface="+mn-cs"/>
              </a:endParaRPr>
            </a:p>
          </p:txBody>
        </p:sp>
      </p:grpSp>
      <p:grpSp>
        <p:nvGrpSpPr>
          <p:cNvPr id="15" name="Group 14"/>
          <p:cNvGrpSpPr/>
          <p:nvPr/>
        </p:nvGrpSpPr>
        <p:grpSpPr>
          <a:xfrm>
            <a:off x="5974206" y="2878097"/>
            <a:ext cx="5049249" cy="473612"/>
            <a:chOff x="764820" y="-5611"/>
            <a:chExt cx="4099912" cy="473612"/>
          </a:xfrm>
          <a:scene3d>
            <a:camera prst="orthographicFront"/>
            <a:lightRig rig="flat" dir="t"/>
          </a:scene3d>
        </p:grpSpPr>
        <p:sp>
          <p:nvSpPr>
            <p:cNvPr id="16" name="Rounded Rectangle 15"/>
            <p:cNvSpPr/>
            <p:nvPr/>
          </p:nvSpPr>
          <p:spPr>
            <a:xfrm>
              <a:off x="764820" y="1"/>
              <a:ext cx="4099912"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7" name="Rounded Rectangle 4"/>
            <p:cNvSpPr txBox="1"/>
            <p:nvPr/>
          </p:nvSpPr>
          <p:spPr>
            <a:xfrm>
              <a:off x="810512" y="-5611"/>
              <a:ext cx="4054220"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dirty="0">
                  <a:ln>
                    <a:noFill/>
                  </a:ln>
                  <a:solidFill>
                    <a:srgbClr val="0F5494"/>
                  </a:solidFill>
                  <a:effectLst/>
                  <a:uLnTx/>
                  <a:uFillTx/>
                  <a:latin typeface="Arial"/>
                  <a:ea typeface="+mn-ea"/>
                  <a:cs typeface="+mn-cs"/>
                </a:rPr>
                <a:t>Cohesion envelope</a:t>
              </a:r>
              <a:r>
                <a:rPr kumimoji="0" lang="fr-BE" sz="2000" b="1" i="0" u="none" strike="noStrike" kern="1200" cap="none" spc="0" normalizeH="0" baseline="0" noProof="0" dirty="0">
                  <a:ln>
                    <a:noFill/>
                  </a:ln>
                  <a:solidFill>
                    <a:srgbClr val="0F5494"/>
                  </a:solidFill>
                  <a:effectLst/>
                  <a:uLnTx/>
                  <a:uFillTx/>
                  <a:latin typeface="Arial"/>
                  <a:ea typeface="+mn-ea"/>
                  <a:cs typeface="+mn-cs"/>
                </a:rPr>
                <a:t> 85%</a:t>
              </a:r>
              <a:endParaRPr kumimoji="0" lang="en-IE" sz="2000" b="0" i="0" u="none" strike="noStrike" kern="1200" cap="none" spc="0" normalizeH="0" baseline="0" noProof="0" dirty="0">
                <a:ln>
                  <a:noFill/>
                </a:ln>
                <a:solidFill>
                  <a:srgbClr val="0F5494"/>
                </a:solidFill>
                <a:effectLst/>
                <a:uLnTx/>
                <a:uFillTx/>
                <a:latin typeface="Arial"/>
                <a:ea typeface="+mn-ea"/>
                <a:cs typeface="+mn-cs"/>
              </a:endParaRPr>
            </a:p>
          </p:txBody>
        </p:sp>
      </p:grpSp>
      <p:sp>
        <p:nvSpPr>
          <p:cNvPr id="3" name="Rectangle 2"/>
          <p:cNvSpPr/>
          <p:nvPr/>
        </p:nvSpPr>
        <p:spPr>
          <a:xfrm>
            <a:off x="2690665" y="3426880"/>
            <a:ext cx="6096000" cy="707886"/>
          </a:xfrm>
          <a:prstGeom prst="rect">
            <a:avLst/>
          </a:prstGeom>
        </p:spPr>
        <p:txBody>
          <a:bodyPr wrap="square">
            <a:spAutoFit/>
          </a:bodyPr>
          <a:lstStyle/>
          <a:p>
            <a:pPr marL="447675" marR="0" lvl="0" indent="-35560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85% - Core network</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a:p>
            <a:pPr marL="447675" marR="0" lvl="0" indent="-35560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34EA2"/>
                </a:solidFill>
                <a:effectLst/>
                <a:uLnTx/>
                <a:uFillTx/>
                <a:latin typeface="Arial"/>
                <a:ea typeface="+mn-ea"/>
                <a:cs typeface="+mn-cs"/>
              </a:rPr>
              <a:t>15% - Comprehensive network specific sections</a:t>
            </a:r>
            <a:endParaRPr kumimoji="0" lang="en-GB" sz="2000" b="1" i="0" u="none" strike="noStrike" kern="1200" cap="none" spc="0" normalizeH="0" baseline="0" noProof="0" dirty="0">
              <a:ln>
                <a:noFill/>
              </a:ln>
              <a:solidFill>
                <a:srgbClr val="034EA2"/>
              </a:solidFill>
              <a:effectLst/>
              <a:uLnTx/>
              <a:uFillTx/>
              <a:latin typeface="Arial"/>
              <a:ea typeface="+mn-ea"/>
              <a:cs typeface="+mn-cs"/>
            </a:endParaRPr>
          </a:p>
        </p:txBody>
      </p:sp>
      <p:grpSp>
        <p:nvGrpSpPr>
          <p:cNvPr id="18" name="Group 17"/>
          <p:cNvGrpSpPr/>
          <p:nvPr/>
        </p:nvGrpSpPr>
        <p:grpSpPr>
          <a:xfrm>
            <a:off x="1465775" y="4407057"/>
            <a:ext cx="9577137" cy="614350"/>
            <a:chOff x="0" y="1921990"/>
            <a:chExt cx="8447856" cy="614350"/>
          </a:xfrm>
        </p:grpSpPr>
        <p:sp>
          <p:nvSpPr>
            <p:cNvPr id="19" name="Rounded Rectangle 18"/>
            <p:cNvSpPr/>
            <p:nvPr/>
          </p:nvSpPr>
          <p:spPr>
            <a:xfrm>
              <a:off x="0" y="1921990"/>
              <a:ext cx="8447856" cy="614350"/>
            </a:xfrm>
            <a:prstGeom prst="roundRect">
              <a:avLst/>
            </a:prstGeom>
            <a:solidFill>
              <a:schemeClr val="tx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0" name="Rounded Rectangle 4"/>
            <p:cNvSpPr txBox="1"/>
            <p:nvPr/>
          </p:nvSpPr>
          <p:spPr>
            <a:xfrm>
              <a:off x="29990" y="1951980"/>
              <a:ext cx="8387876" cy="5543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marL="0" marR="0" lvl="0" indent="0" algn="l" defTabSz="1111250" rtl="0" eaLnBrk="1" fontAlgn="auto" latinLnBrk="0" hangingPunct="1">
                <a:lnSpc>
                  <a:spcPct val="90000"/>
                </a:lnSpc>
                <a:spcBef>
                  <a:spcPct val="0"/>
                </a:spcBef>
                <a:spcAft>
                  <a:spcPct val="35000"/>
                </a:spcAft>
                <a:buClrTx/>
                <a:buSzTx/>
                <a:buFontTx/>
                <a:buNone/>
                <a:tabLst/>
                <a:defRPr/>
              </a:pPr>
              <a:r>
                <a:rPr kumimoji="0" lang="en-GB" sz="2500" b="1" i="0" u="none" strike="noStrike" kern="1200" cap="none" spc="0" normalizeH="0" baseline="0" noProof="0" dirty="0">
                  <a:ln>
                    <a:noFill/>
                  </a:ln>
                  <a:solidFill>
                    <a:srgbClr val="FFFFFF"/>
                  </a:solidFill>
                  <a:effectLst/>
                  <a:uLnTx/>
                  <a:uFillTx/>
                  <a:latin typeface="Arial"/>
                  <a:ea typeface="+mn-ea"/>
                  <a:cs typeface="+mn-cs"/>
                </a:rPr>
                <a:t>2. Modernisation of existing TEN-T network</a:t>
              </a:r>
            </a:p>
          </p:txBody>
        </p:sp>
      </p:grpSp>
      <p:grpSp>
        <p:nvGrpSpPr>
          <p:cNvPr id="21" name="Group 20"/>
          <p:cNvGrpSpPr/>
          <p:nvPr/>
        </p:nvGrpSpPr>
        <p:grpSpPr>
          <a:xfrm>
            <a:off x="6001563" y="5064200"/>
            <a:ext cx="5041349" cy="468000"/>
            <a:chOff x="0" y="1"/>
            <a:chExt cx="3841584" cy="468000"/>
          </a:xfrm>
          <a:scene3d>
            <a:camera prst="orthographicFront"/>
            <a:lightRig rig="flat" dir="t"/>
          </a:scene3d>
        </p:grpSpPr>
        <p:sp>
          <p:nvSpPr>
            <p:cNvPr id="22" name="Rounded Rectangle 21"/>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3" name="Rounded Rectangle 4"/>
            <p:cNvSpPr txBox="1"/>
            <p:nvPr/>
          </p:nvSpPr>
          <p:spPr>
            <a:xfrm>
              <a:off x="19888" y="2482"/>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dirty="0">
                  <a:ln>
                    <a:noFill/>
                  </a:ln>
                  <a:solidFill>
                    <a:srgbClr val="0F5494"/>
                  </a:solidFill>
                  <a:effectLst/>
                  <a:uLnTx/>
                  <a:uFillTx/>
                  <a:latin typeface="Arial"/>
                  <a:ea typeface="+mn-ea"/>
                  <a:cs typeface="+mn-cs"/>
                </a:rPr>
                <a:t>Cohesion</a:t>
              </a:r>
              <a:r>
                <a:rPr kumimoji="0" lang="fr-BE" sz="2000" b="1" i="0" u="none" strike="noStrike" kern="1200" cap="none" spc="0" normalizeH="0" baseline="0" noProof="0" dirty="0">
                  <a:ln>
                    <a:noFill/>
                  </a:ln>
                  <a:solidFill>
                    <a:srgbClr val="0F5494"/>
                  </a:solidFill>
                  <a:effectLst/>
                  <a:uLnTx/>
                  <a:uFillTx/>
                  <a:latin typeface="Arial"/>
                  <a:ea typeface="+mn-ea"/>
                  <a:cs typeface="+mn-cs"/>
                </a:rPr>
                <a:t> </a:t>
              </a:r>
              <a:r>
                <a:rPr kumimoji="0" lang="en-IE" sz="2000" b="1" i="0" u="none" strike="noStrike" kern="1200" cap="none" spc="0" normalizeH="0" baseline="0" noProof="0" dirty="0">
                  <a:ln>
                    <a:noFill/>
                  </a:ln>
                  <a:solidFill>
                    <a:srgbClr val="0F5494"/>
                  </a:solidFill>
                  <a:effectLst/>
                  <a:uLnTx/>
                  <a:uFillTx/>
                  <a:latin typeface="Arial"/>
                  <a:ea typeface="+mn-ea"/>
                  <a:cs typeface="+mn-cs"/>
                </a:rPr>
                <a:t>envelope</a:t>
              </a:r>
              <a:r>
                <a:rPr kumimoji="0" lang="fr-BE" sz="2000" b="1" i="0" u="none" strike="noStrike" kern="1200" cap="none" spc="0" normalizeH="0" baseline="0" noProof="0" dirty="0">
                  <a:ln>
                    <a:noFill/>
                  </a:ln>
                  <a:solidFill>
                    <a:srgbClr val="0F5494"/>
                  </a:solidFill>
                  <a:effectLst/>
                  <a:uLnTx/>
                  <a:uFillTx/>
                  <a:latin typeface="Arial"/>
                  <a:ea typeface="+mn-ea"/>
                  <a:cs typeface="+mn-cs"/>
                </a:rPr>
                <a:t> </a:t>
              </a:r>
              <a:r>
                <a:rPr kumimoji="0" lang="en-IE" sz="2000" b="1" i="0" u="none" strike="noStrike" kern="1200" cap="none" spc="0" normalizeH="0" baseline="0" noProof="0" dirty="0">
                  <a:ln>
                    <a:noFill/>
                  </a:ln>
                  <a:solidFill>
                    <a:srgbClr val="0F5494"/>
                  </a:solidFill>
                  <a:effectLst/>
                  <a:uLnTx/>
                  <a:uFillTx/>
                  <a:latin typeface="Arial"/>
                  <a:ea typeface="+mn-ea"/>
                  <a:cs typeface="+mn-cs"/>
                </a:rPr>
                <a:t>15</a:t>
              </a:r>
              <a:r>
                <a:rPr kumimoji="0" lang="fr-BE" sz="2000" b="1" i="0" u="none" strike="noStrike" kern="1200" cap="none" spc="0" normalizeH="0" baseline="0" noProof="0" dirty="0">
                  <a:ln>
                    <a:noFill/>
                  </a:ln>
                  <a:solidFill>
                    <a:srgbClr val="0F5494"/>
                  </a:solidFill>
                  <a:effectLst/>
                  <a:uLnTx/>
                  <a:uFillTx/>
                  <a:latin typeface="Arial"/>
                  <a:ea typeface="+mn-ea"/>
                  <a:cs typeface="+mn-cs"/>
                </a:rPr>
                <a:t>%</a:t>
              </a:r>
              <a:endParaRPr kumimoji="0" lang="en-IE" sz="2000" b="0" i="0" u="none" strike="noStrike" kern="1200" cap="none" spc="0" normalizeH="0" baseline="0" noProof="0" dirty="0">
                <a:ln>
                  <a:noFill/>
                </a:ln>
                <a:solidFill>
                  <a:srgbClr val="0F5494"/>
                </a:solidFill>
                <a:effectLst/>
                <a:uLnTx/>
                <a:uFillTx/>
                <a:latin typeface="Arial"/>
                <a:ea typeface="+mn-ea"/>
                <a:cs typeface="+mn-cs"/>
              </a:endParaRPr>
            </a:p>
          </p:txBody>
        </p:sp>
      </p:grpSp>
      <p:grpSp>
        <p:nvGrpSpPr>
          <p:cNvPr id="24" name="Group 23"/>
          <p:cNvGrpSpPr/>
          <p:nvPr/>
        </p:nvGrpSpPr>
        <p:grpSpPr>
          <a:xfrm>
            <a:off x="1469052" y="5074618"/>
            <a:ext cx="4501339" cy="468000"/>
            <a:chOff x="0" y="1"/>
            <a:chExt cx="3841584" cy="468000"/>
          </a:xfrm>
          <a:scene3d>
            <a:camera prst="orthographicFront"/>
            <a:lightRig rig="flat" dir="t"/>
          </a:scene3d>
        </p:grpSpPr>
        <p:sp>
          <p:nvSpPr>
            <p:cNvPr id="25" name="Rounded Rectangle 24"/>
            <p:cNvSpPr/>
            <p:nvPr/>
          </p:nvSpPr>
          <p:spPr>
            <a:xfrm>
              <a:off x="0" y="1"/>
              <a:ext cx="3841584" cy="468000"/>
            </a:xfrm>
            <a:prstGeom prst="round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26" name="Rounded Rectangle 4"/>
            <p:cNvSpPr txBox="1"/>
            <p:nvPr/>
          </p:nvSpPr>
          <p:spPr>
            <a:xfrm>
              <a:off x="22847" y="22847"/>
              <a:ext cx="3795892" cy="42230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marL="0" marR="0" lvl="0" indent="0" algn="l" defTabSz="889000" rtl="0" eaLnBrk="1" fontAlgn="auto" latinLnBrk="0" hangingPunct="1">
                <a:lnSpc>
                  <a:spcPct val="90000"/>
                </a:lnSpc>
                <a:spcBef>
                  <a:spcPct val="0"/>
                </a:spcBef>
                <a:spcAft>
                  <a:spcPct val="35000"/>
                </a:spcAft>
                <a:buClrTx/>
                <a:buSzTx/>
                <a:buFontTx/>
                <a:buNone/>
                <a:tabLst/>
                <a:defRPr/>
              </a:pPr>
              <a:r>
                <a:rPr kumimoji="0" lang="en-IE" sz="2000" b="1" i="0" u="none" strike="noStrike" kern="1200" cap="none" spc="0" normalizeH="0" baseline="0" noProof="0" dirty="0">
                  <a:ln>
                    <a:noFill/>
                  </a:ln>
                  <a:solidFill>
                    <a:srgbClr val="0F5494"/>
                  </a:solidFill>
                  <a:effectLst/>
                  <a:uLnTx/>
                  <a:uFillTx/>
                  <a:latin typeface="Arial"/>
                  <a:ea typeface="+mn-ea"/>
                  <a:cs typeface="+mn-cs"/>
                </a:rPr>
                <a:t>General</a:t>
              </a:r>
              <a:r>
                <a:rPr kumimoji="0" lang="fr-BE" sz="2000" b="1" i="0" u="none" strike="noStrike" kern="1200" cap="none" spc="0" normalizeH="0" baseline="0" noProof="0" dirty="0">
                  <a:ln>
                    <a:noFill/>
                  </a:ln>
                  <a:solidFill>
                    <a:srgbClr val="0F5494"/>
                  </a:solidFill>
                  <a:effectLst/>
                  <a:uLnTx/>
                  <a:uFillTx/>
                  <a:latin typeface="Arial"/>
                  <a:ea typeface="+mn-ea"/>
                  <a:cs typeface="+mn-cs"/>
                </a:rPr>
                <a:t> </a:t>
              </a:r>
              <a:r>
                <a:rPr kumimoji="0" lang="en-IE" sz="2000" b="1" i="0" u="none" strike="noStrike" kern="1200" cap="none" spc="0" normalizeH="0" baseline="0" noProof="0" dirty="0">
                  <a:ln>
                    <a:noFill/>
                  </a:ln>
                  <a:solidFill>
                    <a:srgbClr val="0F5494"/>
                  </a:solidFill>
                  <a:effectLst/>
                  <a:uLnTx/>
                  <a:uFillTx/>
                  <a:latin typeface="Arial"/>
                  <a:ea typeface="+mn-ea"/>
                  <a:cs typeface="+mn-cs"/>
                </a:rPr>
                <a:t>envelope</a:t>
              </a:r>
              <a:r>
                <a:rPr kumimoji="0" lang="fr-BE" sz="2000" b="1" i="0" u="none" strike="noStrike" kern="1200" cap="none" spc="0" normalizeH="0" baseline="0" noProof="0" dirty="0">
                  <a:ln>
                    <a:noFill/>
                  </a:ln>
                  <a:solidFill>
                    <a:srgbClr val="0F5494"/>
                  </a:solidFill>
                  <a:effectLst/>
                  <a:uLnTx/>
                  <a:uFillTx/>
                  <a:latin typeface="Arial"/>
                  <a:ea typeface="+mn-ea"/>
                  <a:cs typeface="+mn-cs"/>
                </a:rPr>
                <a:t> </a:t>
              </a:r>
              <a:r>
                <a:rPr kumimoji="0" lang="en-IE" sz="2000" b="1" i="0" u="none" strike="noStrike" kern="1200" cap="none" spc="0" normalizeH="0" baseline="0" noProof="0" dirty="0">
                  <a:ln>
                    <a:noFill/>
                  </a:ln>
                  <a:solidFill>
                    <a:srgbClr val="0F5494"/>
                  </a:solidFill>
                  <a:effectLst/>
                  <a:uLnTx/>
                  <a:uFillTx/>
                  <a:latin typeface="Arial"/>
                  <a:ea typeface="+mn-ea"/>
                  <a:cs typeface="+mn-cs"/>
                </a:rPr>
                <a:t>40</a:t>
              </a:r>
              <a:r>
                <a:rPr kumimoji="0" lang="fr-BE" sz="2000" b="1" i="0" u="none" strike="noStrike" kern="1200" cap="none" spc="0" normalizeH="0" baseline="0" noProof="0" dirty="0">
                  <a:ln>
                    <a:noFill/>
                  </a:ln>
                  <a:solidFill>
                    <a:srgbClr val="0F5494"/>
                  </a:solidFill>
                  <a:effectLst/>
                  <a:uLnTx/>
                  <a:uFillTx/>
                  <a:latin typeface="Arial"/>
                  <a:ea typeface="+mn-ea"/>
                  <a:cs typeface="+mn-cs"/>
                </a:rPr>
                <a:t>%</a:t>
              </a:r>
              <a:endParaRPr kumimoji="0" lang="en-IE" sz="2000" b="0" i="0" u="none" strike="noStrike" kern="1200" cap="none" spc="0" normalizeH="0" baseline="0" noProof="0" dirty="0">
                <a:ln>
                  <a:noFill/>
                </a:ln>
                <a:solidFill>
                  <a:srgbClr val="0F5494"/>
                </a:solidFill>
                <a:effectLst/>
                <a:uLnTx/>
                <a:uFillTx/>
                <a:latin typeface="Arial"/>
                <a:ea typeface="+mn-ea"/>
                <a:cs typeface="+mn-cs"/>
              </a:endParaRPr>
            </a:p>
          </p:txBody>
        </p:sp>
      </p:grpSp>
      <p:sp>
        <p:nvSpPr>
          <p:cNvPr id="27" name="Rectangle 26"/>
          <p:cNvSpPr/>
          <p:nvPr/>
        </p:nvSpPr>
        <p:spPr>
          <a:xfrm>
            <a:off x="970735" y="4677492"/>
            <a:ext cx="9515002" cy="369332"/>
          </a:xfrm>
          <a:prstGeom prst="rect">
            <a:avLst/>
          </a:prstGeom>
        </p:spPr>
        <p:txBody>
          <a:bodyPr wrap="square">
            <a:spAutoFit/>
          </a:bodyPr>
          <a:lstStyle/>
          <a:p>
            <a:pPr marL="447675" marR="0" lvl="0" indent="-355600" algn="ctr" defTabSz="914400" rtl="0" eaLnBrk="1" fontAlgn="auto" latinLnBrk="0" hangingPunct="1">
              <a:lnSpc>
                <a:spcPct val="100000"/>
              </a:lnSpc>
              <a:spcBef>
                <a:spcPts val="1800"/>
              </a:spcBef>
              <a:spcAft>
                <a:spcPts val="600"/>
              </a:spcAft>
              <a:buClrTx/>
              <a:buSzTx/>
              <a:buFontTx/>
              <a:buNone/>
              <a:tabLst/>
              <a:defRPr/>
            </a:pPr>
            <a:r>
              <a:rPr kumimoji="0" lang="et-EE" sz="1800" b="1" i="0" u="none" strike="noStrike" kern="1200" cap="none" spc="0" normalizeH="0" baseline="0" noProof="0" dirty="0">
                <a:ln>
                  <a:noFill/>
                </a:ln>
                <a:solidFill>
                  <a:srgbClr val="034EA2"/>
                </a:solidFill>
                <a:effectLst/>
                <a:uLnTx/>
                <a:uFillTx/>
                <a:latin typeface="Arial"/>
                <a:ea typeface="+mn-ea"/>
                <a:cs typeface="+mn-cs"/>
              </a:rPr>
              <a:t>	</a:t>
            </a:r>
            <a:endParaRPr kumimoji="0" lang="en-GB" sz="1800" b="0" i="0" u="none" strike="noStrike" kern="1200" cap="none" spc="0" normalizeH="0" baseline="0" noProof="0" dirty="0">
              <a:ln>
                <a:noFill/>
              </a:ln>
              <a:solidFill>
                <a:srgbClr val="034EA2"/>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466198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93570" y="920032"/>
            <a:ext cx="10648124" cy="5627306"/>
          </a:xfrm>
        </p:spPr>
        <p:txBody>
          <a:bodyPr/>
          <a:lstStyle/>
          <a:p>
            <a:pPr marL="0" indent="0" algn="just">
              <a:buNone/>
            </a:pPr>
            <a:r>
              <a:rPr lang="en-IE" sz="2600" b="1" i="1" dirty="0" smtClean="0">
                <a:solidFill>
                  <a:srgbClr val="00B050"/>
                </a:solidFill>
              </a:rPr>
              <a:t>IT tool and application forms</a:t>
            </a:r>
          </a:p>
          <a:p>
            <a:pPr algn="just">
              <a:buFont typeface="Wingdings" panose="05000000000000000000" pitchFamily="2" charset="2"/>
              <a:buChar char="ü"/>
            </a:pPr>
            <a:r>
              <a:rPr lang="en-IE" sz="2200" b="1" dirty="0" smtClean="0">
                <a:solidFill>
                  <a:srgbClr val="0356B1"/>
                </a:solidFill>
              </a:rPr>
              <a:t>Submission tool</a:t>
            </a:r>
            <a:r>
              <a:rPr lang="en-IE" sz="2200" dirty="0" smtClean="0">
                <a:solidFill>
                  <a:srgbClr val="0356B1"/>
                </a:solidFill>
              </a:rPr>
              <a:t>: </a:t>
            </a:r>
            <a:r>
              <a:rPr lang="en-IE" sz="2200" dirty="0" err="1" smtClean="0">
                <a:solidFill>
                  <a:srgbClr val="0356B1"/>
                </a:solidFill>
              </a:rPr>
              <a:t>eGrants</a:t>
            </a:r>
            <a:r>
              <a:rPr lang="en-IE" sz="2200" dirty="0" smtClean="0">
                <a:solidFill>
                  <a:srgbClr val="0356B1"/>
                </a:solidFill>
              </a:rPr>
              <a:t> system, Funding &amp; Tender Portal</a:t>
            </a:r>
          </a:p>
          <a:p>
            <a:pPr lvl="1" algn="just"/>
            <a:r>
              <a:rPr lang="en-US" dirty="0" smtClean="0">
                <a:solidFill>
                  <a:srgbClr val="0356B1"/>
                </a:solidFill>
              </a:rPr>
              <a:t>Set the access </a:t>
            </a:r>
            <a:r>
              <a:rPr lang="en-US" dirty="0">
                <a:solidFill>
                  <a:srgbClr val="0356B1"/>
                </a:solidFill>
              </a:rPr>
              <a:t>to a </a:t>
            </a:r>
            <a:r>
              <a:rPr lang="en-US" dirty="0" err="1">
                <a:solidFill>
                  <a:srgbClr val="0356B1"/>
                </a:solidFill>
              </a:rPr>
              <a:t>personalised</a:t>
            </a:r>
            <a:r>
              <a:rPr lang="en-US" dirty="0">
                <a:solidFill>
                  <a:srgbClr val="0356B1"/>
                </a:solidFill>
              </a:rPr>
              <a:t> </a:t>
            </a:r>
            <a:r>
              <a:rPr lang="en-US" dirty="0" smtClean="0">
                <a:solidFill>
                  <a:srgbClr val="0356B1"/>
                </a:solidFill>
              </a:rPr>
              <a:t>space for each user in the Funding </a:t>
            </a:r>
            <a:r>
              <a:rPr lang="en-US" dirty="0">
                <a:solidFill>
                  <a:srgbClr val="0356B1"/>
                </a:solidFill>
              </a:rPr>
              <a:t>&amp; Tenders Portal </a:t>
            </a:r>
            <a:r>
              <a:rPr lang="en-US" dirty="0" smtClean="0">
                <a:solidFill>
                  <a:srgbClr val="0356B1"/>
                </a:solidFill>
              </a:rPr>
              <a:t>based on:</a:t>
            </a:r>
            <a:endParaRPr lang="en-US" dirty="0">
              <a:solidFill>
                <a:srgbClr val="0356B1"/>
              </a:solidFill>
            </a:endParaRPr>
          </a:p>
          <a:p>
            <a:pPr lvl="2" algn="just">
              <a:spcAft>
                <a:spcPts val="0"/>
              </a:spcAft>
            </a:pPr>
            <a:r>
              <a:rPr lang="en-US" sz="2000" dirty="0" smtClean="0">
                <a:solidFill>
                  <a:srgbClr val="0356B1"/>
                </a:solidFill>
              </a:rPr>
              <a:t>A unique </a:t>
            </a:r>
            <a:r>
              <a:rPr lang="en-US" sz="2000" b="1" dirty="0">
                <a:solidFill>
                  <a:srgbClr val="0356B1"/>
                </a:solidFill>
              </a:rPr>
              <a:t>EU Login </a:t>
            </a:r>
            <a:r>
              <a:rPr lang="en-US" sz="2000" b="1" dirty="0" smtClean="0">
                <a:solidFill>
                  <a:srgbClr val="0356B1"/>
                </a:solidFill>
              </a:rPr>
              <a:t>account </a:t>
            </a:r>
            <a:r>
              <a:rPr lang="en-US" sz="2000" dirty="0" smtClean="0">
                <a:solidFill>
                  <a:srgbClr val="0356B1"/>
                </a:solidFill>
              </a:rPr>
              <a:t>for each user, a unique </a:t>
            </a:r>
            <a:r>
              <a:rPr lang="en-US" sz="2000" dirty="0">
                <a:solidFill>
                  <a:srgbClr val="0356B1"/>
                </a:solidFill>
              </a:rPr>
              <a:t>identifier for </a:t>
            </a:r>
            <a:r>
              <a:rPr lang="en-US" sz="2000" dirty="0" smtClean="0">
                <a:solidFill>
                  <a:srgbClr val="0356B1"/>
                </a:solidFill>
              </a:rPr>
              <a:t>persons, linked </a:t>
            </a:r>
            <a:r>
              <a:rPr lang="en-US" sz="2000" dirty="0">
                <a:solidFill>
                  <a:srgbClr val="0356B1"/>
                </a:solidFill>
              </a:rPr>
              <a:t>to their professional </a:t>
            </a:r>
            <a:r>
              <a:rPr lang="en-US" sz="2000" b="1" dirty="0">
                <a:solidFill>
                  <a:srgbClr val="0356B1"/>
                </a:solidFill>
              </a:rPr>
              <a:t>email </a:t>
            </a:r>
            <a:r>
              <a:rPr lang="en-US" sz="2000" b="1" dirty="0" smtClean="0">
                <a:solidFill>
                  <a:srgbClr val="0356B1"/>
                </a:solidFill>
              </a:rPr>
              <a:t>address</a:t>
            </a:r>
            <a:endParaRPr lang="en-US" sz="2000" dirty="0">
              <a:solidFill>
                <a:srgbClr val="0356B1"/>
              </a:solidFill>
            </a:endParaRPr>
          </a:p>
          <a:p>
            <a:pPr lvl="2" algn="just">
              <a:spcAft>
                <a:spcPts val="0"/>
              </a:spcAft>
            </a:pPr>
            <a:r>
              <a:rPr lang="en-US" sz="2000" dirty="0">
                <a:solidFill>
                  <a:srgbClr val="0356B1"/>
                </a:solidFill>
              </a:rPr>
              <a:t>Each EU Login account is linked to one (or more) </a:t>
            </a:r>
            <a:r>
              <a:rPr lang="en-US" sz="2000" b="1" dirty="0">
                <a:solidFill>
                  <a:srgbClr val="0356B1"/>
                </a:solidFill>
              </a:rPr>
              <a:t>PIC</a:t>
            </a:r>
            <a:r>
              <a:rPr lang="en-US" sz="2000" dirty="0">
                <a:solidFill>
                  <a:srgbClr val="0356B1"/>
                </a:solidFill>
              </a:rPr>
              <a:t> number(s</a:t>
            </a:r>
            <a:r>
              <a:rPr lang="en-US" sz="2000" dirty="0" smtClean="0">
                <a:solidFill>
                  <a:srgbClr val="0356B1"/>
                </a:solidFill>
              </a:rPr>
              <a:t>) = </a:t>
            </a:r>
            <a:r>
              <a:rPr lang="en-US" sz="2000" b="1" dirty="0" smtClean="0">
                <a:solidFill>
                  <a:srgbClr val="0356B1"/>
                </a:solidFill>
              </a:rPr>
              <a:t>unique </a:t>
            </a:r>
            <a:r>
              <a:rPr lang="en-US" sz="2000" b="1" dirty="0">
                <a:solidFill>
                  <a:srgbClr val="0356B1"/>
                </a:solidFill>
              </a:rPr>
              <a:t>identifier for </a:t>
            </a:r>
            <a:r>
              <a:rPr lang="en-US" sz="2000" b="1" dirty="0" err="1" smtClean="0">
                <a:solidFill>
                  <a:srgbClr val="0356B1"/>
                </a:solidFill>
              </a:rPr>
              <a:t>organisations</a:t>
            </a:r>
            <a:endParaRPr lang="en-US" sz="2000" b="1" dirty="0">
              <a:solidFill>
                <a:srgbClr val="0356B1"/>
              </a:solidFill>
            </a:endParaRPr>
          </a:p>
          <a:p>
            <a:pPr lvl="2" algn="just">
              <a:spcAft>
                <a:spcPts val="0"/>
              </a:spcAft>
            </a:pPr>
            <a:r>
              <a:rPr lang="en-US" sz="2000" dirty="0">
                <a:solidFill>
                  <a:srgbClr val="0356B1"/>
                </a:solidFill>
              </a:rPr>
              <a:t>Each EU Login account is linked to all the roles that the user has in projects </a:t>
            </a:r>
            <a:r>
              <a:rPr lang="en-US" sz="2000" dirty="0" smtClean="0">
                <a:solidFill>
                  <a:srgbClr val="0356B1"/>
                </a:solidFill>
              </a:rPr>
              <a:t>and/or </a:t>
            </a:r>
            <a:r>
              <a:rPr lang="en-US" sz="2000" dirty="0" err="1" smtClean="0">
                <a:solidFill>
                  <a:srgbClr val="0356B1"/>
                </a:solidFill>
              </a:rPr>
              <a:t>organisations</a:t>
            </a:r>
            <a:endParaRPr lang="en-US" sz="2000" dirty="0" smtClean="0">
              <a:solidFill>
                <a:srgbClr val="0356B1"/>
              </a:solidFill>
            </a:endParaRPr>
          </a:p>
          <a:p>
            <a:pPr marL="914400" lvl="2" indent="0" algn="just">
              <a:spcAft>
                <a:spcPts val="0"/>
              </a:spcAft>
              <a:buNone/>
            </a:pPr>
            <a:endParaRPr lang="en-US" sz="2000" dirty="0" smtClean="0">
              <a:solidFill>
                <a:srgbClr val="0356B1"/>
              </a:solidFill>
            </a:endParaRPr>
          </a:p>
          <a:p>
            <a:pPr algn="just">
              <a:buFont typeface="Wingdings" panose="05000000000000000000" pitchFamily="2" charset="2"/>
              <a:buChar char="ü"/>
            </a:pPr>
            <a:r>
              <a:rPr lang="en-US" sz="2000" dirty="0" smtClean="0">
                <a:solidFill>
                  <a:srgbClr val="0356B1"/>
                </a:solidFill>
              </a:rPr>
              <a:t>Prepare the application in the </a:t>
            </a:r>
            <a:r>
              <a:rPr lang="en-US" sz="2000" b="1" dirty="0" smtClean="0">
                <a:solidFill>
                  <a:srgbClr val="0356B1"/>
                </a:solidFill>
              </a:rPr>
              <a:t>requested templates</a:t>
            </a:r>
            <a:endParaRPr lang="en-IE" sz="2000" b="1" dirty="0" smtClean="0">
              <a:solidFill>
                <a:srgbClr val="0356B1"/>
              </a:solidFill>
            </a:endParaRPr>
          </a:p>
          <a:p>
            <a:pPr lvl="1" algn="just">
              <a:spcAft>
                <a:spcPts val="0"/>
              </a:spcAft>
            </a:pPr>
            <a:r>
              <a:rPr lang="en-IE" dirty="0" smtClean="0">
                <a:solidFill>
                  <a:srgbClr val="0356B1"/>
                </a:solidFill>
              </a:rPr>
              <a:t>Complete the administrative information in the application Part A</a:t>
            </a:r>
          </a:p>
          <a:p>
            <a:pPr lvl="1" algn="just">
              <a:spcAft>
                <a:spcPts val="0"/>
              </a:spcAft>
            </a:pPr>
            <a:r>
              <a:rPr lang="en-IE" b="1" dirty="0" smtClean="0">
                <a:solidFill>
                  <a:srgbClr val="0356B1"/>
                </a:solidFill>
              </a:rPr>
              <a:t>Review ALL </a:t>
            </a:r>
            <a:r>
              <a:rPr lang="en-IE" dirty="0" smtClean="0">
                <a:solidFill>
                  <a:srgbClr val="0356B1"/>
                </a:solidFill>
              </a:rPr>
              <a:t>documents applicable for your topic  </a:t>
            </a:r>
          </a:p>
        </p:txBody>
      </p:sp>
      <p:sp>
        <p:nvSpPr>
          <p:cNvPr id="4" name="Slide Number Placeholder 3"/>
          <p:cNvSpPr>
            <a:spLocks noGrp="1"/>
          </p:cNvSpPr>
          <p:nvPr>
            <p:ph type="sldNum" sz="quarter" idx="12"/>
          </p:nvPr>
        </p:nvSpPr>
        <p:spPr>
          <a:xfrm>
            <a:off x="728472" y="6131286"/>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5" name="Title 4"/>
          <p:cNvSpPr>
            <a:spLocks noGrp="1"/>
          </p:cNvSpPr>
          <p:nvPr>
            <p:ph type="title"/>
          </p:nvPr>
        </p:nvSpPr>
        <p:spPr>
          <a:xfrm>
            <a:off x="897570" y="76460"/>
            <a:ext cx="10515600" cy="782357"/>
          </a:xfrm>
        </p:spPr>
        <p:txBody>
          <a:bodyPr/>
          <a:lstStyle/>
          <a:p>
            <a:r>
              <a:rPr lang="fr-BE" b="1" dirty="0" err="1" smtClean="0"/>
              <a:t>Towards</a:t>
            </a:r>
            <a:r>
              <a:rPr lang="fr-BE" b="1" dirty="0" smtClean="0"/>
              <a:t> a good </a:t>
            </a:r>
            <a:r>
              <a:rPr lang="fr-BE" b="1" dirty="0" err="1" smtClean="0"/>
              <a:t>proposal</a:t>
            </a:r>
            <a:r>
              <a:rPr lang="fr-BE" b="1" dirty="0" smtClean="0"/>
              <a:t> – </a:t>
            </a:r>
            <a:r>
              <a:rPr lang="fr-BE" b="1" dirty="0" smtClean="0">
                <a:solidFill>
                  <a:srgbClr val="00B050"/>
                </a:solidFill>
              </a:rPr>
              <a:t>the solution</a:t>
            </a:r>
            <a:endParaRPr lang="fr-BE" b="1" dirty="0">
              <a:solidFill>
                <a:srgbClr val="00B050"/>
              </a:solidFill>
            </a:endParaRPr>
          </a:p>
        </p:txBody>
      </p:sp>
      <p:pic>
        <p:nvPicPr>
          <p:cNvPr id="6" name="Picture 5"/>
          <p:cNvPicPr>
            <a:picLocks noChangeAspect="1"/>
          </p:cNvPicPr>
          <p:nvPr/>
        </p:nvPicPr>
        <p:blipFill rotWithShape="1">
          <a:blip r:embed="rId3"/>
          <a:srcRect l="14622" t="5904" r="7948" b="11279"/>
          <a:stretch/>
        </p:blipFill>
        <p:spPr>
          <a:xfrm>
            <a:off x="10601353" y="236251"/>
            <a:ext cx="940341" cy="843065"/>
          </a:xfrm>
          <a:prstGeom prst="rect">
            <a:avLst/>
          </a:prstGeom>
        </p:spPr>
      </p:pic>
    </p:spTree>
    <p:extLst>
      <p:ext uri="{BB962C8B-B14F-4D97-AF65-F5344CB8AC3E}">
        <p14:creationId xmlns:p14="http://schemas.microsoft.com/office/powerpoint/2010/main" val="2582531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970722" y="820384"/>
            <a:ext cx="10648124" cy="5627306"/>
          </a:xfrm>
        </p:spPr>
        <p:txBody>
          <a:bodyPr/>
          <a:lstStyle/>
          <a:p>
            <a:pPr marL="0" indent="0" algn="just">
              <a:buNone/>
            </a:pPr>
            <a:r>
              <a:rPr lang="en-IE" sz="2600" b="1" i="1" dirty="0" smtClean="0">
                <a:solidFill>
                  <a:srgbClr val="00B050"/>
                </a:solidFill>
              </a:rPr>
              <a:t>Part B</a:t>
            </a:r>
          </a:p>
          <a:p>
            <a:pPr algn="just">
              <a:spcAft>
                <a:spcPts val="0"/>
              </a:spcAft>
              <a:buFont typeface="Wingdings" panose="05000000000000000000" pitchFamily="2" charset="2"/>
              <a:buChar char="ü"/>
            </a:pPr>
            <a:r>
              <a:rPr lang="en-IE" sz="1700" dirty="0" smtClean="0">
                <a:solidFill>
                  <a:srgbClr val="0356B1"/>
                </a:solidFill>
              </a:rPr>
              <a:t>Provide clear </a:t>
            </a:r>
            <a:r>
              <a:rPr lang="en-IE" sz="1700" b="1" dirty="0" smtClean="0">
                <a:solidFill>
                  <a:srgbClr val="0356B1"/>
                </a:solidFill>
              </a:rPr>
              <a:t>project description</a:t>
            </a:r>
          </a:p>
          <a:p>
            <a:pPr marL="0" indent="0" algn="just">
              <a:spcAft>
                <a:spcPts val="0"/>
              </a:spcAft>
              <a:buNone/>
            </a:pPr>
            <a:endParaRPr lang="en-IE" sz="1700" b="1" dirty="0" smtClean="0">
              <a:solidFill>
                <a:srgbClr val="0356B1"/>
              </a:solidFill>
            </a:endParaRPr>
          </a:p>
          <a:p>
            <a:pPr algn="just">
              <a:spcAft>
                <a:spcPts val="0"/>
              </a:spcAft>
              <a:buFont typeface="Wingdings" panose="05000000000000000000" pitchFamily="2" charset="2"/>
              <a:buChar char="ü"/>
            </a:pPr>
            <a:r>
              <a:rPr lang="en-IE" sz="1700" dirty="0" smtClean="0">
                <a:solidFill>
                  <a:srgbClr val="0356B1"/>
                </a:solidFill>
              </a:rPr>
              <a:t>Address well the </a:t>
            </a:r>
            <a:r>
              <a:rPr lang="en-IE" sz="1700" b="1" dirty="0" smtClean="0">
                <a:solidFill>
                  <a:srgbClr val="0356B1"/>
                </a:solidFill>
              </a:rPr>
              <a:t>award criteria</a:t>
            </a:r>
            <a:r>
              <a:rPr lang="en-IE" sz="1700" dirty="0" smtClean="0">
                <a:solidFill>
                  <a:srgbClr val="0356B1"/>
                </a:solidFill>
              </a:rPr>
              <a:t>:</a:t>
            </a:r>
          </a:p>
          <a:p>
            <a:pPr lvl="1" algn="just">
              <a:spcAft>
                <a:spcPts val="0"/>
              </a:spcAft>
            </a:pPr>
            <a:r>
              <a:rPr lang="en-IE" sz="1700" b="1" dirty="0" smtClean="0">
                <a:solidFill>
                  <a:srgbClr val="00B050"/>
                </a:solidFill>
              </a:rPr>
              <a:t>Priority and urgency: </a:t>
            </a:r>
            <a:r>
              <a:rPr lang="en-IE" sz="1700" dirty="0" smtClean="0">
                <a:solidFill>
                  <a:srgbClr val="0356B1"/>
                </a:solidFill>
              </a:rPr>
              <a:t>present the </a:t>
            </a:r>
            <a:r>
              <a:rPr lang="en-IE" sz="1700" b="1" dirty="0" smtClean="0">
                <a:solidFill>
                  <a:srgbClr val="0356B1"/>
                </a:solidFill>
              </a:rPr>
              <a:t>bottleneck</a:t>
            </a:r>
            <a:r>
              <a:rPr lang="en-IE" sz="1700" dirty="0" smtClean="0">
                <a:solidFill>
                  <a:srgbClr val="0356B1"/>
                </a:solidFill>
              </a:rPr>
              <a:t>, the </a:t>
            </a:r>
            <a:r>
              <a:rPr lang="en-IE" sz="1700" b="1" dirty="0" smtClean="0">
                <a:solidFill>
                  <a:srgbClr val="0356B1"/>
                </a:solidFill>
              </a:rPr>
              <a:t>need</a:t>
            </a:r>
            <a:r>
              <a:rPr lang="en-IE" sz="1700" dirty="0" smtClean="0">
                <a:solidFill>
                  <a:srgbClr val="0356B1"/>
                </a:solidFill>
              </a:rPr>
              <a:t> for the proposed investments and how these </a:t>
            </a:r>
            <a:r>
              <a:rPr lang="en-IE" sz="1700" b="1" dirty="0" smtClean="0">
                <a:solidFill>
                  <a:srgbClr val="0356B1"/>
                </a:solidFill>
              </a:rPr>
              <a:t>address the requirements of the topic</a:t>
            </a:r>
            <a:r>
              <a:rPr lang="en-IE" sz="1700" dirty="0" smtClean="0">
                <a:solidFill>
                  <a:srgbClr val="0356B1"/>
                </a:solidFill>
              </a:rPr>
              <a:t>. </a:t>
            </a:r>
            <a:r>
              <a:rPr lang="en-IE" sz="1700" b="1" dirty="0" smtClean="0">
                <a:solidFill>
                  <a:srgbClr val="0356B1"/>
                </a:solidFill>
              </a:rPr>
              <a:t>Motivate</a:t>
            </a:r>
            <a:r>
              <a:rPr lang="en-IE" sz="1700" dirty="0" smtClean="0">
                <a:solidFill>
                  <a:srgbClr val="0356B1"/>
                </a:solidFill>
              </a:rPr>
              <a:t> your replies, </a:t>
            </a:r>
            <a:r>
              <a:rPr lang="en-IE" sz="1700" b="1" dirty="0" smtClean="0">
                <a:solidFill>
                  <a:srgbClr val="0356B1"/>
                </a:solidFill>
              </a:rPr>
              <a:t>support</a:t>
            </a:r>
            <a:r>
              <a:rPr lang="en-IE" sz="1700" dirty="0" smtClean="0">
                <a:solidFill>
                  <a:srgbClr val="0356B1"/>
                </a:solidFill>
              </a:rPr>
              <a:t> your statements with qualitative / quantitative data, where applicable.</a:t>
            </a:r>
          </a:p>
          <a:p>
            <a:pPr marL="457200" lvl="1" indent="0" algn="just">
              <a:spcAft>
                <a:spcPts val="0"/>
              </a:spcAft>
              <a:buNone/>
            </a:pPr>
            <a:endParaRPr lang="en-IE" sz="1700" dirty="0" smtClean="0">
              <a:solidFill>
                <a:srgbClr val="0356B1"/>
              </a:solidFill>
            </a:endParaRPr>
          </a:p>
          <a:p>
            <a:pPr lvl="1" algn="just">
              <a:spcBef>
                <a:spcPts val="0"/>
              </a:spcBef>
              <a:spcAft>
                <a:spcPts val="0"/>
              </a:spcAft>
            </a:pPr>
            <a:r>
              <a:rPr lang="en-IE" sz="1700" b="1" dirty="0" smtClean="0">
                <a:solidFill>
                  <a:srgbClr val="00B050"/>
                </a:solidFill>
              </a:rPr>
              <a:t>Maturity</a:t>
            </a:r>
            <a:r>
              <a:rPr lang="en-IE" sz="1700" dirty="0" smtClean="0">
                <a:solidFill>
                  <a:srgbClr val="00B050"/>
                </a:solidFill>
              </a:rPr>
              <a:t>: </a:t>
            </a:r>
            <a:r>
              <a:rPr lang="en-IE" sz="1700" dirty="0" smtClean="0">
                <a:solidFill>
                  <a:srgbClr val="004494"/>
                </a:solidFill>
              </a:rPr>
              <a:t>Is the proposal technically and financially ready to start?</a:t>
            </a:r>
          </a:p>
          <a:p>
            <a:pPr lvl="2" algn="just">
              <a:spcAft>
                <a:spcPts val="0"/>
              </a:spcAft>
            </a:pPr>
            <a:r>
              <a:rPr lang="en-IE" sz="1700" dirty="0" smtClean="0">
                <a:solidFill>
                  <a:srgbClr val="0356B1"/>
                </a:solidFill>
              </a:rPr>
              <a:t>Are there missing necessary information / authorisations?</a:t>
            </a:r>
          </a:p>
          <a:p>
            <a:pPr lvl="2" algn="just">
              <a:spcAft>
                <a:spcPts val="0"/>
              </a:spcAft>
            </a:pPr>
            <a:r>
              <a:rPr lang="en-IE" sz="1700" dirty="0" smtClean="0">
                <a:solidFill>
                  <a:srgbClr val="0356B1"/>
                </a:solidFill>
              </a:rPr>
              <a:t>Applications </a:t>
            </a:r>
            <a:r>
              <a:rPr lang="en-IE" sz="1700" dirty="0">
                <a:solidFill>
                  <a:srgbClr val="0356B1"/>
                </a:solidFill>
              </a:rPr>
              <a:t>including works and for which an EIA is </a:t>
            </a:r>
            <a:r>
              <a:rPr lang="en-IE" sz="1700" dirty="0" smtClean="0">
                <a:solidFill>
                  <a:srgbClr val="0356B1"/>
                </a:solidFill>
              </a:rPr>
              <a:t>mandatory</a:t>
            </a:r>
          </a:p>
          <a:p>
            <a:pPr lvl="2" algn="just">
              <a:spcAft>
                <a:spcPts val="0"/>
              </a:spcAft>
            </a:pPr>
            <a:r>
              <a:rPr lang="en-IE" sz="1700" dirty="0" smtClean="0">
                <a:solidFill>
                  <a:srgbClr val="004494"/>
                </a:solidFill>
              </a:rPr>
              <a:t>Consider applying in future calls if your proposal is not mature enough</a:t>
            </a:r>
          </a:p>
          <a:p>
            <a:pPr marL="914400" lvl="2" indent="0" algn="just">
              <a:spcAft>
                <a:spcPts val="0"/>
              </a:spcAft>
              <a:buNone/>
            </a:pPr>
            <a:endParaRPr lang="en-IE" sz="1700" dirty="0" smtClean="0">
              <a:solidFill>
                <a:srgbClr val="FF0000"/>
              </a:solidFill>
            </a:endParaRPr>
          </a:p>
          <a:p>
            <a:pPr lvl="1" algn="just">
              <a:spcBef>
                <a:spcPts val="0"/>
              </a:spcBef>
              <a:spcAft>
                <a:spcPts val="0"/>
              </a:spcAft>
            </a:pPr>
            <a:r>
              <a:rPr lang="en-IE" sz="1700" b="1" dirty="0" smtClean="0">
                <a:solidFill>
                  <a:srgbClr val="00B050"/>
                </a:solidFill>
              </a:rPr>
              <a:t>Impact</a:t>
            </a:r>
            <a:r>
              <a:rPr lang="en-IE" sz="1700" dirty="0" smtClean="0">
                <a:solidFill>
                  <a:srgbClr val="00B050"/>
                </a:solidFill>
              </a:rPr>
              <a:t>: </a:t>
            </a:r>
            <a:r>
              <a:rPr lang="en-IE" sz="1700" dirty="0" smtClean="0">
                <a:solidFill>
                  <a:srgbClr val="0356B1"/>
                </a:solidFill>
              </a:rPr>
              <a:t>prove that CEF Transport funding will make a difference</a:t>
            </a:r>
          </a:p>
          <a:p>
            <a:pPr marL="457200" lvl="1" indent="0" algn="just">
              <a:spcBef>
                <a:spcPts val="0"/>
              </a:spcBef>
              <a:spcAft>
                <a:spcPts val="0"/>
              </a:spcAft>
              <a:buNone/>
            </a:pPr>
            <a:endParaRPr lang="en-IE" sz="1700" dirty="0" smtClean="0">
              <a:solidFill>
                <a:srgbClr val="0356B1"/>
              </a:solidFill>
            </a:endParaRPr>
          </a:p>
          <a:p>
            <a:pPr lvl="1" algn="just">
              <a:spcBef>
                <a:spcPts val="0"/>
              </a:spcBef>
              <a:spcAft>
                <a:spcPts val="0"/>
              </a:spcAft>
            </a:pPr>
            <a:r>
              <a:rPr lang="en-IE" sz="1700" b="1" dirty="0">
                <a:solidFill>
                  <a:srgbClr val="00B050"/>
                </a:solidFill>
              </a:rPr>
              <a:t>Quality: </a:t>
            </a:r>
            <a:r>
              <a:rPr lang="en-IE" sz="1700" dirty="0">
                <a:solidFill>
                  <a:srgbClr val="0356B1"/>
                </a:solidFill>
              </a:rPr>
              <a:t>e</a:t>
            </a:r>
            <a:r>
              <a:rPr lang="en-IE" sz="1700" dirty="0" smtClean="0">
                <a:solidFill>
                  <a:srgbClr val="0356B1"/>
                </a:solidFill>
              </a:rPr>
              <a:t>xplain </a:t>
            </a:r>
            <a:r>
              <a:rPr lang="en-IE" sz="1700" dirty="0">
                <a:solidFill>
                  <a:srgbClr val="0356B1"/>
                </a:solidFill>
              </a:rPr>
              <a:t>and justify the </a:t>
            </a:r>
            <a:r>
              <a:rPr lang="en-IE" sz="1700" b="1" dirty="0">
                <a:solidFill>
                  <a:srgbClr val="0356B1"/>
                </a:solidFill>
              </a:rPr>
              <a:t>level of resources</a:t>
            </a:r>
            <a:r>
              <a:rPr lang="en-IE" sz="1700" dirty="0">
                <a:solidFill>
                  <a:srgbClr val="0356B1"/>
                </a:solidFill>
              </a:rPr>
              <a:t>, describe the management of the </a:t>
            </a:r>
            <a:r>
              <a:rPr lang="en-IE" sz="1700" dirty="0" smtClean="0">
                <a:solidFill>
                  <a:srgbClr val="0356B1"/>
                </a:solidFill>
              </a:rPr>
              <a:t>project</a:t>
            </a:r>
          </a:p>
          <a:p>
            <a:pPr marL="457200" lvl="1" indent="0" algn="just">
              <a:spcBef>
                <a:spcPts val="0"/>
              </a:spcBef>
              <a:spcAft>
                <a:spcPts val="0"/>
              </a:spcAft>
              <a:buNone/>
            </a:pPr>
            <a:endParaRPr lang="en-IE" sz="1700" dirty="0">
              <a:solidFill>
                <a:srgbClr val="0356B1"/>
              </a:solidFill>
            </a:endParaRPr>
          </a:p>
          <a:p>
            <a:pPr lvl="1" algn="just">
              <a:spcBef>
                <a:spcPts val="0"/>
              </a:spcBef>
              <a:spcAft>
                <a:spcPts val="0"/>
              </a:spcAft>
            </a:pPr>
            <a:r>
              <a:rPr lang="en-IE" sz="1700" b="1" dirty="0" smtClean="0">
                <a:solidFill>
                  <a:srgbClr val="00B050"/>
                </a:solidFill>
              </a:rPr>
              <a:t>Catalytic effect: </a:t>
            </a:r>
            <a:r>
              <a:rPr lang="en-IE" sz="1700" dirty="0" smtClean="0">
                <a:solidFill>
                  <a:srgbClr val="0356B1"/>
                </a:solidFill>
              </a:rPr>
              <a:t>evaluate and justify the financial gap, how the EU grant will facilitate/accelerate the project</a:t>
            </a: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46C79FD-C571-418B-AB0F-5EE936C85276}" type="slidenum">
              <a:rPr kumimoji="0" lang="en-GB" sz="1200" b="0" i="0" u="none" strike="noStrike" kern="1200" cap="none" spc="0" normalizeH="0" baseline="0" noProof="0" smtClean="0">
                <a:ln>
                  <a:noFill/>
                </a:ln>
                <a:solidFill>
                  <a:srgbClr val="4D4D4D">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dirty="0">
              <a:ln>
                <a:noFill/>
              </a:ln>
              <a:solidFill>
                <a:srgbClr val="4D4D4D">
                  <a:tint val="75000"/>
                </a:srgbClr>
              </a:solidFill>
              <a:effectLst/>
              <a:uLnTx/>
              <a:uFillTx/>
              <a:latin typeface="Arial"/>
              <a:ea typeface="+mn-ea"/>
              <a:cs typeface="+mn-cs"/>
            </a:endParaRPr>
          </a:p>
        </p:txBody>
      </p:sp>
      <p:sp>
        <p:nvSpPr>
          <p:cNvPr id="5" name="Title 4"/>
          <p:cNvSpPr>
            <a:spLocks noGrp="1"/>
          </p:cNvSpPr>
          <p:nvPr>
            <p:ph type="title"/>
          </p:nvPr>
        </p:nvSpPr>
        <p:spPr>
          <a:xfrm>
            <a:off x="970722" y="76460"/>
            <a:ext cx="10515600" cy="782357"/>
          </a:xfrm>
        </p:spPr>
        <p:txBody>
          <a:bodyPr/>
          <a:lstStyle/>
          <a:p>
            <a:r>
              <a:rPr lang="fr-BE" b="1" dirty="0" err="1" smtClean="0"/>
              <a:t>Towards</a:t>
            </a:r>
            <a:r>
              <a:rPr lang="fr-BE" b="1" dirty="0" smtClean="0"/>
              <a:t> a good </a:t>
            </a:r>
            <a:r>
              <a:rPr lang="fr-BE" b="1" dirty="0" err="1" smtClean="0"/>
              <a:t>proposal</a:t>
            </a:r>
            <a:r>
              <a:rPr lang="fr-BE" b="1" dirty="0" smtClean="0"/>
              <a:t> – </a:t>
            </a:r>
            <a:r>
              <a:rPr lang="fr-BE" b="1" dirty="0" smtClean="0">
                <a:solidFill>
                  <a:srgbClr val="00B050"/>
                </a:solidFill>
              </a:rPr>
              <a:t>the solution </a:t>
            </a:r>
            <a:endParaRPr lang="fr-BE" b="1" dirty="0">
              <a:solidFill>
                <a:srgbClr val="00B050"/>
              </a:solidFill>
            </a:endParaRPr>
          </a:p>
        </p:txBody>
      </p:sp>
      <p:pic>
        <p:nvPicPr>
          <p:cNvPr id="6" name="Picture 5"/>
          <p:cNvPicPr>
            <a:picLocks noChangeAspect="1"/>
          </p:cNvPicPr>
          <p:nvPr/>
        </p:nvPicPr>
        <p:blipFill rotWithShape="1">
          <a:blip r:embed="rId3"/>
          <a:srcRect l="14622" t="5904" r="7948" b="11279"/>
          <a:stretch/>
        </p:blipFill>
        <p:spPr>
          <a:xfrm>
            <a:off x="10601353" y="236251"/>
            <a:ext cx="940341" cy="843065"/>
          </a:xfrm>
          <a:prstGeom prst="rect">
            <a:avLst/>
          </a:prstGeom>
        </p:spPr>
      </p:pic>
    </p:spTree>
    <p:extLst>
      <p:ext uri="{BB962C8B-B14F-4D97-AF65-F5344CB8AC3E}">
        <p14:creationId xmlns:p14="http://schemas.microsoft.com/office/powerpoint/2010/main" val="26267634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404" y="407238"/>
            <a:ext cx="10161922" cy="648586"/>
          </a:xfrm>
        </p:spPr>
        <p:txBody>
          <a:bodyPr/>
          <a:lstStyle/>
          <a:p>
            <a:r>
              <a:rPr lang="fr-BE" b="1" dirty="0" err="1" smtClean="0"/>
              <a:t>Towards</a:t>
            </a:r>
            <a:r>
              <a:rPr lang="fr-BE" b="1" dirty="0" smtClean="0"/>
              <a:t> </a:t>
            </a:r>
            <a:r>
              <a:rPr lang="fr-BE" b="1" dirty="0"/>
              <a:t>a good </a:t>
            </a:r>
            <a:r>
              <a:rPr lang="fr-BE" b="1" dirty="0" err="1" smtClean="0"/>
              <a:t>proposal</a:t>
            </a:r>
            <a:r>
              <a:rPr lang="fr-BE" b="1" dirty="0" smtClean="0"/>
              <a:t> – </a:t>
            </a:r>
            <a:r>
              <a:rPr lang="fr-BE" b="1" dirty="0" smtClean="0">
                <a:solidFill>
                  <a:srgbClr val="00B050"/>
                </a:solidFill>
              </a:rPr>
              <a:t>the solution</a:t>
            </a:r>
            <a:endParaRPr lang="en-GB" b="1" dirty="0">
              <a:solidFill>
                <a:srgbClr val="00B050"/>
              </a:solidFill>
            </a:endParaRPr>
          </a:p>
        </p:txBody>
      </p:sp>
      <p:sp>
        <p:nvSpPr>
          <p:cNvPr id="9" name="Content Placeholder 2"/>
          <p:cNvSpPr>
            <a:spLocks noGrp="1"/>
          </p:cNvSpPr>
          <p:nvPr>
            <p:ph sz="half" idx="1"/>
          </p:nvPr>
        </p:nvSpPr>
        <p:spPr>
          <a:xfrm>
            <a:off x="762765" y="2111326"/>
            <a:ext cx="5181600" cy="1346010"/>
          </a:xfrm>
          <a:noFill/>
        </p:spPr>
        <p:txBody>
          <a:bodyPr>
            <a:spAutoFit/>
          </a:bodyPr>
          <a:lstStyle/>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en-GB" b="0" dirty="0">
              <a:solidFill>
                <a:schemeClr val="tx2"/>
              </a:solidFill>
            </a:endParaRPr>
          </a:p>
        </p:txBody>
      </p:sp>
      <p:sp>
        <p:nvSpPr>
          <p:cNvPr id="10" name="Content Placeholder 2"/>
          <p:cNvSpPr txBox="1">
            <a:spLocks/>
          </p:cNvSpPr>
          <p:nvPr/>
        </p:nvSpPr>
        <p:spPr>
          <a:xfrm>
            <a:off x="947200" y="1321942"/>
            <a:ext cx="10777872" cy="6086282"/>
          </a:xfrm>
          <a:prstGeom prst="rect">
            <a:avLst/>
          </a:prstGeom>
          <a:noFill/>
        </p:spPr>
        <p:txBody>
          <a:bodyPr vert="horz" wrap="square" lIns="91440" tIns="45720" rIns="91440" bIns="45720" rtlCol="0">
            <a:spAutoFit/>
          </a:bodyPr>
          <a:lstStyle>
            <a:lvl1pPr marL="285750" indent="-285750">
              <a:lnSpc>
                <a:spcPct val="90000"/>
              </a:lnSpc>
              <a:spcBef>
                <a:spcPts val="1000"/>
              </a:spcBef>
              <a:buClr>
                <a:srgbClr val="A0D178"/>
              </a:buClr>
              <a:buFont typeface="Wingdings" panose="05000000000000000000" pitchFamily="2" charset="2"/>
              <a:buChar char="Ø"/>
              <a:defRPr sz="2000" b="0">
                <a:solidFill>
                  <a:schemeClr val="tx2"/>
                </a:solidFill>
                <a:latin typeface="Arial" panose="020B0604020202020204" pitchFamily="34" charset="0"/>
                <a:cs typeface="Arial" panose="020B0604020202020204" pitchFamily="34" charset="0"/>
              </a:defRPr>
            </a:lvl1pPr>
            <a:lvl2pPr marL="685800" indent="-228600">
              <a:lnSpc>
                <a:spcPct val="90000"/>
              </a:lnSpc>
              <a:spcBef>
                <a:spcPts val="500"/>
              </a:spcBef>
              <a:buClr>
                <a:srgbClr val="A0D078"/>
              </a:buClr>
              <a:buFont typeface="Arial" panose="020B0604020202020204" pitchFamily="34" charset="0"/>
              <a:buChar char="•"/>
              <a:defRPr sz="2400">
                <a:solidFill>
                  <a:srgbClr val="284288"/>
                </a:solidFill>
                <a:latin typeface="Arial" panose="020B0604020202020204" pitchFamily="34" charset="0"/>
                <a:cs typeface="Arial" panose="020B0604020202020204" pitchFamily="34" charset="0"/>
              </a:defRPr>
            </a:lvl2pPr>
            <a:lvl3pPr marL="1143000" indent="-228600">
              <a:lnSpc>
                <a:spcPct val="90000"/>
              </a:lnSpc>
              <a:spcBef>
                <a:spcPts val="500"/>
              </a:spcBef>
              <a:buClr>
                <a:srgbClr val="A2D078"/>
              </a:buClr>
              <a:buFont typeface="Arial" panose="020B0604020202020204" pitchFamily="34" charset="0"/>
              <a:buChar char="•"/>
              <a:defRPr sz="2000">
                <a:solidFill>
                  <a:schemeClr val="tx1">
                    <a:lumMod val="75000"/>
                    <a:lumOff val="25000"/>
                  </a:schemeClr>
                </a:solidFill>
                <a:latin typeface="Arial" panose="020B0604020202020204" pitchFamily="34" charset="0"/>
                <a:cs typeface="Arial" panose="020B0604020202020204" pitchFamily="34" charset="0"/>
              </a:defRPr>
            </a:lvl3pPr>
            <a:lvl4pPr marL="16002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4pPr>
            <a:lvl5pPr marL="20574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None/>
              <a:tabLst/>
              <a:defRPr/>
            </a:pPr>
            <a:r>
              <a:rPr kumimoji="0" lang="en-IE" sz="2400" b="1" i="1" u="none" strike="noStrike" kern="1200" cap="none" spc="0" normalizeH="0" baseline="0" noProof="0" dirty="0" smtClean="0">
                <a:ln>
                  <a:noFill/>
                </a:ln>
                <a:solidFill>
                  <a:srgbClr val="00B050"/>
                </a:solidFill>
                <a:effectLst/>
                <a:uLnTx/>
                <a:uFillTx/>
                <a:latin typeface="Arial" panose="020B0604020202020204" pitchFamily="34" charset="0"/>
                <a:ea typeface="+mn-ea"/>
                <a:cs typeface="Arial" panose="020B0604020202020204" pitchFamily="34" charset="0"/>
              </a:rPr>
              <a:t>Part B, </a:t>
            </a:r>
            <a:r>
              <a:rPr kumimoji="0" lang="en-IE" sz="2200" b="1" i="1" u="none" strike="noStrike" kern="1200" cap="none" spc="0" normalizeH="0" baseline="0" noProof="0" dirty="0" smtClean="0">
                <a:ln>
                  <a:noFill/>
                </a:ln>
                <a:solidFill>
                  <a:srgbClr val="00B050"/>
                </a:solidFill>
                <a:effectLst/>
                <a:uLnTx/>
                <a:uFillTx/>
                <a:latin typeface="Arial" panose="020B0604020202020204" pitchFamily="34" charset="0"/>
                <a:ea typeface="+mn-ea"/>
                <a:cs typeface="Arial" panose="020B0604020202020204" pitchFamily="34" charset="0"/>
              </a:rPr>
              <a:t>Work plan, work packages and timing</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Clear</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 presentation of the work plan</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Concise</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 </a:t>
            </a:r>
            <a:r>
              <a:rPr kumimoji="0" lang="en-IE" sz="2200" b="1"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scope</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of work packages and </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tasks</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Deliverables</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 </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and </a:t>
            </a:r>
            <a:r>
              <a:rPr kumimoji="0" lang="en-IE" sz="2200" b="1"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milestones</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concrete outcomes and logical checkpoints </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during </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the implementation of the </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project</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&gt; </a:t>
            </a:r>
            <a:r>
              <a:rPr kumimoji="0" lang="en-IE" sz="2200" b="1"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meaningful and sufficient </a:t>
            </a: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to present the project results and follow the implementation </a:t>
            </a:r>
            <a:endParaRPr kumimoji="0" lang="en-IE" sz="2200" b="1"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Respect</a:t>
            </a:r>
            <a:r>
              <a:rPr kumimoji="0" lang="en-IE" sz="22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 the </a:t>
            </a:r>
            <a:r>
              <a:rPr kumimoji="0" lang="en-IE" sz="22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duration of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project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defined in the call</a:t>
            </a:r>
            <a:endParaRPr kumimoji="0" lang="en-IE" sz="22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Respect </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the </a:t>
            </a:r>
            <a:r>
              <a:rPr kumimoji="0" lang="en-IE" sz="2200" b="1"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page restriction </a:t>
            </a:r>
            <a:r>
              <a:rPr kumimoji="0" lang="en-IE" sz="2200" b="0" i="0"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of 120 pages (exceeding pages are cut)</a:t>
            </a: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p:txBody>
      </p:sp>
      <p:pic>
        <p:nvPicPr>
          <p:cNvPr id="5" name="Picture 4"/>
          <p:cNvPicPr>
            <a:picLocks noChangeAspect="1"/>
          </p:cNvPicPr>
          <p:nvPr/>
        </p:nvPicPr>
        <p:blipFill rotWithShape="1">
          <a:blip r:embed="rId2"/>
          <a:srcRect l="14622" t="5904" r="7948" b="11279"/>
          <a:stretch/>
        </p:blipFill>
        <p:spPr>
          <a:xfrm>
            <a:off x="10711600" y="212759"/>
            <a:ext cx="940341" cy="843065"/>
          </a:xfrm>
          <a:prstGeom prst="rect">
            <a:avLst/>
          </a:prstGeom>
        </p:spPr>
      </p:pic>
    </p:spTree>
    <p:extLst>
      <p:ext uri="{BB962C8B-B14F-4D97-AF65-F5344CB8AC3E}">
        <p14:creationId xmlns:p14="http://schemas.microsoft.com/office/powerpoint/2010/main" val="24016173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550" y="309999"/>
            <a:ext cx="10006280" cy="648586"/>
          </a:xfrm>
        </p:spPr>
        <p:txBody>
          <a:bodyPr/>
          <a:lstStyle/>
          <a:p>
            <a:r>
              <a:rPr lang="fr-BE" b="1" dirty="0" err="1" smtClean="0"/>
              <a:t>Towards</a:t>
            </a:r>
            <a:r>
              <a:rPr lang="fr-BE" b="1" dirty="0" smtClean="0"/>
              <a:t> </a:t>
            </a:r>
            <a:r>
              <a:rPr lang="fr-BE" b="1" dirty="0"/>
              <a:t>a good </a:t>
            </a:r>
            <a:r>
              <a:rPr lang="fr-BE" b="1" dirty="0" err="1" smtClean="0"/>
              <a:t>proposal</a:t>
            </a:r>
            <a:r>
              <a:rPr lang="fr-BE" b="1" dirty="0" smtClean="0"/>
              <a:t> – </a:t>
            </a:r>
            <a:r>
              <a:rPr lang="fr-BE" b="1" dirty="0" smtClean="0">
                <a:solidFill>
                  <a:srgbClr val="00B050"/>
                </a:solidFill>
              </a:rPr>
              <a:t>the solution</a:t>
            </a:r>
            <a:endParaRPr lang="en-GB" b="1" dirty="0">
              <a:solidFill>
                <a:srgbClr val="00B050"/>
              </a:solidFill>
            </a:endParaRPr>
          </a:p>
        </p:txBody>
      </p:sp>
      <p:sp>
        <p:nvSpPr>
          <p:cNvPr id="9" name="Content Placeholder 2"/>
          <p:cNvSpPr>
            <a:spLocks noGrp="1"/>
          </p:cNvSpPr>
          <p:nvPr>
            <p:ph sz="half" idx="1"/>
          </p:nvPr>
        </p:nvSpPr>
        <p:spPr>
          <a:xfrm>
            <a:off x="762765" y="2111326"/>
            <a:ext cx="5181600" cy="1346010"/>
          </a:xfrm>
          <a:noFill/>
        </p:spPr>
        <p:txBody>
          <a:bodyPr>
            <a:spAutoFit/>
          </a:bodyPr>
          <a:lstStyle/>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en-GB" b="0" dirty="0">
              <a:solidFill>
                <a:schemeClr val="tx2"/>
              </a:solidFill>
            </a:endParaRPr>
          </a:p>
        </p:txBody>
      </p:sp>
      <p:sp>
        <p:nvSpPr>
          <p:cNvPr id="10" name="Content Placeholder 2"/>
          <p:cNvSpPr txBox="1">
            <a:spLocks/>
          </p:cNvSpPr>
          <p:nvPr/>
        </p:nvSpPr>
        <p:spPr>
          <a:xfrm>
            <a:off x="947200" y="1023632"/>
            <a:ext cx="11046500" cy="4996240"/>
          </a:xfrm>
          <a:prstGeom prst="rect">
            <a:avLst/>
          </a:prstGeom>
          <a:noFill/>
        </p:spPr>
        <p:txBody>
          <a:bodyPr vert="horz" wrap="square" lIns="91440" tIns="45720" rIns="91440" bIns="45720" rtlCol="0">
            <a:spAutoFit/>
          </a:bodyPr>
          <a:lstStyle>
            <a:lvl1pPr marL="285750" indent="-285750">
              <a:lnSpc>
                <a:spcPct val="90000"/>
              </a:lnSpc>
              <a:spcBef>
                <a:spcPts val="1000"/>
              </a:spcBef>
              <a:buClr>
                <a:srgbClr val="A0D178"/>
              </a:buClr>
              <a:buFont typeface="Wingdings" panose="05000000000000000000" pitchFamily="2" charset="2"/>
              <a:buChar char="Ø"/>
              <a:defRPr sz="2000" b="0">
                <a:solidFill>
                  <a:schemeClr val="tx2"/>
                </a:solidFill>
                <a:latin typeface="Arial" panose="020B0604020202020204" pitchFamily="34" charset="0"/>
                <a:cs typeface="Arial" panose="020B0604020202020204" pitchFamily="34" charset="0"/>
              </a:defRPr>
            </a:lvl1pPr>
            <a:lvl2pPr marL="685800" indent="-228600">
              <a:lnSpc>
                <a:spcPct val="90000"/>
              </a:lnSpc>
              <a:spcBef>
                <a:spcPts val="500"/>
              </a:spcBef>
              <a:buClr>
                <a:srgbClr val="A0D078"/>
              </a:buClr>
              <a:buFont typeface="Arial" panose="020B0604020202020204" pitchFamily="34" charset="0"/>
              <a:buChar char="•"/>
              <a:defRPr sz="2400">
                <a:solidFill>
                  <a:srgbClr val="284288"/>
                </a:solidFill>
                <a:latin typeface="Arial" panose="020B0604020202020204" pitchFamily="34" charset="0"/>
                <a:cs typeface="Arial" panose="020B0604020202020204" pitchFamily="34" charset="0"/>
              </a:defRPr>
            </a:lvl2pPr>
            <a:lvl3pPr marL="1143000" indent="-228600">
              <a:lnSpc>
                <a:spcPct val="90000"/>
              </a:lnSpc>
              <a:spcBef>
                <a:spcPts val="500"/>
              </a:spcBef>
              <a:buClr>
                <a:srgbClr val="A2D078"/>
              </a:buClr>
              <a:buFont typeface="Arial" panose="020B0604020202020204" pitchFamily="34" charset="0"/>
              <a:buChar char="•"/>
              <a:defRPr sz="2000">
                <a:solidFill>
                  <a:schemeClr val="tx1">
                    <a:lumMod val="75000"/>
                    <a:lumOff val="25000"/>
                  </a:schemeClr>
                </a:solidFill>
                <a:latin typeface="Arial" panose="020B0604020202020204" pitchFamily="34" charset="0"/>
                <a:cs typeface="Arial" panose="020B0604020202020204" pitchFamily="34" charset="0"/>
              </a:defRPr>
            </a:lvl3pPr>
            <a:lvl4pPr marL="16002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4pPr>
            <a:lvl5pPr marL="20574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None/>
              <a:tabLst/>
              <a:defRPr/>
            </a:pPr>
            <a:r>
              <a:rPr kumimoji="0" lang="en-IE" sz="2400" b="1" i="1" u="none" strike="noStrike" kern="1200" cap="none" spc="0" normalizeH="0" baseline="0" noProof="0" dirty="0" smtClean="0">
                <a:ln>
                  <a:noFill/>
                </a:ln>
                <a:solidFill>
                  <a:srgbClr val="00B050"/>
                </a:solidFill>
                <a:effectLst/>
                <a:uLnTx/>
                <a:uFillTx/>
                <a:latin typeface="Arial" panose="020B0604020202020204" pitchFamily="34" charset="0"/>
                <a:ea typeface="+mn-ea"/>
                <a:cs typeface="Arial" panose="020B0604020202020204" pitchFamily="34" charset="0"/>
              </a:rPr>
              <a:t>Budget</a:t>
            </a:r>
          </a:p>
          <a:p>
            <a:pPr marL="514350" marR="0" lvl="2" indent="-285750" algn="just" defTabSz="914400" rtl="0" eaLnBrk="1" fontAlgn="auto" latinLnBrk="0" hangingPunct="1">
              <a:lnSpc>
                <a:spcPct val="100000"/>
              </a:lnSpc>
              <a:spcBef>
                <a:spcPts val="0"/>
              </a:spcBef>
              <a:spcAft>
                <a:spcPts val="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Plan</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the budget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carefully</a:t>
            </a:r>
          </a:p>
          <a:p>
            <a:pPr marL="228600" marR="0" lvl="2" indent="0" algn="just" defTabSz="914400" rtl="0" eaLnBrk="1" fontAlgn="auto" latinLnBrk="0" hangingPunct="1">
              <a:lnSpc>
                <a:spcPct val="100000"/>
              </a:lnSpc>
              <a:spcBef>
                <a:spcPts val="0"/>
              </a:spcBef>
              <a:spcAft>
                <a:spcPts val="0"/>
              </a:spcAft>
              <a:buClr>
                <a:srgbClr val="034EA2"/>
              </a:buClr>
              <a:buSzTx/>
              <a:buFont typeface="Arial" panose="020B0604020202020204" pitchFamily="34" charset="0"/>
              <a:buNone/>
              <a:tabLst/>
              <a:defRPr/>
            </a:pPr>
            <a:endPar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a:p>
            <a:pPr marL="514350" marR="0" lvl="2" indent="-285750" algn="just" defTabSz="914400" rtl="0" eaLnBrk="1" fontAlgn="auto" latinLnBrk="0" hangingPunct="1">
              <a:lnSpc>
                <a:spcPct val="100000"/>
              </a:lnSpc>
              <a:spcBef>
                <a:spcPts val="0"/>
              </a:spcBef>
              <a:spcAft>
                <a:spcPts val="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Include only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eligible </a:t>
            </a:r>
            <a:r>
              <a:rPr kumimoji="0" lang="en-IE" sz="22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costs: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check the eligibility period</a:t>
            </a:r>
          </a:p>
          <a:p>
            <a:pPr marL="228600" marR="0" lvl="2" indent="0" algn="just" defTabSz="914400" rtl="0" eaLnBrk="1" fontAlgn="auto" latinLnBrk="0" hangingPunct="1">
              <a:lnSpc>
                <a:spcPct val="100000"/>
              </a:lnSpc>
              <a:spcBef>
                <a:spcPts val="0"/>
              </a:spcBef>
              <a:spcAft>
                <a:spcPts val="0"/>
              </a:spcAft>
              <a:buClr>
                <a:srgbClr val="034EA2"/>
              </a:buClr>
              <a:buSzTx/>
              <a:buFont typeface="Arial" panose="020B0604020202020204" pitchFamily="34" charset="0"/>
              <a:buNone/>
              <a:tabLst/>
              <a:defRPr/>
            </a:pPr>
            <a:endParaRPr kumimoji="0" lang="en-IE" sz="22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514350" marR="0" lvl="2" indent="-285750" algn="just" defTabSz="914400" rtl="0" eaLnBrk="1" fontAlgn="auto" latinLnBrk="0" hangingPunct="1">
              <a:lnSpc>
                <a:spcPct val="100000"/>
              </a:lnSpc>
              <a:spcBef>
                <a:spcPts val="0"/>
              </a:spcBef>
              <a:spcAft>
                <a:spcPts val="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Ensure</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consistency</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between</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the </a:t>
            </a:r>
            <a:r>
              <a:rPr kumimoji="0" lang="en-IE" sz="2200" b="0" i="0" u="sng"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Detailed Budget Table per work package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(Excel) and the </a:t>
            </a:r>
            <a:r>
              <a:rPr kumimoji="0" lang="en-IE" sz="2200" b="0" i="0" u="sng"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Budget Table per cost category</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Part A</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a:t>
            </a:r>
          </a:p>
          <a:p>
            <a:pPr marL="514350" marR="0" lvl="2" indent="-285750" algn="just" defTabSz="914400" rtl="0" eaLnBrk="1" fontAlgn="auto" latinLnBrk="0" hangingPunct="1">
              <a:lnSpc>
                <a:spcPct val="100000"/>
              </a:lnSpc>
              <a:spcBef>
                <a:spcPts val="0"/>
              </a:spcBef>
              <a:spcAft>
                <a:spcPts val="0"/>
              </a:spcAft>
              <a:buClr>
                <a:srgbClr val="034EA2"/>
              </a:buClr>
              <a:buSzTx/>
              <a:buFont typeface="Wingdings" panose="05000000000000000000" pitchFamily="2" charset="2"/>
              <a:buChar char="ü"/>
              <a:tabLst/>
              <a:defRPr/>
            </a:pPr>
            <a:endParaRPr kumimoji="0" lang="en-IE" sz="16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6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457200" marR="0" lvl="1" indent="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None/>
              <a:tabLst/>
              <a:defRPr/>
            </a:pPr>
            <a:endParaRPr kumimoji="0" lang="en-IE" sz="18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endParaRPr>
          </a:p>
        </p:txBody>
      </p:sp>
      <p:pic>
        <p:nvPicPr>
          <p:cNvPr id="5" name="Picture 4"/>
          <p:cNvPicPr>
            <a:picLocks noChangeAspect="1"/>
          </p:cNvPicPr>
          <p:nvPr/>
        </p:nvPicPr>
        <p:blipFill>
          <a:blip r:embed="rId3"/>
          <a:stretch>
            <a:fillRect/>
          </a:stretch>
        </p:blipFill>
        <p:spPr>
          <a:xfrm>
            <a:off x="356777" y="3757642"/>
            <a:ext cx="4795146" cy="2041903"/>
          </a:xfrm>
          <a:prstGeom prst="rect">
            <a:avLst/>
          </a:prstGeom>
          <a:ln w="28575">
            <a:solidFill>
              <a:schemeClr val="tx1">
                <a:lumMod val="50000"/>
              </a:schemeClr>
            </a:solidFill>
          </a:ln>
        </p:spPr>
      </p:pic>
      <p:pic>
        <p:nvPicPr>
          <p:cNvPr id="6" name="Picture 5"/>
          <p:cNvPicPr>
            <a:picLocks noChangeAspect="1"/>
          </p:cNvPicPr>
          <p:nvPr/>
        </p:nvPicPr>
        <p:blipFill>
          <a:blip r:embed="rId4"/>
          <a:stretch>
            <a:fillRect/>
          </a:stretch>
        </p:blipFill>
        <p:spPr>
          <a:xfrm>
            <a:off x="5149668" y="3744672"/>
            <a:ext cx="6846288" cy="2123309"/>
          </a:xfrm>
          <a:prstGeom prst="rect">
            <a:avLst/>
          </a:prstGeom>
          <a:ln w="28575">
            <a:solidFill>
              <a:schemeClr val="tx1">
                <a:lumMod val="50000"/>
              </a:schemeClr>
            </a:solidFill>
          </a:ln>
        </p:spPr>
      </p:pic>
      <p:pic>
        <p:nvPicPr>
          <p:cNvPr id="7" name="Picture 6"/>
          <p:cNvPicPr>
            <a:picLocks noChangeAspect="1"/>
          </p:cNvPicPr>
          <p:nvPr/>
        </p:nvPicPr>
        <p:blipFill rotWithShape="1">
          <a:blip r:embed="rId5"/>
          <a:srcRect l="14622" t="5904" r="7948" b="11279"/>
          <a:stretch/>
        </p:blipFill>
        <p:spPr>
          <a:xfrm>
            <a:off x="10584317" y="212759"/>
            <a:ext cx="940341" cy="843065"/>
          </a:xfrm>
          <a:prstGeom prst="rect">
            <a:avLst/>
          </a:prstGeom>
        </p:spPr>
      </p:pic>
    </p:spTree>
    <p:extLst>
      <p:ext uri="{BB962C8B-B14F-4D97-AF65-F5344CB8AC3E}">
        <p14:creationId xmlns:p14="http://schemas.microsoft.com/office/powerpoint/2010/main" val="33038296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9249" y="731531"/>
            <a:ext cx="11017955" cy="648586"/>
          </a:xfrm>
        </p:spPr>
        <p:txBody>
          <a:bodyPr/>
          <a:lstStyle/>
          <a:p>
            <a:r>
              <a:rPr lang="fr-BE" b="1" dirty="0" err="1"/>
              <a:t>T</a:t>
            </a:r>
            <a:r>
              <a:rPr lang="fr-BE" b="1" dirty="0" err="1" smtClean="0"/>
              <a:t>owards</a:t>
            </a:r>
            <a:r>
              <a:rPr lang="fr-BE" b="1" dirty="0" smtClean="0"/>
              <a:t> </a:t>
            </a:r>
            <a:r>
              <a:rPr lang="fr-BE" b="1" dirty="0"/>
              <a:t>a good </a:t>
            </a:r>
            <a:r>
              <a:rPr lang="fr-BE" b="1" dirty="0" err="1" smtClean="0"/>
              <a:t>proposal</a:t>
            </a:r>
            <a:r>
              <a:rPr lang="fr-BE" b="1" dirty="0" smtClean="0"/>
              <a:t> – </a:t>
            </a:r>
            <a:r>
              <a:rPr lang="fr-BE" b="1" dirty="0" smtClean="0">
                <a:solidFill>
                  <a:srgbClr val="00B050"/>
                </a:solidFill>
              </a:rPr>
              <a:t>the </a:t>
            </a:r>
            <a:r>
              <a:rPr lang="fr-BE" b="1" dirty="0" err="1" smtClean="0">
                <a:solidFill>
                  <a:srgbClr val="00B050"/>
                </a:solidFill>
              </a:rPr>
              <a:t>way</a:t>
            </a:r>
            <a:r>
              <a:rPr lang="fr-BE" b="1" dirty="0" smtClean="0">
                <a:solidFill>
                  <a:srgbClr val="00B050"/>
                </a:solidFill>
              </a:rPr>
              <a:t> of </a:t>
            </a:r>
            <a:r>
              <a:rPr lang="fr-BE" b="1" dirty="0" err="1" smtClean="0">
                <a:solidFill>
                  <a:srgbClr val="00B050"/>
                </a:solidFill>
              </a:rPr>
              <a:t>doing</a:t>
            </a:r>
            <a:endParaRPr lang="en-GB" b="1" dirty="0">
              <a:solidFill>
                <a:srgbClr val="00B050"/>
              </a:solidFill>
            </a:endParaRPr>
          </a:p>
        </p:txBody>
      </p:sp>
      <p:sp>
        <p:nvSpPr>
          <p:cNvPr id="9" name="Content Placeholder 2"/>
          <p:cNvSpPr>
            <a:spLocks noGrp="1"/>
          </p:cNvSpPr>
          <p:nvPr>
            <p:ph sz="half" idx="1"/>
          </p:nvPr>
        </p:nvSpPr>
        <p:spPr>
          <a:xfrm>
            <a:off x="762765" y="2111326"/>
            <a:ext cx="5181600" cy="1346010"/>
          </a:xfrm>
          <a:noFill/>
        </p:spPr>
        <p:txBody>
          <a:bodyPr>
            <a:spAutoFit/>
          </a:bodyPr>
          <a:lstStyle/>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en-GB" b="0" dirty="0">
              <a:solidFill>
                <a:schemeClr val="tx2"/>
              </a:solidFill>
            </a:endParaRPr>
          </a:p>
        </p:txBody>
      </p:sp>
      <p:sp>
        <p:nvSpPr>
          <p:cNvPr id="10" name="Content Placeholder 2"/>
          <p:cNvSpPr txBox="1">
            <a:spLocks/>
          </p:cNvSpPr>
          <p:nvPr/>
        </p:nvSpPr>
        <p:spPr>
          <a:xfrm>
            <a:off x="847070" y="1773911"/>
            <a:ext cx="10751931" cy="4124206"/>
          </a:xfrm>
          <a:prstGeom prst="rect">
            <a:avLst/>
          </a:prstGeom>
          <a:noFill/>
        </p:spPr>
        <p:txBody>
          <a:bodyPr vert="horz" wrap="square" lIns="91440" tIns="45720" rIns="91440" bIns="45720" rtlCol="0">
            <a:spAutoFit/>
          </a:bodyPr>
          <a:lstStyle>
            <a:lvl1pPr marL="285750" indent="-285750">
              <a:lnSpc>
                <a:spcPct val="90000"/>
              </a:lnSpc>
              <a:spcBef>
                <a:spcPts val="1000"/>
              </a:spcBef>
              <a:buClr>
                <a:srgbClr val="A0D178"/>
              </a:buClr>
              <a:buFont typeface="Wingdings" panose="05000000000000000000" pitchFamily="2" charset="2"/>
              <a:buChar char="Ø"/>
              <a:defRPr sz="2000" b="0">
                <a:solidFill>
                  <a:schemeClr val="tx2"/>
                </a:solidFill>
                <a:latin typeface="Arial" panose="020B0604020202020204" pitchFamily="34" charset="0"/>
                <a:cs typeface="Arial" panose="020B0604020202020204" pitchFamily="34" charset="0"/>
              </a:defRPr>
            </a:lvl1pPr>
            <a:lvl2pPr marL="685800" indent="-228600">
              <a:lnSpc>
                <a:spcPct val="90000"/>
              </a:lnSpc>
              <a:spcBef>
                <a:spcPts val="500"/>
              </a:spcBef>
              <a:buClr>
                <a:srgbClr val="A0D078"/>
              </a:buClr>
              <a:buFont typeface="Arial" panose="020B0604020202020204" pitchFamily="34" charset="0"/>
              <a:buChar char="•"/>
              <a:defRPr sz="2400">
                <a:solidFill>
                  <a:srgbClr val="284288"/>
                </a:solidFill>
                <a:latin typeface="Arial" panose="020B0604020202020204" pitchFamily="34" charset="0"/>
                <a:cs typeface="Arial" panose="020B0604020202020204" pitchFamily="34" charset="0"/>
              </a:defRPr>
            </a:lvl2pPr>
            <a:lvl3pPr marL="1143000" indent="-228600">
              <a:lnSpc>
                <a:spcPct val="90000"/>
              </a:lnSpc>
              <a:spcBef>
                <a:spcPts val="500"/>
              </a:spcBef>
              <a:buClr>
                <a:srgbClr val="A2D078"/>
              </a:buClr>
              <a:buFont typeface="Arial" panose="020B0604020202020204" pitchFamily="34" charset="0"/>
              <a:buChar char="•"/>
              <a:defRPr sz="2000">
                <a:solidFill>
                  <a:schemeClr val="tx1">
                    <a:lumMod val="75000"/>
                    <a:lumOff val="25000"/>
                  </a:schemeClr>
                </a:solidFill>
                <a:latin typeface="Arial" panose="020B0604020202020204" pitchFamily="34" charset="0"/>
                <a:cs typeface="Arial" panose="020B0604020202020204" pitchFamily="34" charset="0"/>
              </a:defRPr>
            </a:lvl3pPr>
            <a:lvl4pPr marL="16002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4pPr>
            <a:lvl5pPr marL="20574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None/>
              <a:tabLst/>
              <a:defRPr/>
            </a:pPr>
            <a:r>
              <a:rPr kumimoji="0" lang="en-GB" sz="2400" b="0" i="1"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Each proposal is evaluated </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on its </a:t>
            </a:r>
            <a:r>
              <a:rPr kumimoji="0" lang="en-GB" sz="2400" b="1"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own merits</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a:t>
            </a:r>
            <a:r>
              <a:rPr kumimoji="0" lang="en-GB" sz="2400" b="1"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and</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based </a:t>
            </a:r>
            <a:r>
              <a:rPr kumimoji="0" lang="en-GB" sz="2400" b="1"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only</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 on the </a:t>
            </a:r>
            <a:r>
              <a:rPr kumimoji="0" lang="en-GB" sz="2400" b="1"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information provided </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by the </a:t>
            </a:r>
            <a:r>
              <a:rPr kumimoji="0" lang="en-GB" sz="2400" b="0" i="1"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applicant. </a:t>
            </a:r>
            <a:r>
              <a:rPr kumimoji="0" lang="en-IE" sz="2400" b="0" i="1"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Think about the evaluators…look at your proposal from an external perspective</a:t>
            </a:r>
            <a:r>
              <a:rPr kumimoji="0" lang="en-GB" sz="2400" b="0" i="1" u="none" strike="noStrike" kern="1200" cap="none" spc="0" normalizeH="0" baseline="0" noProof="0" dirty="0">
                <a:ln>
                  <a:noFill/>
                </a:ln>
                <a:solidFill>
                  <a:srgbClr val="0356B1"/>
                </a:solidFill>
                <a:effectLst/>
                <a:uLnTx/>
                <a:uFillTx/>
                <a:latin typeface="Arial" panose="020B0604020202020204" pitchFamily="34" charset="0"/>
                <a:ea typeface="+mn-ea"/>
                <a:cs typeface="Arial" panose="020B0604020202020204" pitchFamily="34" charset="0"/>
              </a:rPr>
              <a:t>!</a:t>
            </a:r>
            <a:endParaRPr kumimoji="0" lang="en-GB" sz="2400" b="0" i="1"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endParaRPr>
          </a:p>
          <a:p>
            <a:pPr marL="685800" marR="0" lvl="1" indent="-22860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Provide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only</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relevant</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information, </a:t>
            </a:r>
            <a:r>
              <a:rPr kumimoji="0" lang="en-US"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in a clear, </a:t>
            </a:r>
            <a:r>
              <a:rPr kumimoji="0" lang="en-US" sz="2200" b="0" i="0" u="sng"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factual</a:t>
            </a:r>
            <a:r>
              <a:rPr kumimoji="0" lang="en-US" sz="2200" b="0" i="0" u="none" strike="noStrike" kern="1200" cap="none" spc="0" normalizeH="0" baseline="0" noProof="0" dirty="0" smtClean="0">
                <a:ln>
                  <a:noFill/>
                </a:ln>
                <a:solidFill>
                  <a:srgbClr val="0356B1"/>
                </a:solidFill>
                <a:effectLst/>
                <a:uLnTx/>
                <a:uFillTx/>
                <a:latin typeface="Arial" panose="020B0604020202020204" pitchFamily="34" charset="0"/>
                <a:ea typeface="+mn-ea"/>
                <a:cs typeface="Arial" panose="020B0604020202020204" pitchFamily="34" charset="0"/>
              </a:rPr>
              <a:t> and concise manner</a:t>
            </a:r>
          </a:p>
          <a:p>
            <a:pPr marL="685800" marR="0" lvl="1" indent="-22860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Use simple, clear language: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well-structured responses which are addressing the question, substantiated and concise</a:t>
            </a:r>
          </a:p>
          <a:p>
            <a:pPr marL="685800" marR="0" lvl="1" indent="-22860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Be coherent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in describing the objectives, work package, duration and budget</a:t>
            </a:r>
          </a:p>
          <a:p>
            <a:pPr marL="685800" marR="0" lvl="1" indent="-22860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2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Be consistent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through your statements in different parts of the application </a:t>
            </a:r>
          </a:p>
        </p:txBody>
      </p:sp>
      <p:pic>
        <p:nvPicPr>
          <p:cNvPr id="5" name="Picture 4"/>
          <p:cNvPicPr>
            <a:picLocks noChangeAspect="1"/>
          </p:cNvPicPr>
          <p:nvPr/>
        </p:nvPicPr>
        <p:blipFill rotWithShape="1">
          <a:blip r:embed="rId2"/>
          <a:srcRect l="14622" t="5904" r="7948" b="11279"/>
          <a:stretch/>
        </p:blipFill>
        <p:spPr>
          <a:xfrm>
            <a:off x="10882632" y="67706"/>
            <a:ext cx="940341" cy="843065"/>
          </a:xfrm>
          <a:prstGeom prst="rect">
            <a:avLst/>
          </a:prstGeom>
        </p:spPr>
      </p:pic>
    </p:spTree>
    <p:extLst>
      <p:ext uri="{BB962C8B-B14F-4D97-AF65-F5344CB8AC3E}">
        <p14:creationId xmlns:p14="http://schemas.microsoft.com/office/powerpoint/2010/main" val="27737087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550" y="309999"/>
            <a:ext cx="8584150" cy="648586"/>
          </a:xfrm>
        </p:spPr>
        <p:txBody>
          <a:bodyPr/>
          <a:lstStyle/>
          <a:p>
            <a:r>
              <a:rPr lang="fr-BE" sz="3600" b="1" dirty="0" err="1"/>
              <a:t>T</a:t>
            </a:r>
            <a:r>
              <a:rPr lang="fr-BE" sz="3600" b="1" dirty="0" err="1" smtClean="0"/>
              <a:t>owards</a:t>
            </a:r>
            <a:r>
              <a:rPr lang="fr-BE" sz="3600" b="1" dirty="0" smtClean="0"/>
              <a:t> </a:t>
            </a:r>
            <a:r>
              <a:rPr lang="fr-BE" sz="3600" b="1" dirty="0"/>
              <a:t>a good </a:t>
            </a:r>
            <a:r>
              <a:rPr lang="fr-BE" sz="3600" b="1" dirty="0" err="1" smtClean="0"/>
              <a:t>proposal</a:t>
            </a:r>
            <a:r>
              <a:rPr lang="fr-BE" sz="3600" b="1" dirty="0" smtClean="0"/>
              <a:t> – </a:t>
            </a:r>
            <a:r>
              <a:rPr lang="fr-BE" sz="3600" b="1" dirty="0" smtClean="0">
                <a:solidFill>
                  <a:srgbClr val="00B050"/>
                </a:solidFill>
              </a:rPr>
              <a:t>the timing</a:t>
            </a:r>
            <a:endParaRPr lang="en-GB" sz="3400" b="1" dirty="0">
              <a:solidFill>
                <a:srgbClr val="00B050"/>
              </a:solidFill>
            </a:endParaRPr>
          </a:p>
        </p:txBody>
      </p:sp>
      <p:sp>
        <p:nvSpPr>
          <p:cNvPr id="9" name="Content Placeholder 2"/>
          <p:cNvSpPr>
            <a:spLocks noGrp="1"/>
          </p:cNvSpPr>
          <p:nvPr>
            <p:ph sz="half" idx="1"/>
          </p:nvPr>
        </p:nvSpPr>
        <p:spPr>
          <a:xfrm>
            <a:off x="762765" y="2111326"/>
            <a:ext cx="5181600" cy="1346010"/>
          </a:xfrm>
          <a:noFill/>
        </p:spPr>
        <p:txBody>
          <a:bodyPr>
            <a:spAutoFit/>
          </a:bodyPr>
          <a:lstStyle/>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fr-BE" b="0" dirty="0">
              <a:solidFill>
                <a:schemeClr val="tx2"/>
              </a:solidFill>
            </a:endParaRPr>
          </a:p>
          <a:p>
            <a:pPr marL="285750" indent="-285750">
              <a:buFont typeface="Wingdings" panose="05000000000000000000" pitchFamily="2" charset="2"/>
              <a:buChar char="Ø"/>
            </a:pPr>
            <a:endParaRPr lang="en-GB" b="0" dirty="0">
              <a:solidFill>
                <a:schemeClr val="tx2"/>
              </a:solidFill>
            </a:endParaRPr>
          </a:p>
        </p:txBody>
      </p:sp>
      <p:sp>
        <p:nvSpPr>
          <p:cNvPr id="10" name="Content Placeholder 2"/>
          <p:cNvSpPr txBox="1">
            <a:spLocks/>
          </p:cNvSpPr>
          <p:nvPr/>
        </p:nvSpPr>
        <p:spPr>
          <a:xfrm>
            <a:off x="947200" y="1023632"/>
            <a:ext cx="10434786" cy="5157822"/>
          </a:xfrm>
          <a:prstGeom prst="rect">
            <a:avLst/>
          </a:prstGeom>
          <a:noFill/>
        </p:spPr>
        <p:txBody>
          <a:bodyPr vert="horz" wrap="square" lIns="91440" tIns="45720" rIns="91440" bIns="45720" rtlCol="0">
            <a:spAutoFit/>
          </a:bodyPr>
          <a:lstStyle>
            <a:lvl1pPr marL="285750" indent="-285750">
              <a:lnSpc>
                <a:spcPct val="90000"/>
              </a:lnSpc>
              <a:spcBef>
                <a:spcPts val="1000"/>
              </a:spcBef>
              <a:buClr>
                <a:srgbClr val="A0D178"/>
              </a:buClr>
              <a:buFont typeface="Wingdings" panose="05000000000000000000" pitchFamily="2" charset="2"/>
              <a:buChar char="Ø"/>
              <a:defRPr sz="2000" b="0">
                <a:solidFill>
                  <a:schemeClr val="tx2"/>
                </a:solidFill>
                <a:latin typeface="Arial" panose="020B0604020202020204" pitchFamily="34" charset="0"/>
                <a:cs typeface="Arial" panose="020B0604020202020204" pitchFamily="34" charset="0"/>
              </a:defRPr>
            </a:lvl1pPr>
            <a:lvl2pPr marL="685800" indent="-228600">
              <a:lnSpc>
                <a:spcPct val="90000"/>
              </a:lnSpc>
              <a:spcBef>
                <a:spcPts val="500"/>
              </a:spcBef>
              <a:buClr>
                <a:srgbClr val="A0D078"/>
              </a:buClr>
              <a:buFont typeface="Arial" panose="020B0604020202020204" pitchFamily="34" charset="0"/>
              <a:buChar char="•"/>
              <a:defRPr sz="2400">
                <a:solidFill>
                  <a:srgbClr val="284288"/>
                </a:solidFill>
                <a:latin typeface="Arial" panose="020B0604020202020204" pitchFamily="34" charset="0"/>
                <a:cs typeface="Arial" panose="020B0604020202020204" pitchFamily="34" charset="0"/>
              </a:defRPr>
            </a:lvl2pPr>
            <a:lvl3pPr marL="1143000" indent="-228600">
              <a:lnSpc>
                <a:spcPct val="90000"/>
              </a:lnSpc>
              <a:spcBef>
                <a:spcPts val="500"/>
              </a:spcBef>
              <a:buClr>
                <a:srgbClr val="A2D078"/>
              </a:buClr>
              <a:buFont typeface="Arial" panose="020B0604020202020204" pitchFamily="34" charset="0"/>
              <a:buChar char="•"/>
              <a:defRPr sz="2000">
                <a:solidFill>
                  <a:schemeClr val="tx1">
                    <a:lumMod val="75000"/>
                    <a:lumOff val="25000"/>
                  </a:schemeClr>
                </a:solidFill>
                <a:latin typeface="Arial" panose="020B0604020202020204" pitchFamily="34" charset="0"/>
                <a:cs typeface="Arial" panose="020B0604020202020204" pitchFamily="34" charset="0"/>
              </a:defRPr>
            </a:lvl3pPr>
            <a:lvl4pPr marL="16002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4pPr>
            <a:lvl5pPr marL="2057400" indent="-228600">
              <a:lnSpc>
                <a:spcPct val="90000"/>
              </a:lnSpc>
              <a:spcBef>
                <a:spcPts val="500"/>
              </a:spcBef>
              <a:buClr>
                <a:srgbClr val="A2D078"/>
              </a:buClr>
              <a:buFont typeface="Arial" panose="020B0604020202020204" pitchFamily="34" charset="0"/>
              <a:buChar char="•"/>
              <a:defRPr>
                <a:solidFill>
                  <a:schemeClr val="tx1">
                    <a:lumMod val="75000"/>
                    <a:lumOff val="25000"/>
                  </a:schemeClr>
                </a:solidFill>
                <a:latin typeface="Arial" panose="020B0604020202020204" pitchFamily="34" charset="0"/>
                <a:cs typeface="Arial" panose="020B06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None/>
              <a:tabLst/>
              <a:defRPr/>
            </a:pPr>
            <a:r>
              <a:rPr kumimoji="0" lang="en-IE" sz="2400" b="1" i="1" u="none" strike="noStrike" kern="1200" cap="none" spc="0" normalizeH="0" baseline="0" noProof="0" dirty="0" smtClean="0">
                <a:ln>
                  <a:noFill/>
                </a:ln>
                <a:solidFill>
                  <a:srgbClr val="00B050"/>
                </a:solidFill>
                <a:effectLst/>
                <a:uLnTx/>
                <a:uFillTx/>
                <a:latin typeface="Arial" panose="020B0604020202020204" pitchFamily="34" charset="0"/>
                <a:ea typeface="+mn-ea"/>
                <a:cs typeface="Arial" panose="020B0604020202020204" pitchFamily="34" charset="0"/>
              </a:rPr>
              <a:t>Time matters…is my application ready to be submitted? </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Start</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a:t>
            </a: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early…</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completing an application is time consuming, especially for first time applicants and multi-applicant proposals</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Prepare all required documents, contact </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relevant entity(</a:t>
            </a:r>
            <a:r>
              <a:rPr kumimoji="0" lang="en-IE" sz="2400" b="0" i="0" u="none" strike="noStrike" kern="1200" cap="none" spc="0" normalizeH="0" baseline="0" noProof="0" dirty="0" err="1" smtClean="0">
                <a:ln>
                  <a:noFill/>
                </a:ln>
                <a:solidFill>
                  <a:srgbClr val="0356B1"/>
                </a:solidFill>
                <a:effectLst/>
                <a:uLnTx/>
                <a:uFillTx/>
                <a:latin typeface="Arial"/>
                <a:ea typeface="+mn-ea"/>
                <a:cs typeface="Arial" panose="020B0604020202020204" pitchFamily="34" charset="0"/>
              </a:rPr>
              <a:t>ies</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 on time</a:t>
            </a: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Regularly check and re-read </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the proposal: </a:t>
            </a:r>
            <a:r>
              <a:rPr kumimoji="0" lang="en-IE" sz="22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is it complete, are all forms uploaded, is there a need for an update?</a:t>
            </a:r>
            <a:endParaRPr kumimoji="0" lang="en-IE" sz="22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Ask </a:t>
            </a:r>
            <a:r>
              <a:rPr kumimoji="0" lang="en-IE" sz="24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somebody to </a:t>
            </a:r>
            <a:r>
              <a:rPr kumimoji="0" lang="en-IE" sz="24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review</a:t>
            </a:r>
            <a:r>
              <a:rPr kumimoji="0" lang="en-IE" sz="24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rPr>
              <a:t> the </a:t>
            </a: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proposal</a:t>
            </a:r>
            <a:endParaRPr kumimoji="0" lang="en-IE" sz="2400" b="1"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a:p>
            <a:pPr marL="285750" marR="0" lvl="0" indent="-285750" algn="just" defTabSz="914400" rtl="0" eaLnBrk="1" fontAlgn="auto" latinLnBrk="0" hangingPunct="1">
              <a:lnSpc>
                <a:spcPct val="100000"/>
              </a:lnSpc>
              <a:spcBef>
                <a:spcPts val="600"/>
              </a:spcBef>
              <a:spcAft>
                <a:spcPts val="1800"/>
              </a:spcAft>
              <a:buClr>
                <a:srgbClr val="034EA2"/>
              </a:buClr>
              <a:buSzTx/>
              <a:buFont typeface="Wingdings" panose="05000000000000000000" pitchFamily="2" charset="2"/>
              <a:buChar char="ü"/>
              <a:tabLst/>
              <a:defRPr/>
            </a:pP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Do not wait </a:t>
            </a:r>
            <a:r>
              <a:rPr kumimoji="0" lang="en-IE" sz="2400" b="0"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for the submission </a:t>
            </a:r>
            <a:r>
              <a:rPr kumimoji="0" lang="en-IE" sz="2400" b="1" i="0" u="none" strike="noStrike" kern="1200" cap="none" spc="0" normalizeH="0" baseline="0" noProof="0" dirty="0" smtClean="0">
                <a:ln>
                  <a:noFill/>
                </a:ln>
                <a:solidFill>
                  <a:srgbClr val="0356B1"/>
                </a:solidFill>
                <a:effectLst/>
                <a:uLnTx/>
                <a:uFillTx/>
                <a:latin typeface="Arial"/>
                <a:ea typeface="+mn-ea"/>
                <a:cs typeface="Arial" panose="020B0604020202020204" pitchFamily="34" charset="0"/>
              </a:rPr>
              <a:t>until the last moment</a:t>
            </a:r>
          </a:p>
          <a:p>
            <a:pPr marL="685800" marR="0" lvl="1" indent="-228600" algn="just" defTabSz="914400" rtl="0" eaLnBrk="1" fontAlgn="auto" latinLnBrk="0" hangingPunct="1">
              <a:lnSpc>
                <a:spcPct val="100000"/>
              </a:lnSpc>
              <a:spcBef>
                <a:spcPts val="500"/>
              </a:spcBef>
              <a:spcAft>
                <a:spcPts val="1800"/>
              </a:spcAft>
              <a:buClr>
                <a:srgbClr val="034EA2"/>
              </a:buClr>
              <a:buSzTx/>
              <a:buFont typeface="Arial" panose="020B0604020202020204" pitchFamily="34" charset="0"/>
              <a:buChar char="•"/>
              <a:tabLst/>
              <a:defRPr/>
            </a:pPr>
            <a:endParaRPr kumimoji="0" lang="en-IE" sz="2000" b="0" i="0" u="none" strike="noStrike" kern="1200" cap="none" spc="0" normalizeH="0" baseline="0" noProof="0" dirty="0">
              <a:ln>
                <a:noFill/>
              </a:ln>
              <a:solidFill>
                <a:srgbClr val="0356B1"/>
              </a:solidFill>
              <a:effectLst/>
              <a:uLnTx/>
              <a:uFillTx/>
              <a:latin typeface="Arial"/>
              <a:ea typeface="+mn-ea"/>
              <a:cs typeface="Arial" panose="020B0604020202020204" pitchFamily="34" charset="0"/>
            </a:endParaRPr>
          </a:p>
        </p:txBody>
      </p:sp>
      <p:pic>
        <p:nvPicPr>
          <p:cNvPr id="5" name="Picture 4"/>
          <p:cNvPicPr>
            <a:picLocks noChangeAspect="1"/>
          </p:cNvPicPr>
          <p:nvPr/>
        </p:nvPicPr>
        <p:blipFill rotWithShape="1">
          <a:blip r:embed="rId2"/>
          <a:srcRect l="14622" t="5904" r="7948" b="11279"/>
          <a:stretch/>
        </p:blipFill>
        <p:spPr>
          <a:xfrm>
            <a:off x="10441645" y="309999"/>
            <a:ext cx="940341" cy="843065"/>
          </a:xfrm>
          <a:prstGeom prst="rect">
            <a:avLst/>
          </a:prstGeom>
        </p:spPr>
      </p:pic>
    </p:spTree>
    <p:extLst>
      <p:ext uri="{BB962C8B-B14F-4D97-AF65-F5344CB8AC3E}">
        <p14:creationId xmlns:p14="http://schemas.microsoft.com/office/powerpoint/2010/main" val="24790369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24292" y="2437378"/>
            <a:ext cx="8198069" cy="12003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400" b="0" i="0" u="none" strike="noStrike" kern="1200" cap="none" spc="0" normalizeH="0" baseline="0" noProof="0" dirty="0">
                <a:ln>
                  <a:noFill/>
                </a:ln>
                <a:solidFill>
                  <a:srgbClr val="034EA2"/>
                </a:solidFill>
                <a:effectLst/>
                <a:uLnTx/>
                <a:uFillTx/>
                <a:latin typeface="Arial"/>
                <a:ea typeface="+mn-ea"/>
                <a:cs typeface="+mn-cs"/>
              </a:rPr>
              <a:t>You </a:t>
            </a:r>
            <a:r>
              <a:rPr kumimoji="0" lang="fr-BE" sz="2400" b="0" i="0" u="none" strike="noStrike" kern="1200" cap="none" spc="0" normalizeH="0" baseline="0" noProof="0" dirty="0" err="1">
                <a:ln>
                  <a:noFill/>
                </a:ln>
                <a:solidFill>
                  <a:srgbClr val="034EA2"/>
                </a:solidFill>
                <a:effectLst/>
                <a:uLnTx/>
                <a:uFillTx/>
                <a:latin typeface="Arial"/>
                <a:ea typeface="+mn-ea"/>
                <a:cs typeface="+mn-cs"/>
              </a:rPr>
              <a:t>may</a:t>
            </a:r>
            <a:r>
              <a:rPr kumimoji="0" lang="fr-BE" sz="2400" b="0" i="0" u="none" strike="noStrike" kern="1200" cap="none" spc="0" normalizeH="0" baseline="0" noProof="0" dirty="0">
                <a:ln>
                  <a:noFill/>
                </a:ln>
                <a:solidFill>
                  <a:srgbClr val="034EA2"/>
                </a:solidFill>
                <a:effectLst/>
                <a:uLnTx/>
                <a:uFillTx/>
                <a:latin typeface="Arial"/>
                <a:ea typeface="+mn-ea"/>
                <a:cs typeface="+mn-cs"/>
              </a:rPr>
              <a:t> </a:t>
            </a:r>
            <a:r>
              <a:rPr kumimoji="0" lang="fr-BE" sz="2400" b="0" i="0" u="none" strike="noStrike" kern="1200" cap="none" spc="0" normalizeH="0" baseline="0" noProof="0" dirty="0" err="1">
                <a:ln>
                  <a:noFill/>
                </a:ln>
                <a:solidFill>
                  <a:srgbClr val="034EA2"/>
                </a:solidFill>
                <a:effectLst/>
                <a:uLnTx/>
                <a:uFillTx/>
                <a:latin typeface="Arial"/>
                <a:ea typeface="+mn-ea"/>
                <a:cs typeface="+mn-cs"/>
              </a:rPr>
              <a:t>submit</a:t>
            </a:r>
            <a:r>
              <a:rPr kumimoji="0" lang="fr-BE" sz="2400" b="0" i="0" u="none" strike="noStrike" kern="1200" cap="none" spc="0" normalizeH="0" baseline="0" noProof="0" dirty="0">
                <a:ln>
                  <a:noFill/>
                </a:ln>
                <a:solidFill>
                  <a:srgbClr val="034EA2"/>
                </a:solidFill>
                <a:effectLst/>
                <a:uLnTx/>
                <a:uFillTx/>
                <a:latin typeface="Arial"/>
                <a:ea typeface="+mn-ea"/>
                <a:cs typeface="+mn-cs"/>
              </a:rPr>
              <a:t> </a:t>
            </a:r>
            <a:r>
              <a:rPr kumimoji="0" lang="fr-BE" sz="2400" b="0" i="0" u="none" strike="noStrike" kern="1200" cap="none" spc="0" normalizeH="0" baseline="0" noProof="0" dirty="0" err="1">
                <a:ln>
                  <a:noFill/>
                </a:ln>
                <a:solidFill>
                  <a:srgbClr val="034EA2"/>
                </a:solidFill>
                <a:effectLst/>
                <a:uLnTx/>
                <a:uFillTx/>
                <a:latin typeface="Arial"/>
                <a:ea typeface="+mn-ea"/>
                <a:cs typeface="+mn-cs"/>
              </a:rPr>
              <a:t>your</a:t>
            </a:r>
            <a:r>
              <a:rPr kumimoji="0" lang="fr-BE" sz="2400" b="0" i="0" u="none" strike="noStrike" kern="1200" cap="none" spc="0" normalizeH="0" baseline="0" noProof="0" dirty="0">
                <a:ln>
                  <a:noFill/>
                </a:ln>
                <a:solidFill>
                  <a:srgbClr val="034EA2"/>
                </a:solidFill>
                <a:effectLst/>
                <a:uLnTx/>
                <a:uFillTx/>
                <a:latin typeface="Arial"/>
                <a:ea typeface="+mn-ea"/>
                <a:cs typeface="+mn-cs"/>
              </a:rPr>
              <a:t> questions to the </a:t>
            </a:r>
            <a:r>
              <a:rPr kumimoji="0" lang="fr-BE" sz="2400" b="0" i="0" u="none" strike="noStrike" kern="1200" cap="none" spc="0" normalizeH="0" baseline="0" noProof="0" dirty="0" err="1">
                <a:ln>
                  <a:noFill/>
                </a:ln>
                <a:solidFill>
                  <a:srgbClr val="034EA2"/>
                </a:solidFill>
                <a:effectLst/>
                <a:uLnTx/>
                <a:uFillTx/>
                <a:latin typeface="Arial"/>
                <a:ea typeface="+mn-ea"/>
                <a:cs typeface="+mn-cs"/>
              </a:rPr>
              <a:t>following</a:t>
            </a:r>
            <a:r>
              <a:rPr kumimoji="0" lang="fr-BE" sz="2400" b="0" i="0" u="none" strike="noStrike" kern="1200" cap="none" spc="0" normalizeH="0" baseline="0" noProof="0" dirty="0">
                <a:ln>
                  <a:noFill/>
                </a:ln>
                <a:solidFill>
                  <a:srgbClr val="034EA2"/>
                </a:solidFill>
                <a:effectLst/>
                <a:uLnTx/>
                <a:uFillTx/>
                <a:latin typeface="Arial"/>
                <a:ea typeface="+mn-ea"/>
                <a:cs typeface="+mn-cs"/>
              </a:rPr>
              <a:t> </a:t>
            </a:r>
            <a:r>
              <a:rPr kumimoji="0" lang="fr-BE" sz="2400" b="0" i="0" u="none" strike="noStrike" kern="1200" cap="none" spc="0" normalizeH="0" baseline="0" noProof="0" dirty="0" err="1">
                <a:ln>
                  <a:noFill/>
                </a:ln>
                <a:solidFill>
                  <a:srgbClr val="034EA2"/>
                </a:solidFill>
                <a:effectLst/>
                <a:uLnTx/>
                <a:uFillTx/>
                <a:latin typeface="Arial"/>
                <a:ea typeface="+mn-ea"/>
                <a:cs typeface="+mn-cs"/>
              </a:rPr>
              <a:t>address</a:t>
            </a:r>
            <a:r>
              <a:rPr kumimoji="0" lang="fr-BE" sz="2400" b="0" i="0" u="none" strike="noStrike" kern="1200" cap="none" spc="0" normalizeH="0" baseline="0" noProof="0" dirty="0">
                <a:ln>
                  <a:noFill/>
                </a:ln>
                <a:solidFill>
                  <a:srgbClr val="034EA2"/>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2400" b="0" i="0" u="none" strike="noStrike" kern="1200" cap="none" spc="0" normalizeH="0" baseline="0" noProof="0" dirty="0">
              <a:ln>
                <a:noFill/>
              </a:ln>
              <a:solidFill>
                <a:srgbClr val="4D4D4D"/>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2400" b="0" i="0" u="sng" strike="noStrike" kern="1200" cap="none" spc="0" normalizeH="0" baseline="0" noProof="0" dirty="0">
                <a:ln>
                  <a:noFill/>
                </a:ln>
                <a:solidFill>
                  <a:srgbClr val="004494"/>
                </a:solidFill>
                <a:effectLst/>
                <a:uLnTx/>
                <a:uFillTx/>
                <a:latin typeface="Arial"/>
                <a:ea typeface="+mn-ea"/>
                <a:cs typeface="+mn-cs"/>
                <a:hlinkClick r:id="rId2"/>
              </a:rPr>
              <a:t>CINEA-CEF-TRANSPORT-CALLS@ec.europa.eu</a:t>
            </a:r>
            <a:endParaRPr kumimoji="0" lang="fr-BE" sz="2400" b="0" i="0" u="none" strike="noStrike" kern="1200" cap="none" spc="0" normalizeH="0" baseline="0" noProof="0" dirty="0">
              <a:ln>
                <a:noFill/>
              </a:ln>
              <a:solidFill>
                <a:srgbClr val="4D4D4D"/>
              </a:solidFill>
              <a:effectLst/>
              <a:uLnTx/>
              <a:uFillTx/>
              <a:latin typeface="Arial"/>
              <a:ea typeface="+mn-ea"/>
              <a:cs typeface="+mn-cs"/>
            </a:endParaRPr>
          </a:p>
        </p:txBody>
      </p:sp>
    </p:spTree>
    <p:extLst>
      <p:ext uri="{BB962C8B-B14F-4D97-AF65-F5344CB8AC3E}">
        <p14:creationId xmlns:p14="http://schemas.microsoft.com/office/powerpoint/2010/main" val="4913545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sz="5400" b="1" i="1" dirty="0"/>
              <a:t>Thank you</a:t>
            </a:r>
            <a:endParaRPr lang="en-GB" sz="5400" b="1" i="1"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a:t>
            </a:r>
            <a:r>
              <a:rPr lang="en-US" sz="1050" b="1" dirty="0" smtClean="0"/>
              <a:t>2021</a:t>
            </a:r>
            <a:endParaRPr lang="en-US" sz="1050" b="1" dirty="0"/>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r>
              <a:rPr lang="en-US" sz="1050" dirty="0" smtClean="0"/>
              <a:t>.</a:t>
            </a:r>
            <a:endParaRPr lang="en-US" sz="105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3454415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626" y="899084"/>
            <a:ext cx="7220829" cy="1154527"/>
          </a:xfrm>
        </p:spPr>
        <p:txBody>
          <a:bodyPr/>
          <a:lstStyle/>
          <a:p>
            <a:r>
              <a:rPr lang="en-IE" sz="3000" dirty="0" smtClean="0"/>
              <a:t>CEF</a:t>
            </a:r>
            <a:r>
              <a:rPr lang="et-EE" sz="3000" dirty="0" smtClean="0"/>
              <a:t> </a:t>
            </a:r>
            <a:r>
              <a:rPr lang="en-IE" sz="3000" dirty="0" smtClean="0"/>
              <a:t>Transport call 2022 - budget</a:t>
            </a:r>
            <a:endParaRPr lang="en-IE" sz="3000" dirty="0"/>
          </a:p>
        </p:txBody>
      </p:sp>
      <p:sp>
        <p:nvSpPr>
          <p:cNvPr id="27" name="Rectangle 26"/>
          <p:cNvSpPr/>
          <p:nvPr/>
        </p:nvSpPr>
        <p:spPr>
          <a:xfrm>
            <a:off x="970735" y="4677492"/>
            <a:ext cx="9515002" cy="369332"/>
          </a:xfrm>
          <a:prstGeom prst="rect">
            <a:avLst/>
          </a:prstGeom>
        </p:spPr>
        <p:txBody>
          <a:bodyPr wrap="square">
            <a:spAutoFit/>
          </a:bodyPr>
          <a:lstStyle/>
          <a:p>
            <a:pPr marL="447675" marR="0" lvl="0" indent="-355600" algn="ctr" defTabSz="914400" rtl="0" eaLnBrk="1" fontAlgn="auto" latinLnBrk="0" hangingPunct="1">
              <a:lnSpc>
                <a:spcPct val="100000"/>
              </a:lnSpc>
              <a:spcBef>
                <a:spcPts val="1800"/>
              </a:spcBef>
              <a:spcAft>
                <a:spcPts val="600"/>
              </a:spcAft>
              <a:buClrTx/>
              <a:buSzTx/>
              <a:buFontTx/>
              <a:buNone/>
              <a:tabLst/>
              <a:defRPr/>
            </a:pPr>
            <a:r>
              <a:rPr kumimoji="0" lang="et-EE" sz="1800" b="1" i="0" u="none" strike="noStrike" kern="1200" cap="none" spc="0" normalizeH="0" baseline="0" noProof="0" dirty="0">
                <a:ln>
                  <a:noFill/>
                </a:ln>
                <a:solidFill>
                  <a:srgbClr val="034EA2"/>
                </a:solidFill>
                <a:effectLst/>
                <a:uLnTx/>
                <a:uFillTx/>
                <a:latin typeface="Arial"/>
                <a:ea typeface="+mn-ea"/>
                <a:cs typeface="+mn-cs"/>
              </a:rPr>
              <a:t>	</a:t>
            </a:r>
            <a:endParaRPr kumimoji="0" lang="en-GB" sz="1800" b="0" i="0" u="none" strike="noStrike" kern="1200" cap="none" spc="0" normalizeH="0" baseline="0" noProof="0" dirty="0">
              <a:ln>
                <a:noFill/>
              </a:ln>
              <a:solidFill>
                <a:srgbClr val="034EA2"/>
              </a:solidFill>
              <a:effectLst/>
              <a:uLnTx/>
              <a:uFillTx/>
              <a:latin typeface="Arial" panose="020B0604020202020204" pitchFamily="34" charset="0"/>
              <a:ea typeface="+mn-ea"/>
              <a:cs typeface="Arial" panose="020B0604020202020204" pitchFamily="34" charset="0"/>
            </a:endParaRPr>
          </a:p>
        </p:txBody>
      </p:sp>
      <p:graphicFrame>
        <p:nvGraphicFramePr>
          <p:cNvPr id="28" name="Table 27"/>
          <p:cNvGraphicFramePr>
            <a:graphicFrameLocks noGrp="1"/>
          </p:cNvGraphicFramePr>
          <p:nvPr>
            <p:extLst>
              <p:ext uri="{D42A27DB-BD31-4B8C-83A1-F6EECF244321}">
                <p14:modId xmlns:p14="http://schemas.microsoft.com/office/powerpoint/2010/main" val="3567129671"/>
              </p:ext>
            </p:extLst>
          </p:nvPr>
        </p:nvGraphicFramePr>
        <p:xfrm>
          <a:off x="840509" y="1916442"/>
          <a:ext cx="10451848" cy="4233290"/>
        </p:xfrm>
        <a:graphic>
          <a:graphicData uri="http://schemas.openxmlformats.org/drawingml/2006/table">
            <a:tbl>
              <a:tblPr>
                <a:tableStyleId>{5C22544A-7EE6-4342-B048-85BDC9FD1C3A}</a:tableStyleId>
              </a:tblPr>
              <a:tblGrid>
                <a:gridCol w="2524256">
                  <a:extLst>
                    <a:ext uri="{9D8B030D-6E8A-4147-A177-3AD203B41FA5}">
                      <a16:colId xmlns:a16="http://schemas.microsoft.com/office/drawing/2014/main" val="4185996821"/>
                    </a:ext>
                  </a:extLst>
                </a:gridCol>
                <a:gridCol w="2576846">
                  <a:extLst>
                    <a:ext uri="{9D8B030D-6E8A-4147-A177-3AD203B41FA5}">
                      <a16:colId xmlns:a16="http://schemas.microsoft.com/office/drawing/2014/main" val="3863137904"/>
                    </a:ext>
                  </a:extLst>
                </a:gridCol>
                <a:gridCol w="2503221">
                  <a:extLst>
                    <a:ext uri="{9D8B030D-6E8A-4147-A177-3AD203B41FA5}">
                      <a16:colId xmlns:a16="http://schemas.microsoft.com/office/drawing/2014/main" val="1369201613"/>
                    </a:ext>
                  </a:extLst>
                </a:gridCol>
                <a:gridCol w="2847525">
                  <a:extLst>
                    <a:ext uri="{9D8B030D-6E8A-4147-A177-3AD203B41FA5}">
                      <a16:colId xmlns:a16="http://schemas.microsoft.com/office/drawing/2014/main" val="571667749"/>
                    </a:ext>
                  </a:extLst>
                </a:gridCol>
              </a:tblGrid>
              <a:tr h="364478">
                <a:tc gridSpan="2">
                  <a:txBody>
                    <a:bodyPr/>
                    <a:lstStyle/>
                    <a:p>
                      <a:pPr algn="ctr" rtl="0" fontAlgn="ctr"/>
                      <a:r>
                        <a:rPr lang="en-GB" sz="2400" b="1" u="none" strike="noStrike" dirty="0">
                          <a:effectLst/>
                        </a:rPr>
                        <a:t>General Envelope</a:t>
                      </a:r>
                      <a:endParaRPr lang="en-GB" sz="2400" b="1" i="0" u="none" strike="noStrike" dirty="0">
                        <a:solidFill>
                          <a:srgbClr val="595959"/>
                        </a:solidFill>
                        <a:effectLst/>
                        <a:latin typeface="Arial" panose="020B0604020202020204" pitchFamily="34" charset="0"/>
                      </a:endParaRPr>
                    </a:p>
                  </a:txBody>
                  <a:tcPr marL="6350" marR="6350" marT="6350" marB="0" anchor="ctr"/>
                </a:tc>
                <a:tc hMerge="1">
                  <a:txBody>
                    <a:bodyPr/>
                    <a:lstStyle/>
                    <a:p>
                      <a:endParaRPr lang="en-GB"/>
                    </a:p>
                  </a:txBody>
                  <a:tcPr/>
                </a:tc>
                <a:tc gridSpan="2">
                  <a:txBody>
                    <a:bodyPr/>
                    <a:lstStyle/>
                    <a:p>
                      <a:pPr algn="ctr" rtl="0" fontAlgn="ctr"/>
                      <a:r>
                        <a:rPr lang="en-GB" sz="2400" b="1" u="none" strike="noStrike" dirty="0">
                          <a:effectLst/>
                        </a:rPr>
                        <a:t>Cohesion Envelope</a:t>
                      </a:r>
                      <a:endParaRPr lang="en-GB" sz="2400" b="1" i="0" u="none" strike="noStrike" dirty="0">
                        <a:solidFill>
                          <a:srgbClr val="4D4D4D"/>
                        </a:solidFill>
                        <a:effectLst/>
                        <a:latin typeface="Arial" panose="020B0604020202020204" pitchFamily="34" charset="0"/>
                      </a:endParaRPr>
                    </a:p>
                  </a:txBody>
                  <a:tcPr marL="6350" marR="6350" marT="6350" marB="0" anchor="ctr"/>
                </a:tc>
                <a:tc hMerge="1">
                  <a:txBody>
                    <a:bodyPr/>
                    <a:lstStyle/>
                    <a:p>
                      <a:endParaRPr lang="en-GB"/>
                    </a:p>
                  </a:txBody>
                  <a:tcPr/>
                </a:tc>
                <a:extLst>
                  <a:ext uri="{0D108BD9-81ED-4DB2-BD59-A6C34878D82A}">
                    <a16:rowId xmlns:a16="http://schemas.microsoft.com/office/drawing/2014/main" val="3987497593"/>
                  </a:ext>
                </a:extLst>
              </a:tr>
              <a:tr h="603316">
                <a:tc>
                  <a:txBody>
                    <a:bodyPr/>
                    <a:lstStyle/>
                    <a:p>
                      <a:pPr algn="ctr" rtl="0" fontAlgn="ctr"/>
                      <a:r>
                        <a:rPr lang="en-GB" sz="2000" u="none" strike="noStrike" dirty="0">
                          <a:effectLst/>
                        </a:rPr>
                        <a:t> </a:t>
                      </a:r>
                      <a:endParaRPr lang="en-GB" sz="2000" b="1" i="0" u="none" strike="noStrike" dirty="0">
                        <a:solidFill>
                          <a:srgbClr val="595959"/>
                        </a:solidFill>
                        <a:effectLst/>
                        <a:latin typeface="Arial" panose="020B0604020202020204" pitchFamily="34" charset="0"/>
                      </a:endParaRPr>
                    </a:p>
                  </a:txBody>
                  <a:tcPr marL="6350" marR="6350" marT="6350" marB="0" anchor="ctr"/>
                </a:tc>
                <a:tc>
                  <a:txBody>
                    <a:bodyPr/>
                    <a:lstStyle/>
                    <a:p>
                      <a:pPr algn="ctr" rtl="0" fontAlgn="ctr"/>
                      <a:r>
                        <a:rPr lang="en-GB" sz="2000" b="1" u="none" strike="noStrike" dirty="0" smtClean="0">
                          <a:effectLst/>
                        </a:rPr>
                        <a:t>Indicative budget </a:t>
                      </a:r>
                    </a:p>
                    <a:p>
                      <a:pPr algn="ctr" rtl="0" fontAlgn="ctr"/>
                      <a:r>
                        <a:rPr lang="en-GB" sz="2000" b="0" u="none" strike="noStrike" dirty="0" smtClean="0">
                          <a:effectLst/>
                        </a:rPr>
                        <a:t>(in EUR)</a:t>
                      </a:r>
                      <a:endParaRPr lang="en-GB" sz="2000" b="0" i="0" u="none" strike="noStrike" dirty="0">
                        <a:solidFill>
                          <a:srgbClr val="595959"/>
                        </a:solidFill>
                        <a:effectLst/>
                        <a:latin typeface="Arial" panose="020B0604020202020204" pitchFamily="34" charset="0"/>
                      </a:endParaRPr>
                    </a:p>
                  </a:txBody>
                  <a:tcPr marL="6350" marR="6350" marT="6350" marB="0" anchor="ctr"/>
                </a:tc>
                <a:tc>
                  <a:txBody>
                    <a:bodyPr/>
                    <a:lstStyle/>
                    <a:p>
                      <a:pPr algn="ctr" rtl="0" fontAlgn="ctr"/>
                      <a:r>
                        <a:rPr lang="en-GB" sz="2000" b="1" u="none" strike="noStrike" dirty="0">
                          <a:effectLst/>
                        </a:rPr>
                        <a:t> </a:t>
                      </a:r>
                      <a:endParaRPr lang="en-GB" sz="2000" b="1" i="0" u="none" strike="noStrike" dirty="0">
                        <a:solidFill>
                          <a:srgbClr val="4D4D4D"/>
                        </a:solidFill>
                        <a:effectLst/>
                        <a:latin typeface="Arial" panose="020B0604020202020204" pitchFamily="34" charset="0"/>
                      </a:endParaRPr>
                    </a:p>
                  </a:txBody>
                  <a:tcPr marL="6350" marR="6350" marT="6350" marB="0" anchor="ctr"/>
                </a:tc>
                <a:tc>
                  <a:txBody>
                    <a:bodyPr/>
                    <a:lstStyle/>
                    <a:p>
                      <a:pPr algn="ctr" rtl="0" fontAlgn="ctr"/>
                      <a:r>
                        <a:rPr lang="en-GB" sz="2000" b="1" u="none" strike="noStrike" dirty="0" smtClean="0">
                          <a:effectLst/>
                        </a:rPr>
                        <a:t>Indicative</a:t>
                      </a:r>
                      <a:r>
                        <a:rPr lang="en-GB" sz="2000" b="1" u="none" strike="noStrike" baseline="0" dirty="0" smtClean="0">
                          <a:effectLst/>
                        </a:rPr>
                        <a:t> budget</a:t>
                      </a:r>
                      <a:endParaRPr lang="en-GB" sz="2000" b="1" u="none" strike="noStrike" dirty="0" smtClean="0">
                        <a:effectLst/>
                      </a:endParaRPr>
                    </a:p>
                    <a:p>
                      <a:pPr algn="ctr" rtl="0" fontAlgn="ctr"/>
                      <a:r>
                        <a:rPr lang="en-GB" sz="2000" b="0" i="0" u="none" strike="noStrike" dirty="0" smtClean="0">
                          <a:solidFill>
                            <a:srgbClr val="595959"/>
                          </a:solidFill>
                          <a:effectLst/>
                          <a:latin typeface="Arial" panose="020B0604020202020204" pitchFamily="34" charset="0"/>
                        </a:rPr>
                        <a:t>(in EUR)</a:t>
                      </a:r>
                      <a:endParaRPr lang="en-GB" sz="2000" b="0" i="0" u="none" strike="noStrike" dirty="0">
                        <a:solidFill>
                          <a:srgbClr val="595959"/>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4047068003"/>
                  </a:ext>
                </a:extLst>
              </a:tr>
              <a:tr h="493814">
                <a:tc>
                  <a:txBody>
                    <a:bodyPr/>
                    <a:lstStyle/>
                    <a:p>
                      <a:pPr algn="l" rtl="0" fontAlgn="ctr"/>
                      <a:r>
                        <a:rPr lang="en-GB" sz="1800" b="0" i="1" u="none" strike="noStrike" dirty="0" smtClean="0">
                          <a:effectLst/>
                        </a:rPr>
                        <a:t>Core network</a:t>
                      </a:r>
                      <a:endParaRPr lang="en-GB" sz="1800" b="0" i="1" u="none" strike="noStrike" dirty="0">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u="none" strike="noStrike" dirty="0" smtClean="0">
                          <a:effectLst/>
                        </a:rPr>
                        <a:t>1.620.000.000</a:t>
                      </a:r>
                      <a:endParaRPr lang="en-GB"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l" rtl="0" fontAlgn="ctr"/>
                      <a:r>
                        <a:rPr lang="en-GB" sz="1800" b="0" i="1" u="none" strike="noStrike" kern="1200" dirty="0" smtClean="0">
                          <a:solidFill>
                            <a:schemeClr val="dk1"/>
                          </a:solidFill>
                          <a:effectLst/>
                          <a:latin typeface="+mn-lt"/>
                          <a:ea typeface="+mn-ea"/>
                          <a:cs typeface="+mn-cs"/>
                        </a:rPr>
                        <a:t>Core network</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a:effectLst/>
                        </a:rPr>
                        <a:t>2.000.000.000</a:t>
                      </a:r>
                      <a:endParaRPr lang="en-GB" sz="1800" b="0"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1348824278"/>
                  </a:ext>
                </a:extLst>
              </a:tr>
              <a:tr h="493814">
                <a:tc>
                  <a:txBody>
                    <a:bodyPr/>
                    <a:lstStyle/>
                    <a:p>
                      <a:pPr algn="l" rtl="0" fontAlgn="ctr"/>
                      <a:r>
                        <a:rPr lang="en-GB" sz="1800" b="0" i="1" u="none" strike="noStrike" dirty="0" smtClean="0">
                          <a:effectLst/>
                        </a:rPr>
                        <a:t>Comprehensive network</a:t>
                      </a:r>
                      <a:endParaRPr lang="en-GB" sz="1800" b="0" i="1" u="none" strike="noStrike" dirty="0">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u="none" strike="noStrike" kern="1200" dirty="0">
                          <a:solidFill>
                            <a:schemeClr val="dk1"/>
                          </a:solidFill>
                          <a:effectLst/>
                          <a:latin typeface="+mn-lt"/>
                          <a:ea typeface="+mn-ea"/>
                          <a:cs typeface="+mn-cs"/>
                        </a:rPr>
                        <a:t>250.000.000</a:t>
                      </a:r>
                    </a:p>
                  </a:txBody>
                  <a:tcPr marL="6350" marR="6350" marT="6350" marB="0" anchor="ctr"/>
                </a:tc>
                <a:tc>
                  <a:txBody>
                    <a:bodyPr/>
                    <a:lstStyle/>
                    <a:p>
                      <a:pPr algn="l" rtl="0" fontAlgn="ctr"/>
                      <a:r>
                        <a:rPr lang="en-GB" sz="1800" b="0" i="1" u="none" strike="noStrike" kern="1200" dirty="0" smtClean="0">
                          <a:solidFill>
                            <a:schemeClr val="dk1"/>
                          </a:solidFill>
                          <a:effectLst/>
                          <a:latin typeface="+mn-lt"/>
                          <a:ea typeface="+mn-ea"/>
                          <a:cs typeface="+mn-cs"/>
                        </a:rPr>
                        <a:t>Comprehensive network</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smtClean="0">
                          <a:effectLst/>
                        </a:rPr>
                        <a:t>350.000.000</a:t>
                      </a:r>
                      <a:endParaRPr lang="en-GB" sz="1800" b="0"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1866202598"/>
                  </a:ext>
                </a:extLst>
              </a:tr>
              <a:tr h="684049">
                <a:tc>
                  <a:txBody>
                    <a:bodyPr/>
                    <a:lstStyle/>
                    <a:p>
                      <a:pPr algn="l" rtl="0" fontAlgn="ctr"/>
                      <a:r>
                        <a:rPr lang="en-GB" sz="1800" b="0" i="1" u="none" strike="noStrike" kern="1200" dirty="0" smtClean="0">
                          <a:solidFill>
                            <a:schemeClr val="dk1"/>
                          </a:solidFill>
                          <a:effectLst/>
                          <a:latin typeface="+mn-lt"/>
                          <a:ea typeface="+mn-ea"/>
                          <a:cs typeface="+mn-cs"/>
                        </a:rPr>
                        <a:t>Smart &amp; interoperable mobility</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a:effectLst/>
                        </a:rPr>
                        <a:t>400.000.000</a:t>
                      </a:r>
                      <a:endParaRPr lang="en-GB"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l" rtl="0" fontAlgn="ctr"/>
                      <a:r>
                        <a:rPr lang="en-GB" sz="1800" b="0" i="1" u="none" strike="noStrike" kern="1200" dirty="0" smtClean="0">
                          <a:solidFill>
                            <a:schemeClr val="dk1"/>
                          </a:solidFill>
                          <a:effectLst/>
                          <a:latin typeface="+mn-lt"/>
                          <a:ea typeface="+mn-ea"/>
                          <a:cs typeface="+mn-cs"/>
                        </a:rPr>
                        <a:t>Smart &amp; interoperable mobility</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a:effectLst/>
                        </a:rPr>
                        <a:t>150.000.000</a:t>
                      </a:r>
                      <a:endParaRPr lang="en-GB" sz="1800" b="0"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576794196"/>
                  </a:ext>
                </a:extLst>
              </a:tr>
              <a:tr h="736801">
                <a:tc>
                  <a:txBody>
                    <a:bodyPr/>
                    <a:lstStyle/>
                    <a:p>
                      <a:pPr algn="l" rtl="0" fontAlgn="ctr"/>
                      <a:r>
                        <a:rPr lang="en-GB" sz="1800" b="0" i="1" u="none" strike="noStrike" kern="1200" dirty="0" smtClean="0">
                          <a:solidFill>
                            <a:schemeClr val="dk1"/>
                          </a:solidFill>
                          <a:effectLst/>
                          <a:latin typeface="+mn-lt"/>
                          <a:ea typeface="+mn-ea"/>
                          <a:cs typeface="+mn-cs"/>
                        </a:rPr>
                        <a:t>Safe &amp; secure mobility</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a:effectLst/>
                        </a:rPr>
                        <a:t>100.000.000</a:t>
                      </a:r>
                      <a:endParaRPr lang="en-GB"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l" rtl="0" fontAlgn="ctr"/>
                      <a:r>
                        <a:rPr lang="en-GB" sz="1800" b="0" i="1" u="none" strike="noStrike" dirty="0" smtClean="0">
                          <a:effectLst/>
                        </a:rPr>
                        <a:t>Safe &amp; secure mobility </a:t>
                      </a:r>
                      <a:endParaRPr lang="en-GB" sz="1800" b="0" i="1" u="none" strike="noStrike" dirty="0">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u="none" strike="noStrike" dirty="0">
                          <a:effectLst/>
                        </a:rPr>
                        <a:t>150.000.000</a:t>
                      </a:r>
                      <a:endParaRPr lang="en-GB" sz="1800" b="0"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233321862"/>
                  </a:ext>
                </a:extLst>
              </a:tr>
              <a:tr h="556082">
                <a:tc>
                  <a:txBody>
                    <a:bodyPr/>
                    <a:lstStyle/>
                    <a:p>
                      <a:pPr algn="l" rtl="0" fontAlgn="ctr"/>
                      <a:r>
                        <a:rPr lang="en-GB" sz="1800" b="0" i="1" u="none" strike="noStrike" kern="1200" dirty="0" smtClean="0">
                          <a:solidFill>
                            <a:schemeClr val="dk1"/>
                          </a:solidFill>
                          <a:effectLst/>
                          <a:latin typeface="+mn-lt"/>
                          <a:ea typeface="+mn-ea"/>
                          <a:cs typeface="+mn-cs"/>
                        </a:rPr>
                        <a:t>Sustainable &amp; multimodal mobility</a:t>
                      </a:r>
                      <a:endParaRPr lang="en-GB" sz="1800" b="0" i="1" u="none" strike="noStrike" kern="1200" dirty="0">
                        <a:solidFill>
                          <a:schemeClr val="dk1"/>
                        </a:solidFill>
                        <a:effectLst/>
                        <a:latin typeface="+mn-lt"/>
                        <a:ea typeface="+mn-ea"/>
                        <a:cs typeface="+mn-cs"/>
                      </a:endParaRPr>
                    </a:p>
                  </a:txBody>
                  <a:tcPr marL="6350" marR="6350" marT="6350" marB="0" anchor="ctr"/>
                </a:tc>
                <a:tc>
                  <a:txBody>
                    <a:bodyPr/>
                    <a:lstStyle/>
                    <a:p>
                      <a:pPr algn="ctr" rtl="0" fontAlgn="ctr"/>
                      <a:r>
                        <a:rPr lang="en-GB" sz="1800" u="none" strike="noStrike" dirty="0">
                          <a:effectLst/>
                        </a:rPr>
                        <a:t>100.000.000</a:t>
                      </a:r>
                      <a:endParaRPr lang="en-GB"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l" rtl="0" fontAlgn="ctr"/>
                      <a:r>
                        <a:rPr lang="en-GB" sz="1800" u="none" strike="noStrike" dirty="0">
                          <a:effectLst/>
                        </a:rPr>
                        <a:t> </a:t>
                      </a:r>
                      <a:endParaRPr lang="en-GB" sz="1800" b="0" i="0" u="none" strike="noStrike" dirty="0">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u="none" strike="noStrike" dirty="0">
                          <a:effectLst/>
                        </a:rPr>
                        <a:t> </a:t>
                      </a:r>
                      <a:endParaRPr lang="en-GB" sz="1800" b="0"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2454730336"/>
                  </a:ext>
                </a:extLst>
              </a:tr>
              <a:tr h="274913">
                <a:tc>
                  <a:txBody>
                    <a:bodyPr/>
                    <a:lstStyle/>
                    <a:p>
                      <a:pPr algn="l" rtl="0" fontAlgn="ctr"/>
                      <a:r>
                        <a:rPr lang="en-GB" sz="1800" b="1" u="none" strike="noStrike" dirty="0">
                          <a:effectLst/>
                        </a:rPr>
                        <a:t>Total</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b="1" u="none" strike="noStrike" dirty="0">
                          <a:effectLst/>
                        </a:rPr>
                        <a:t>2.470.000.000</a:t>
                      </a:r>
                      <a:endParaRPr lang="en-GB" sz="1800" b="1" i="0" u="none" strike="noStrike" dirty="0">
                        <a:solidFill>
                          <a:srgbClr val="000000"/>
                        </a:solidFill>
                        <a:effectLst/>
                        <a:latin typeface="Arial" panose="020B0604020202020204" pitchFamily="34" charset="0"/>
                      </a:endParaRPr>
                    </a:p>
                  </a:txBody>
                  <a:tcPr marL="6350" marR="6350" marT="6350" marB="0" anchor="ctr"/>
                </a:tc>
                <a:tc>
                  <a:txBody>
                    <a:bodyPr/>
                    <a:lstStyle/>
                    <a:p>
                      <a:pPr algn="l" rtl="0" fontAlgn="ctr"/>
                      <a:r>
                        <a:rPr lang="en-GB" sz="1800" b="1" u="none" strike="noStrike">
                          <a:effectLst/>
                        </a:rPr>
                        <a:t> </a:t>
                      </a:r>
                      <a:endParaRPr lang="en-GB" sz="1800" b="1" i="0" u="none" strike="noStrike">
                        <a:solidFill>
                          <a:srgbClr val="000000"/>
                        </a:solidFill>
                        <a:effectLst/>
                        <a:latin typeface="Arial" panose="020B0604020202020204" pitchFamily="34" charset="0"/>
                      </a:endParaRPr>
                    </a:p>
                  </a:txBody>
                  <a:tcPr marL="6350" marR="6350" marT="6350" marB="0" anchor="ctr"/>
                </a:tc>
                <a:tc>
                  <a:txBody>
                    <a:bodyPr/>
                    <a:lstStyle/>
                    <a:p>
                      <a:pPr algn="ctr" rtl="0" fontAlgn="ctr"/>
                      <a:r>
                        <a:rPr lang="en-GB" sz="1800" b="1" u="none" strike="noStrike" dirty="0">
                          <a:effectLst/>
                        </a:rPr>
                        <a:t>2.650.000.000</a:t>
                      </a:r>
                      <a:endParaRPr lang="en-GB" sz="1800" b="1" i="0" u="none" strike="noStrike" dirty="0">
                        <a:solidFill>
                          <a:srgbClr val="000000"/>
                        </a:solidFill>
                        <a:effectLst/>
                        <a:latin typeface="Arial" panose="020B0604020202020204" pitchFamily="34" charset="0"/>
                      </a:endParaRPr>
                    </a:p>
                  </a:txBody>
                  <a:tcPr marL="6350" marR="6350" marT="6350" marB="0" anchor="ctr"/>
                </a:tc>
                <a:extLst>
                  <a:ext uri="{0D108BD9-81ED-4DB2-BD59-A6C34878D82A}">
                    <a16:rowId xmlns:a16="http://schemas.microsoft.com/office/drawing/2014/main" val="3806089433"/>
                  </a:ext>
                </a:extLst>
              </a:tr>
            </a:tbl>
          </a:graphicData>
        </a:graphic>
      </p:graphicFrame>
    </p:spTree>
    <p:extLst>
      <p:ext uri="{BB962C8B-B14F-4D97-AF65-F5344CB8AC3E}">
        <p14:creationId xmlns:p14="http://schemas.microsoft.com/office/powerpoint/2010/main" val="2216748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626" y="899084"/>
            <a:ext cx="7220829" cy="1154527"/>
          </a:xfrm>
        </p:spPr>
        <p:txBody>
          <a:bodyPr/>
          <a:lstStyle/>
          <a:p>
            <a:r>
              <a:rPr lang="en-IE" sz="3000" dirty="0" smtClean="0"/>
              <a:t>CEF</a:t>
            </a:r>
            <a:r>
              <a:rPr lang="et-EE" sz="3000" dirty="0" smtClean="0"/>
              <a:t> </a:t>
            </a:r>
            <a:r>
              <a:rPr lang="en-IE" sz="3000" dirty="0" smtClean="0"/>
              <a:t>matrix</a:t>
            </a:r>
            <a:endParaRPr lang="en-IE" sz="3000" dirty="0"/>
          </a:p>
        </p:txBody>
      </p:sp>
      <p:sp>
        <p:nvSpPr>
          <p:cNvPr id="27" name="Rectangle 26"/>
          <p:cNvSpPr/>
          <p:nvPr/>
        </p:nvSpPr>
        <p:spPr>
          <a:xfrm>
            <a:off x="970735" y="4677492"/>
            <a:ext cx="9515002" cy="369332"/>
          </a:xfrm>
          <a:prstGeom prst="rect">
            <a:avLst/>
          </a:prstGeom>
        </p:spPr>
        <p:txBody>
          <a:bodyPr wrap="square">
            <a:spAutoFit/>
          </a:bodyPr>
          <a:lstStyle/>
          <a:p>
            <a:pPr marL="447675" marR="0" lvl="0" indent="-355600" algn="ctr" defTabSz="914400" rtl="0" eaLnBrk="1" fontAlgn="auto" latinLnBrk="0" hangingPunct="1">
              <a:lnSpc>
                <a:spcPct val="100000"/>
              </a:lnSpc>
              <a:spcBef>
                <a:spcPts val="1800"/>
              </a:spcBef>
              <a:spcAft>
                <a:spcPts val="600"/>
              </a:spcAft>
              <a:buClrTx/>
              <a:buSzTx/>
              <a:buFontTx/>
              <a:buNone/>
              <a:tabLst/>
              <a:defRPr/>
            </a:pPr>
            <a:r>
              <a:rPr kumimoji="0" lang="et-EE" sz="1800" b="1" i="0" u="none" strike="noStrike" kern="1200" cap="none" spc="0" normalizeH="0" baseline="0" noProof="0" dirty="0">
                <a:ln>
                  <a:noFill/>
                </a:ln>
                <a:solidFill>
                  <a:srgbClr val="034EA2"/>
                </a:solidFill>
                <a:effectLst/>
                <a:uLnTx/>
                <a:uFillTx/>
                <a:latin typeface="Arial"/>
                <a:ea typeface="+mn-ea"/>
                <a:cs typeface="+mn-cs"/>
              </a:rPr>
              <a:t>	</a:t>
            </a:r>
            <a:endParaRPr kumimoji="0" lang="en-GB" sz="1800" b="0" i="0" u="none" strike="noStrike" kern="1200" cap="none" spc="0" normalizeH="0" baseline="0" noProof="0" dirty="0">
              <a:ln>
                <a:noFill/>
              </a:ln>
              <a:solidFill>
                <a:srgbClr val="034EA2"/>
              </a:solidFill>
              <a:effectLst/>
              <a:uLnTx/>
              <a:uFillTx/>
              <a:latin typeface="Arial" panose="020B0604020202020204" pitchFamily="34" charset="0"/>
              <a:ea typeface="+mn-ea"/>
              <a:cs typeface="Arial" panose="020B0604020202020204" pitchFamily="34" charset="0"/>
            </a:endParaRPr>
          </a:p>
        </p:txBody>
      </p:sp>
      <p:sp>
        <p:nvSpPr>
          <p:cNvPr id="5" name="Content Placeholder 3"/>
          <p:cNvSpPr txBox="1">
            <a:spLocks/>
          </p:cNvSpPr>
          <p:nvPr/>
        </p:nvSpPr>
        <p:spPr>
          <a:xfrm>
            <a:off x="838198" y="1825625"/>
            <a:ext cx="5328000" cy="390643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r>
              <a:rPr kumimoji="0" lang="en-US" sz="2400" b="0" i="0" u="none" strike="noStrike" kern="1200" cap="none" spc="0" normalizeH="0" baseline="0" noProof="0" smtClean="0">
                <a:ln>
                  <a:noFill/>
                </a:ln>
                <a:solidFill>
                  <a:srgbClr val="4D4D4D"/>
                </a:solidFill>
                <a:effectLst/>
                <a:uLnTx/>
                <a:uFillTx/>
                <a:latin typeface="Arial"/>
                <a:ea typeface="+mn-ea"/>
                <a:cs typeface="+mn-cs"/>
              </a:rPr>
              <a:t>A Call Matrix is published on our website, guiding you to the correct submission portal: </a:t>
            </a:r>
            <a:endParaRPr kumimoji="0" lang="en-US" sz="2400" b="0" i="0" u="none" strike="noStrike" kern="1200" cap="none" spc="0" normalizeH="0" baseline="0" noProof="0" smtClean="0">
              <a:ln>
                <a:noFill/>
              </a:ln>
              <a:solidFill>
                <a:srgbClr val="4D4D4D"/>
              </a:solidFill>
              <a:effectLst/>
              <a:uLnTx/>
              <a:uFillTx/>
              <a:latin typeface="Arial"/>
              <a:ea typeface="+mn-ea"/>
              <a:cs typeface="+mn-cs"/>
              <a:hlinkClick r:id="rId3"/>
            </a:endParaRPr>
          </a:p>
          <a:p>
            <a:pPr marL="228600" marR="0" lvl="0" indent="-228600" algn="l" defTabSz="914400" rtl="0" eaLnBrk="1" fontAlgn="auto" latinLnBrk="0" hangingPunct="1">
              <a:lnSpc>
                <a:spcPct val="100000"/>
              </a:lnSpc>
              <a:spcBef>
                <a:spcPts val="0"/>
              </a:spcBef>
              <a:spcAft>
                <a:spcPts val="1800"/>
              </a:spcAft>
              <a:buClr>
                <a:srgbClr val="034EA2"/>
              </a:buClr>
              <a:buSzTx/>
              <a:buFont typeface="Arial" panose="020B0604020202020204" pitchFamily="34" charset="0"/>
              <a:buChar char="•"/>
              <a:tabLst/>
              <a:defRPr/>
            </a:pPr>
            <a:r>
              <a:rPr kumimoji="0" lang="en-US" sz="2400" b="0" i="0" u="none" strike="noStrike" kern="1200" cap="none" spc="0" normalizeH="0" baseline="0" noProof="0" smtClean="0">
                <a:ln>
                  <a:noFill/>
                </a:ln>
                <a:solidFill>
                  <a:srgbClr val="4D4D4D"/>
                </a:solidFill>
                <a:effectLst/>
                <a:uLnTx/>
                <a:uFillTx/>
                <a:latin typeface="Arial"/>
                <a:ea typeface="+mn-ea"/>
                <a:cs typeface="+mn-cs"/>
                <a:hlinkClick r:id="rId3"/>
              </a:rPr>
              <a:t>https://cinea.ec.europa.eu/funding-opportunities/calls-proposals/2022-cef-transport-call_en</a:t>
            </a:r>
            <a:r>
              <a:rPr kumimoji="0" lang="en-US" sz="2400" b="0" i="0" u="none" strike="noStrike" kern="1200" cap="none" spc="0" normalizeH="0" baseline="0" noProof="0" smtClean="0">
                <a:ln>
                  <a:noFill/>
                </a:ln>
                <a:solidFill>
                  <a:srgbClr val="4D4D4D"/>
                </a:solidFill>
                <a:effectLst/>
                <a:uLnTx/>
                <a:uFillTx/>
                <a:latin typeface="Arial"/>
                <a:ea typeface="+mn-ea"/>
                <a:cs typeface="+mn-cs"/>
              </a:rPr>
              <a:t> </a:t>
            </a:r>
            <a:endParaRPr kumimoji="0" lang="en-GB" sz="2400" b="0" i="0" u="none" strike="noStrike" kern="1200" cap="none" spc="0" normalizeH="0" baseline="0" noProof="0" dirty="0">
              <a:ln>
                <a:noFill/>
              </a:ln>
              <a:solidFill>
                <a:srgbClr val="4D4D4D"/>
              </a:solidFill>
              <a:effectLst/>
              <a:uLnTx/>
              <a:uFillTx/>
              <a:latin typeface="Arial"/>
              <a:ea typeface="+mn-ea"/>
              <a:cs typeface="+mn-cs"/>
            </a:endParaRPr>
          </a:p>
        </p:txBody>
      </p:sp>
      <p:pic>
        <p:nvPicPr>
          <p:cNvPr id="6" name="Picture 5"/>
          <p:cNvPicPr>
            <a:picLocks noChangeAspect="1"/>
          </p:cNvPicPr>
          <p:nvPr/>
        </p:nvPicPr>
        <p:blipFill>
          <a:blip r:embed="rId4"/>
          <a:stretch>
            <a:fillRect/>
          </a:stretch>
        </p:blipFill>
        <p:spPr>
          <a:xfrm>
            <a:off x="5855854" y="1170472"/>
            <a:ext cx="5988226" cy="5087085"/>
          </a:xfrm>
          <a:prstGeom prst="rect">
            <a:avLst/>
          </a:prstGeom>
        </p:spPr>
      </p:pic>
    </p:spTree>
    <p:extLst>
      <p:ext uri="{BB962C8B-B14F-4D97-AF65-F5344CB8AC3E}">
        <p14:creationId xmlns:p14="http://schemas.microsoft.com/office/powerpoint/2010/main" val="2468300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289" y="511473"/>
            <a:ext cx="6089373" cy="1277590"/>
          </a:xfrm>
        </p:spPr>
        <p:txBody>
          <a:bodyPr/>
          <a:lstStyle/>
          <a:p>
            <a:pPr>
              <a:spcAft>
                <a:spcPts val="1200"/>
              </a:spcAft>
            </a:pPr>
            <a:r>
              <a:rPr lang="en-IE" sz="3400" dirty="0" smtClean="0"/>
              <a:t>Railway </a:t>
            </a:r>
            <a:r>
              <a:rPr lang="en-IE" sz="3400" dirty="0"/>
              <a:t>cluster</a:t>
            </a:r>
          </a:p>
        </p:txBody>
      </p:sp>
      <p:sp>
        <p:nvSpPr>
          <p:cNvPr id="3" name="Content Placeholder 2"/>
          <p:cNvSpPr>
            <a:spLocks noGrp="1"/>
          </p:cNvSpPr>
          <p:nvPr>
            <p:ph idx="1"/>
          </p:nvPr>
        </p:nvSpPr>
        <p:spPr>
          <a:xfrm>
            <a:off x="281679" y="1957149"/>
            <a:ext cx="11676887" cy="3548459"/>
          </a:xfrm>
        </p:spPr>
        <p:txBody>
          <a:bodyPr>
            <a:noAutofit/>
          </a:bodyPr>
          <a:lstStyle/>
          <a:p>
            <a:pPr marL="0" indent="0">
              <a:lnSpc>
                <a:spcPct val="100000"/>
              </a:lnSpc>
              <a:spcBef>
                <a:spcPts val="0"/>
              </a:spcBef>
              <a:spcAft>
                <a:spcPts val="600"/>
              </a:spcAft>
              <a:buNone/>
            </a:pPr>
            <a:r>
              <a:rPr lang="en-GB" dirty="0"/>
              <a:t>Railway</a:t>
            </a:r>
            <a:r>
              <a:rPr lang="et-EE" dirty="0"/>
              <a:t> </a:t>
            </a:r>
            <a:r>
              <a:rPr lang="en-GB" dirty="0"/>
              <a:t>projects on the Core and Comprehensive Networks </a:t>
            </a:r>
            <a:r>
              <a:rPr lang="en-GB" sz="2000" b="0" dirty="0"/>
              <a:t/>
            </a:r>
            <a:br>
              <a:rPr lang="en-GB" sz="2000" b="0" dirty="0"/>
            </a:br>
            <a:r>
              <a:rPr lang="en-GB" sz="1800" i="1" dirty="0">
                <a:solidFill>
                  <a:schemeClr val="accent5"/>
                </a:solidFill>
              </a:rPr>
              <a:t>(</a:t>
            </a:r>
            <a:r>
              <a:rPr lang="en-GB" sz="1800" i="1" dirty="0" smtClean="0">
                <a:solidFill>
                  <a:schemeClr val="accent5"/>
                </a:solidFill>
              </a:rPr>
              <a:t>CEF-T-2022-COREGEN</a:t>
            </a:r>
            <a:r>
              <a:rPr lang="en-GB" sz="1800" i="1" dirty="0">
                <a:solidFill>
                  <a:schemeClr val="accent5"/>
                </a:solidFill>
              </a:rPr>
              <a:t>, </a:t>
            </a:r>
            <a:r>
              <a:rPr lang="en-GB" sz="1800" i="1" dirty="0" smtClean="0">
                <a:solidFill>
                  <a:schemeClr val="accent5"/>
                </a:solidFill>
              </a:rPr>
              <a:t>CEF-T-2022-CORECOEN</a:t>
            </a:r>
            <a:r>
              <a:rPr lang="en-GB" sz="1800" i="1" dirty="0">
                <a:solidFill>
                  <a:schemeClr val="accent5"/>
                </a:solidFill>
              </a:rPr>
              <a:t>, </a:t>
            </a:r>
            <a:r>
              <a:rPr lang="en-GB" sz="1800" i="1" dirty="0" smtClean="0">
                <a:solidFill>
                  <a:schemeClr val="accent5"/>
                </a:solidFill>
              </a:rPr>
              <a:t>CEF-T-2022-COMPGEN</a:t>
            </a:r>
            <a:r>
              <a:rPr lang="en-GB" sz="1800" i="1" dirty="0">
                <a:solidFill>
                  <a:schemeClr val="accent5"/>
                </a:solidFill>
              </a:rPr>
              <a:t>, </a:t>
            </a:r>
            <a:r>
              <a:rPr lang="en-GB" sz="1800" i="1" dirty="0" smtClean="0">
                <a:solidFill>
                  <a:schemeClr val="accent5"/>
                </a:solidFill>
              </a:rPr>
              <a:t>CEF-T-2022-COMPCOEN</a:t>
            </a:r>
            <a:r>
              <a:rPr lang="en-GB" sz="1800" i="1" dirty="0">
                <a:solidFill>
                  <a:schemeClr val="accent5"/>
                </a:solidFill>
              </a:rPr>
              <a:t>)</a:t>
            </a:r>
            <a:endParaRPr lang="et-EE" sz="1800" i="1" dirty="0">
              <a:solidFill>
                <a:schemeClr val="accent5"/>
              </a:solidFill>
            </a:endParaRPr>
          </a:p>
          <a:p>
            <a:pPr marL="0" indent="0">
              <a:lnSpc>
                <a:spcPct val="100000"/>
              </a:lnSpc>
              <a:spcBef>
                <a:spcPts val="0"/>
              </a:spcBef>
              <a:spcAft>
                <a:spcPts val="600"/>
              </a:spcAft>
              <a:buNone/>
            </a:pPr>
            <a:r>
              <a:rPr lang="fr-BE" sz="2000" b="0" dirty="0"/>
              <a:t>Actions to </a:t>
            </a:r>
            <a:r>
              <a:rPr lang="en-IE" sz="2000" b="0" dirty="0"/>
              <a:t>be supported:</a:t>
            </a:r>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construction</a:t>
            </a:r>
            <a:r>
              <a:rPr lang="et-EE" sz="2000" b="0" dirty="0"/>
              <a:t> and</a:t>
            </a:r>
            <a:r>
              <a:rPr lang="en-IE" sz="2000" b="0" dirty="0"/>
              <a:t> upgrade </a:t>
            </a:r>
            <a:r>
              <a:rPr lang="et-EE" sz="2000" b="0" dirty="0"/>
              <a:t>of </a:t>
            </a:r>
            <a:r>
              <a:rPr lang="en-IE" sz="2000" b="0" dirty="0"/>
              <a:t>cross-border and missing links</a:t>
            </a:r>
            <a:endParaRPr lang="en-IE" sz="2000" dirty="0"/>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capacity and performance upgrade of existing lines</a:t>
            </a:r>
            <a:endParaRPr lang="en-IE" sz="2000" dirty="0"/>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capacity increase in nodes</a:t>
            </a:r>
            <a:endParaRPr lang="et-EE" sz="2000" dirty="0"/>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interconnections with other transport modes</a:t>
            </a:r>
            <a:endParaRPr lang="en-IE" sz="2000" dirty="0"/>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connections of freight terminals to the TEN-T</a:t>
            </a:r>
            <a:endParaRPr lang="en-IE" sz="2000" dirty="0"/>
          </a:p>
          <a:p>
            <a:pPr marL="892175" lvl="1" indent="-434975">
              <a:lnSpc>
                <a:spcPct val="100000"/>
              </a:lnSpc>
              <a:spcBef>
                <a:spcPts val="0"/>
              </a:spcBef>
              <a:spcAft>
                <a:spcPts val="600"/>
              </a:spcAft>
              <a:buClr>
                <a:schemeClr val="tx2"/>
              </a:buClr>
              <a:buFont typeface="Wingdings" panose="05000000000000000000" pitchFamily="2" charset="2"/>
              <a:buChar char="Ø"/>
            </a:pPr>
            <a:r>
              <a:rPr lang="et-EE" sz="2000" b="0" dirty="0"/>
              <a:t> </a:t>
            </a:r>
            <a:r>
              <a:rPr lang="en-IE" sz="2000" b="0" dirty="0"/>
              <a:t>electrification of railways</a:t>
            </a:r>
            <a:r>
              <a:rPr lang="en-IE" sz="2000" dirty="0"/>
              <a:t>      </a:t>
            </a:r>
            <a:endParaRPr lang="fr-BE" sz="2000" dirty="0"/>
          </a:p>
        </p:txBody>
      </p:sp>
      <p:sp>
        <p:nvSpPr>
          <p:cNvPr id="5" name="Rounded Rectangle 4"/>
          <p:cNvSpPr/>
          <p:nvPr/>
        </p:nvSpPr>
        <p:spPr bwMode="auto">
          <a:xfrm>
            <a:off x="9412941" y="1419651"/>
            <a:ext cx="2545625"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4D4D4D"/>
                </a:solidFill>
                <a:effectLst/>
                <a:uLnTx/>
                <a:uFillTx/>
                <a:latin typeface="Arial"/>
              </a:rPr>
              <a:t>Works / </a:t>
            </a:r>
            <a:r>
              <a:rPr kumimoji="0" lang="en-GB" b="1" i="0" u="none" strike="noStrike" kern="0" cap="none" spc="0" normalizeH="0" baseline="0" noProof="0" dirty="0" smtClean="0">
                <a:ln>
                  <a:noFill/>
                </a:ln>
                <a:solidFill>
                  <a:srgbClr val="4D4D4D"/>
                </a:solidFill>
                <a:effectLst/>
                <a:uLnTx/>
                <a:uFillTx/>
                <a:latin typeface="Arial"/>
              </a:rPr>
              <a:t>Studies / Mixed</a:t>
            </a:r>
            <a:endParaRPr kumimoji="0" lang="en-GB" b="1" i="0" u="none" strike="noStrike" kern="0" cap="none" spc="0" normalizeH="0" baseline="0" noProof="0" dirty="0">
              <a:ln>
                <a:noFill/>
              </a:ln>
              <a:solidFill>
                <a:srgbClr val="4D4D4D"/>
              </a:solidFill>
              <a:effectLst/>
              <a:uLnTx/>
              <a:uFillTx/>
              <a:latin typeface="Arial"/>
            </a:endParaRPr>
          </a:p>
        </p:txBody>
      </p:sp>
      <p:sp>
        <p:nvSpPr>
          <p:cNvPr id="6" name="Content Placeholder 2"/>
          <p:cNvSpPr txBox="1">
            <a:spLocks/>
          </p:cNvSpPr>
          <p:nvPr/>
        </p:nvSpPr>
        <p:spPr bwMode="gray">
          <a:xfrm>
            <a:off x="301752" y="6007947"/>
            <a:ext cx="5615676" cy="66283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400"/>
              </a:spcBef>
              <a:spcAft>
                <a:spcPts val="400"/>
              </a:spcAft>
              <a:buNone/>
            </a:pPr>
            <a:r>
              <a:rPr lang="en-US" sz="1800" b="1" u="sng" dirty="0">
                <a:latin typeface="Verdana" panose="020B0604030504040204" pitchFamily="34" charset="0"/>
                <a:ea typeface="Verdana" panose="020B0604030504040204" pitchFamily="34" charset="0"/>
              </a:rPr>
              <a:t>General envelope: </a:t>
            </a:r>
            <a:r>
              <a:rPr lang="et-EE" sz="1800" b="1" u="sng" dirty="0">
                <a:latin typeface="Verdana" panose="020B0604030504040204" pitchFamily="34" charset="0"/>
                <a:ea typeface="Verdana" panose="020B0604030504040204" pitchFamily="34" charset="0"/>
              </a:rPr>
              <a:t>30% / 50%</a:t>
            </a:r>
            <a:endParaRPr lang="fr-BE" dirty="0">
              <a:solidFill>
                <a:schemeClr val="tx1"/>
              </a:solidFill>
            </a:endParaRPr>
          </a:p>
        </p:txBody>
      </p:sp>
      <p:sp>
        <p:nvSpPr>
          <p:cNvPr id="7" name="Content Placeholder 2"/>
          <p:cNvSpPr txBox="1">
            <a:spLocks/>
          </p:cNvSpPr>
          <p:nvPr/>
        </p:nvSpPr>
        <p:spPr bwMode="gray">
          <a:xfrm>
            <a:off x="5988261" y="6007946"/>
            <a:ext cx="5990378" cy="662834"/>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u="sng" dirty="0">
                <a:latin typeface="Verdana" panose="020B0604030504040204" pitchFamily="34" charset="0"/>
                <a:ea typeface="Verdana" panose="020B0604030504040204" pitchFamily="34" charset="0"/>
              </a:rPr>
              <a:t>Cohesion envelope: 85%</a:t>
            </a:r>
            <a:endParaRPr lang="fr-BE" sz="1800" dirty="0">
              <a:solidFill>
                <a:schemeClr val="tx1"/>
              </a:solidFill>
              <a:latin typeface="Verdana" panose="020B0604030504040204" pitchFamily="34" charset="0"/>
              <a:ea typeface="Verdana" panose="020B0604030504040204" pitchFamily="34" charset="0"/>
            </a:endParaRPr>
          </a:p>
        </p:txBody>
      </p:sp>
      <p:sp>
        <p:nvSpPr>
          <p:cNvPr id="10" name="TextBox 9"/>
          <p:cNvSpPr txBox="1"/>
          <p:nvPr/>
        </p:nvSpPr>
        <p:spPr>
          <a:xfrm>
            <a:off x="301752" y="5566145"/>
            <a:ext cx="4049448" cy="400110"/>
          </a:xfrm>
          <a:prstGeom prst="rect">
            <a:avLst/>
          </a:prstGeom>
          <a:noFill/>
        </p:spPr>
        <p:txBody>
          <a:bodyPr wrap="square" rtlCol="0">
            <a:spAutoFit/>
          </a:bodyPr>
          <a:lstStyle/>
          <a:p>
            <a:r>
              <a:rPr lang="fr-BE" sz="2000" b="1" dirty="0">
                <a:solidFill>
                  <a:schemeClr val="accent5"/>
                </a:solidFill>
              </a:rPr>
              <a:t>Maximum </a:t>
            </a:r>
            <a:r>
              <a:rPr lang="en-IE" sz="2000" b="1" dirty="0">
                <a:solidFill>
                  <a:schemeClr val="accent5"/>
                </a:solidFill>
              </a:rPr>
              <a:t>co-funding</a:t>
            </a:r>
            <a:r>
              <a:rPr lang="fr-BE" sz="2000" b="1" dirty="0">
                <a:solidFill>
                  <a:schemeClr val="accent5"/>
                </a:solidFill>
              </a:rPr>
              <a:t> rates: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417" y="898621"/>
            <a:ext cx="489872" cy="489872"/>
          </a:xfrm>
          <a:prstGeom prst="rect">
            <a:avLst/>
          </a:prstGeom>
        </p:spPr>
      </p:pic>
      <p:sp>
        <p:nvSpPr>
          <p:cNvPr id="4" name="TextBox 3"/>
          <p:cNvSpPr txBox="1"/>
          <p:nvPr/>
        </p:nvSpPr>
        <p:spPr>
          <a:xfrm>
            <a:off x="8552329" y="2886634"/>
            <a:ext cx="2913530" cy="2862322"/>
          </a:xfrm>
          <a:prstGeom prst="rect">
            <a:avLst/>
          </a:prstGeom>
          <a:noFill/>
          <a:ln w="12700">
            <a:solidFill>
              <a:srgbClr val="379993"/>
            </a:solidFill>
          </a:ln>
        </p:spPr>
        <p:txBody>
          <a:bodyPr wrap="square" rtlCol="0">
            <a:spAutoFit/>
          </a:bodyPr>
          <a:lstStyle/>
          <a:p>
            <a:r>
              <a:rPr lang="fr-BE" sz="2000" dirty="0" err="1" smtClean="0">
                <a:solidFill>
                  <a:srgbClr val="002A7F"/>
                </a:solidFill>
                <a:latin typeface="Arial" panose="020B0604020202020204" pitchFamily="34" charset="0"/>
                <a:cs typeface="Arial" panose="020B0604020202020204" pitchFamily="34" charset="0"/>
              </a:rPr>
              <a:t>Specific</a:t>
            </a:r>
            <a:r>
              <a:rPr lang="fr-BE" sz="2000" dirty="0" smtClean="0">
                <a:solidFill>
                  <a:srgbClr val="002A7F"/>
                </a:solidFill>
                <a:latin typeface="Arial" panose="020B0604020202020204" pitchFamily="34" charset="0"/>
                <a:cs typeface="Arial" panose="020B0604020202020204" pitchFamily="34" charset="0"/>
              </a:rPr>
              <a:t> case: </a:t>
            </a:r>
            <a:r>
              <a:rPr lang="fr-BE" sz="2000" b="1" dirty="0" err="1" smtClean="0">
                <a:solidFill>
                  <a:srgbClr val="002A7F"/>
                </a:solidFill>
                <a:latin typeface="Arial" panose="020B0604020202020204" pitchFamily="34" charset="0"/>
                <a:cs typeface="Arial" panose="020B0604020202020204" pitchFamily="34" charset="0"/>
              </a:rPr>
              <a:t>completion</a:t>
            </a:r>
            <a:r>
              <a:rPr lang="fr-BE" sz="2000" b="1" dirty="0" smtClean="0">
                <a:solidFill>
                  <a:srgbClr val="002A7F"/>
                </a:solidFill>
                <a:latin typeface="Arial" panose="020B0604020202020204" pitchFamily="34" charset="0"/>
                <a:cs typeface="Arial" panose="020B0604020202020204" pitchFamily="34" charset="0"/>
              </a:rPr>
              <a:t> of </a:t>
            </a:r>
            <a:r>
              <a:rPr lang="fr-BE" sz="2000" b="1" dirty="0" err="1" smtClean="0">
                <a:solidFill>
                  <a:srgbClr val="002A7F"/>
                </a:solidFill>
                <a:latin typeface="Arial" panose="020B0604020202020204" pitchFamily="34" charset="0"/>
                <a:cs typeface="Arial" panose="020B0604020202020204" pitchFamily="34" charset="0"/>
              </a:rPr>
              <a:t>missing</a:t>
            </a:r>
            <a:r>
              <a:rPr lang="fr-BE" sz="2000" b="1" dirty="0" smtClean="0">
                <a:solidFill>
                  <a:srgbClr val="002A7F"/>
                </a:solidFill>
                <a:latin typeface="Arial" panose="020B0604020202020204" pitchFamily="34" charset="0"/>
                <a:cs typeface="Arial" panose="020B0604020202020204" pitchFamily="34" charset="0"/>
              </a:rPr>
              <a:t> major </a:t>
            </a:r>
            <a:r>
              <a:rPr lang="fr-BE" sz="2000" b="1" dirty="0" err="1" smtClean="0">
                <a:solidFill>
                  <a:srgbClr val="002A7F"/>
                </a:solidFill>
                <a:latin typeface="Arial" panose="020B0604020202020204" pitchFamily="34" charset="0"/>
                <a:cs typeface="Arial" panose="020B0604020202020204" pitchFamily="34" charset="0"/>
              </a:rPr>
              <a:t>railway</a:t>
            </a:r>
            <a:r>
              <a:rPr lang="fr-BE" sz="2000" b="1" dirty="0" smtClean="0">
                <a:solidFill>
                  <a:srgbClr val="002A7F"/>
                </a:solidFill>
                <a:latin typeface="Arial" panose="020B0604020202020204" pitchFamily="34" charset="0"/>
                <a:cs typeface="Arial" panose="020B0604020202020204" pitchFamily="34" charset="0"/>
              </a:rPr>
              <a:t> cross-border </a:t>
            </a:r>
            <a:r>
              <a:rPr lang="fr-BE" sz="2000" b="1" dirty="0" err="1" smtClean="0">
                <a:solidFill>
                  <a:srgbClr val="002A7F"/>
                </a:solidFill>
                <a:latin typeface="Arial" panose="020B0604020202020204" pitchFamily="34" charset="0"/>
                <a:cs typeface="Arial" panose="020B0604020202020204" pitchFamily="34" charset="0"/>
              </a:rPr>
              <a:t>projects</a:t>
            </a:r>
            <a:r>
              <a:rPr lang="fr-BE" sz="2000" b="1" dirty="0" smtClean="0">
                <a:solidFill>
                  <a:srgbClr val="002A7F"/>
                </a:solidFill>
                <a:latin typeface="Arial" panose="020B0604020202020204" pitchFamily="34" charset="0"/>
                <a:cs typeface="Arial" panose="020B0604020202020204" pitchFamily="34" charset="0"/>
              </a:rPr>
              <a:t> </a:t>
            </a:r>
            <a:r>
              <a:rPr lang="fr-BE" sz="2000" b="1" dirty="0" err="1" smtClean="0">
                <a:solidFill>
                  <a:srgbClr val="002A7F"/>
                </a:solidFill>
                <a:latin typeface="Arial" panose="020B0604020202020204" pitchFamily="34" charset="0"/>
                <a:cs typeface="Arial" panose="020B0604020202020204" pitchFamily="34" charset="0"/>
              </a:rPr>
              <a:t>between</a:t>
            </a:r>
            <a:r>
              <a:rPr lang="fr-BE" sz="2000" b="1" dirty="0" smtClean="0">
                <a:solidFill>
                  <a:srgbClr val="002A7F"/>
                </a:solidFill>
                <a:latin typeface="Arial" panose="020B0604020202020204" pitchFamily="34" charset="0"/>
                <a:cs typeface="Arial" panose="020B0604020202020204" pitchFamily="34" charset="0"/>
              </a:rPr>
              <a:t> </a:t>
            </a:r>
            <a:r>
              <a:rPr lang="fr-BE" sz="2000" b="1" dirty="0" err="1" smtClean="0">
                <a:solidFill>
                  <a:srgbClr val="002A7F"/>
                </a:solidFill>
                <a:latin typeface="Arial" panose="020B0604020202020204" pitchFamily="34" charset="0"/>
                <a:cs typeface="Arial" panose="020B0604020202020204" pitchFamily="34" charset="0"/>
              </a:rPr>
              <a:t>Cohesion</a:t>
            </a:r>
            <a:r>
              <a:rPr lang="fr-BE" sz="2000" b="1" dirty="0" smtClean="0">
                <a:solidFill>
                  <a:srgbClr val="002A7F"/>
                </a:solidFill>
                <a:latin typeface="Arial" panose="020B0604020202020204" pitchFamily="34" charset="0"/>
                <a:cs typeface="Arial" panose="020B0604020202020204" pitchFamily="34" charset="0"/>
              </a:rPr>
              <a:t> MS</a:t>
            </a:r>
            <a:r>
              <a:rPr lang="fr-BE" sz="2000" dirty="0" smtClean="0">
                <a:solidFill>
                  <a:srgbClr val="002A7F"/>
                </a:solidFill>
                <a:latin typeface="Arial" panose="020B0604020202020204" pitchFamily="34" charset="0"/>
                <a:cs typeface="Arial" panose="020B0604020202020204" pitchFamily="34" charset="0"/>
              </a:rPr>
              <a:t> </a:t>
            </a:r>
            <a:r>
              <a:rPr lang="fr-BE" sz="2000" dirty="0" err="1" smtClean="0">
                <a:solidFill>
                  <a:srgbClr val="002A7F"/>
                </a:solidFill>
                <a:latin typeface="Arial" panose="020B0604020202020204" pitchFamily="34" charset="0"/>
                <a:cs typeface="Arial" panose="020B0604020202020204" pitchFamily="34" charset="0"/>
              </a:rPr>
              <a:t>can</a:t>
            </a:r>
            <a:r>
              <a:rPr lang="fr-BE" sz="2000" dirty="0" smtClean="0">
                <a:solidFill>
                  <a:srgbClr val="002A7F"/>
                </a:solidFill>
                <a:latin typeface="Arial" panose="020B0604020202020204" pitchFamily="34" charset="0"/>
                <a:cs typeface="Arial" panose="020B0604020202020204" pitchFamily="34" charset="0"/>
              </a:rPr>
              <a:t> </a:t>
            </a:r>
            <a:r>
              <a:rPr lang="fr-BE" sz="2000" dirty="0" err="1" smtClean="0">
                <a:solidFill>
                  <a:srgbClr val="002A7F"/>
                </a:solidFill>
                <a:latin typeface="Arial" panose="020B0604020202020204" pitchFamily="34" charset="0"/>
                <a:cs typeface="Arial" panose="020B0604020202020204" pitchFamily="34" charset="0"/>
              </a:rPr>
              <a:t>be</a:t>
            </a:r>
            <a:r>
              <a:rPr lang="fr-BE" sz="2000" dirty="0" smtClean="0">
                <a:solidFill>
                  <a:srgbClr val="002A7F"/>
                </a:solidFill>
                <a:latin typeface="Arial" panose="020B0604020202020204" pitchFamily="34" charset="0"/>
                <a:cs typeface="Arial" panose="020B0604020202020204" pitchFamily="34" charset="0"/>
              </a:rPr>
              <a:t> </a:t>
            </a:r>
            <a:r>
              <a:rPr lang="fr-BE" sz="2000" dirty="0" err="1" smtClean="0">
                <a:solidFill>
                  <a:srgbClr val="002A7F"/>
                </a:solidFill>
                <a:latin typeface="Arial" panose="020B0604020202020204" pitchFamily="34" charset="0"/>
                <a:cs typeface="Arial" panose="020B0604020202020204" pitchFamily="34" charset="0"/>
              </a:rPr>
              <a:t>supported</a:t>
            </a:r>
            <a:r>
              <a:rPr lang="fr-BE" sz="2000" dirty="0" smtClean="0">
                <a:solidFill>
                  <a:srgbClr val="002A7F"/>
                </a:solidFill>
                <a:latin typeface="Arial" panose="020B0604020202020204" pitchFamily="34" charset="0"/>
                <a:cs typeface="Arial" panose="020B0604020202020204" pitchFamily="34" charset="0"/>
              </a:rPr>
              <a:t> </a:t>
            </a:r>
            <a:r>
              <a:rPr lang="fr-BE" sz="2000" dirty="0" err="1" smtClean="0">
                <a:solidFill>
                  <a:srgbClr val="002A7F"/>
                </a:solidFill>
                <a:latin typeface="Arial" panose="020B0604020202020204" pitchFamily="34" charset="0"/>
                <a:cs typeface="Arial" panose="020B0604020202020204" pitchFamily="34" charset="0"/>
              </a:rPr>
              <a:t>under</a:t>
            </a:r>
            <a:r>
              <a:rPr lang="fr-BE" sz="2000" dirty="0" smtClean="0">
                <a:solidFill>
                  <a:srgbClr val="002A7F"/>
                </a:solidFill>
                <a:latin typeface="Arial" panose="020B0604020202020204" pitchFamily="34" charset="0"/>
                <a:cs typeface="Arial" panose="020B0604020202020204" pitchFamily="34" charset="0"/>
              </a:rPr>
              <a:t> the </a:t>
            </a:r>
            <a:r>
              <a:rPr lang="fr-BE" sz="2000" dirty="0" err="1" smtClean="0">
                <a:solidFill>
                  <a:srgbClr val="002A7F"/>
                </a:solidFill>
                <a:latin typeface="Arial" panose="020B0604020202020204" pitchFamily="34" charset="0"/>
                <a:cs typeface="Arial" panose="020B0604020202020204" pitchFamily="34" charset="0"/>
              </a:rPr>
              <a:t>general</a:t>
            </a:r>
            <a:r>
              <a:rPr lang="fr-BE" sz="2000" dirty="0" smtClean="0">
                <a:solidFill>
                  <a:srgbClr val="002A7F"/>
                </a:solidFill>
                <a:latin typeface="Arial" panose="020B0604020202020204" pitchFamily="34" charset="0"/>
                <a:cs typeface="Arial" panose="020B0604020202020204" pitchFamily="34" charset="0"/>
              </a:rPr>
              <a:t> </a:t>
            </a:r>
            <a:r>
              <a:rPr lang="fr-BE" sz="2000" dirty="0" err="1" smtClean="0">
                <a:solidFill>
                  <a:srgbClr val="002A7F"/>
                </a:solidFill>
                <a:latin typeface="Arial" panose="020B0604020202020204" pitchFamily="34" charset="0"/>
                <a:cs typeface="Arial" panose="020B0604020202020204" pitchFamily="34" charset="0"/>
              </a:rPr>
              <a:t>envelope</a:t>
            </a:r>
            <a:r>
              <a:rPr lang="fr-BE" sz="2000" dirty="0" smtClean="0">
                <a:solidFill>
                  <a:srgbClr val="002A7F"/>
                </a:solidFill>
                <a:latin typeface="Arial" panose="020B0604020202020204" pitchFamily="34" charset="0"/>
                <a:cs typeface="Arial" panose="020B0604020202020204" pitchFamily="34" charset="0"/>
              </a:rPr>
              <a:t> at a maximum </a:t>
            </a:r>
            <a:r>
              <a:rPr lang="fr-BE" sz="2000" dirty="0" err="1" smtClean="0">
                <a:solidFill>
                  <a:srgbClr val="002A7F"/>
                </a:solidFill>
                <a:latin typeface="Arial" panose="020B0604020202020204" pitchFamily="34" charset="0"/>
                <a:cs typeface="Arial" panose="020B0604020202020204" pitchFamily="34" charset="0"/>
              </a:rPr>
              <a:t>co-funding</a:t>
            </a:r>
            <a:r>
              <a:rPr lang="fr-BE" sz="2000" dirty="0" smtClean="0">
                <a:solidFill>
                  <a:srgbClr val="002A7F"/>
                </a:solidFill>
                <a:latin typeface="Arial" panose="020B0604020202020204" pitchFamily="34" charset="0"/>
                <a:cs typeface="Arial" panose="020B0604020202020204" pitchFamily="34" charset="0"/>
              </a:rPr>
              <a:t> rate of 85%</a:t>
            </a:r>
            <a:endParaRPr lang="en-GB" sz="2000" dirty="0">
              <a:solidFill>
                <a:srgbClr val="002A7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0620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0138" y="663389"/>
            <a:ext cx="6089373" cy="609599"/>
          </a:xfrm>
        </p:spPr>
        <p:txBody>
          <a:bodyPr/>
          <a:lstStyle/>
          <a:p>
            <a:r>
              <a:rPr lang="en-IE" sz="3300" dirty="0"/>
              <a:t/>
            </a:r>
            <a:br>
              <a:rPr lang="en-IE" sz="3300" dirty="0"/>
            </a:br>
            <a:r>
              <a:rPr lang="en-IE" sz="3300" dirty="0"/>
              <a:t>Railway cluster</a:t>
            </a:r>
            <a:br>
              <a:rPr lang="en-IE" sz="3300" dirty="0"/>
            </a:br>
            <a:endParaRPr lang="en-IE" sz="3300" dirty="0"/>
          </a:p>
        </p:txBody>
      </p:sp>
      <p:sp>
        <p:nvSpPr>
          <p:cNvPr id="3" name="Content Placeholder 2"/>
          <p:cNvSpPr>
            <a:spLocks noGrp="1"/>
          </p:cNvSpPr>
          <p:nvPr>
            <p:ph idx="1"/>
          </p:nvPr>
        </p:nvSpPr>
        <p:spPr>
          <a:xfrm>
            <a:off x="136634" y="916178"/>
            <a:ext cx="11930094" cy="4768216"/>
          </a:xfrm>
        </p:spPr>
        <p:txBody>
          <a:bodyPr>
            <a:normAutofit fontScale="25000" lnSpcReduction="20000"/>
          </a:bodyPr>
          <a:lstStyle/>
          <a:p>
            <a:pPr marL="0" indent="0">
              <a:lnSpc>
                <a:spcPct val="120000"/>
              </a:lnSpc>
              <a:spcBef>
                <a:spcPts val="0"/>
              </a:spcBef>
              <a:spcAft>
                <a:spcPts val="600"/>
              </a:spcAft>
              <a:buNone/>
            </a:pPr>
            <a:endParaRPr lang="en-US" sz="9600" dirty="0" smtClean="0"/>
          </a:p>
          <a:p>
            <a:pPr marL="0" indent="0">
              <a:lnSpc>
                <a:spcPct val="120000"/>
              </a:lnSpc>
              <a:spcBef>
                <a:spcPts val="0"/>
              </a:spcBef>
              <a:spcAft>
                <a:spcPts val="600"/>
              </a:spcAft>
              <a:buNone/>
            </a:pPr>
            <a:r>
              <a:rPr lang="en-US" sz="9600" dirty="0" smtClean="0"/>
              <a:t>European </a:t>
            </a:r>
            <a:r>
              <a:rPr lang="en-US" sz="9600" dirty="0"/>
              <a:t>Rail Traffic Management Systems (ERTMS) </a:t>
            </a:r>
            <a:br>
              <a:rPr lang="en-US" sz="9600" dirty="0"/>
            </a:br>
            <a:r>
              <a:rPr lang="en-US" sz="7200" i="1" dirty="0">
                <a:solidFill>
                  <a:schemeClr val="accent5"/>
                </a:solidFill>
              </a:rPr>
              <a:t>(</a:t>
            </a:r>
            <a:r>
              <a:rPr lang="en-US" sz="7200" i="1" dirty="0" smtClean="0">
                <a:solidFill>
                  <a:schemeClr val="accent5"/>
                </a:solidFill>
              </a:rPr>
              <a:t>CEF-T-2022-SIMOBGEN</a:t>
            </a:r>
            <a:r>
              <a:rPr lang="en-US" sz="7200" i="1" dirty="0">
                <a:solidFill>
                  <a:schemeClr val="accent5"/>
                </a:solidFill>
              </a:rPr>
              <a:t>, </a:t>
            </a:r>
            <a:r>
              <a:rPr lang="en-US" sz="7200" i="1" dirty="0" smtClean="0">
                <a:solidFill>
                  <a:schemeClr val="accent5"/>
                </a:solidFill>
              </a:rPr>
              <a:t>CEF-T-2022-SIMOBCOEN)</a:t>
            </a:r>
            <a:br>
              <a:rPr lang="en-US" sz="7200" i="1" dirty="0" smtClean="0">
                <a:solidFill>
                  <a:schemeClr val="accent5"/>
                </a:solidFill>
              </a:rPr>
            </a:br>
            <a:endParaRPr lang="en-US" sz="7200" i="1" dirty="0" smtClean="0">
              <a:solidFill>
                <a:schemeClr val="accent5"/>
              </a:solidFill>
            </a:endParaRPr>
          </a:p>
          <a:p>
            <a:pPr marL="0" indent="0">
              <a:lnSpc>
                <a:spcPct val="120000"/>
              </a:lnSpc>
              <a:spcBef>
                <a:spcPts val="0"/>
              </a:spcBef>
              <a:spcAft>
                <a:spcPts val="600"/>
              </a:spcAft>
              <a:buNone/>
            </a:pPr>
            <a:r>
              <a:rPr lang="fr-BE" sz="8800" b="0" dirty="0" smtClean="0"/>
              <a:t>Actions </a:t>
            </a:r>
            <a:r>
              <a:rPr lang="fr-BE" sz="8800" b="0" dirty="0"/>
              <a:t>to </a:t>
            </a:r>
            <a:r>
              <a:rPr lang="en-IE" sz="8800" b="0" dirty="0"/>
              <a:t>be supported</a:t>
            </a:r>
            <a:r>
              <a:rPr lang="en-IE" sz="8800" b="0" dirty="0" smtClean="0"/>
              <a:t>:</a:t>
            </a:r>
          </a:p>
          <a:p>
            <a:pPr marL="357188" indent="-357188">
              <a:lnSpc>
                <a:spcPct val="100000"/>
              </a:lnSpc>
              <a:spcBef>
                <a:spcPts val="0"/>
              </a:spcBef>
              <a:spcAft>
                <a:spcPts val="600"/>
              </a:spcAft>
              <a:buFont typeface="Wingdings" panose="05000000000000000000" pitchFamily="2" charset="2"/>
              <a:buChar char="Ø"/>
            </a:pPr>
            <a:r>
              <a:rPr lang="en-US" sz="8000" b="0" dirty="0" smtClean="0"/>
              <a:t>ERTMS </a:t>
            </a:r>
            <a:r>
              <a:rPr lang="en-US" sz="8000" dirty="0" smtClean="0"/>
              <a:t>on-board</a:t>
            </a:r>
            <a:r>
              <a:rPr lang="en-US" sz="8000" b="0" dirty="0" smtClean="0"/>
              <a:t> and </a:t>
            </a:r>
            <a:r>
              <a:rPr lang="en-US" sz="8000" dirty="0" smtClean="0"/>
              <a:t>track-side</a:t>
            </a:r>
            <a:r>
              <a:rPr lang="en-US" sz="8000" b="0" dirty="0" smtClean="0"/>
              <a:t> deployment with a priority to rolling out ERTMS on the entire Core Network. Actions shall be </a:t>
            </a:r>
            <a:r>
              <a:rPr lang="en-US" sz="8000" dirty="0" smtClean="0"/>
              <a:t>compliant</a:t>
            </a:r>
            <a:r>
              <a:rPr lang="en-US" sz="8000" b="0" dirty="0" smtClean="0"/>
              <a:t> with: </a:t>
            </a:r>
          </a:p>
          <a:p>
            <a:pPr marL="814388" lvl="1" indent="-357188">
              <a:lnSpc>
                <a:spcPct val="100000"/>
              </a:lnSpc>
              <a:spcBef>
                <a:spcPts val="0"/>
              </a:spcBef>
              <a:spcAft>
                <a:spcPts val="600"/>
              </a:spcAft>
              <a:buFont typeface="Wingdings" panose="05000000000000000000" pitchFamily="2" charset="2"/>
              <a:buChar char="Ø"/>
            </a:pPr>
            <a:r>
              <a:rPr lang="en-US" sz="8000" dirty="0" smtClean="0"/>
              <a:t>applicable </a:t>
            </a:r>
            <a:r>
              <a:rPr lang="en-US" sz="8000" b="1" dirty="0" smtClean="0"/>
              <a:t>EU legislation </a:t>
            </a:r>
            <a:r>
              <a:rPr lang="en-US" sz="8000" dirty="0" smtClean="0"/>
              <a:t>(incl. Commission </a:t>
            </a:r>
            <a:r>
              <a:rPr lang="en-US" sz="8000" dirty="0"/>
              <a:t>Regulation (EU) No </a:t>
            </a:r>
            <a:r>
              <a:rPr lang="en-US" sz="8000" dirty="0" smtClean="0"/>
              <a:t>2016/919)</a:t>
            </a:r>
            <a:endParaRPr lang="en-US" sz="8000" dirty="0"/>
          </a:p>
          <a:p>
            <a:pPr marL="814388" lvl="1" indent="-357188">
              <a:lnSpc>
                <a:spcPct val="100000"/>
              </a:lnSpc>
              <a:spcBef>
                <a:spcPts val="0"/>
              </a:spcBef>
              <a:spcAft>
                <a:spcPts val="600"/>
              </a:spcAft>
              <a:buFont typeface="Wingdings" panose="05000000000000000000" pitchFamily="2" charset="2"/>
              <a:buChar char="Ø"/>
            </a:pPr>
            <a:r>
              <a:rPr lang="en-US" sz="8000" b="1" dirty="0" smtClean="0"/>
              <a:t>Baseline 3</a:t>
            </a:r>
          </a:p>
          <a:p>
            <a:pPr marL="814388" lvl="1" indent="-357188">
              <a:lnSpc>
                <a:spcPct val="100000"/>
              </a:lnSpc>
              <a:spcBef>
                <a:spcPts val="0"/>
              </a:spcBef>
              <a:spcAft>
                <a:spcPts val="600"/>
              </a:spcAft>
              <a:buFont typeface="Wingdings" panose="05000000000000000000" pitchFamily="2" charset="2"/>
              <a:buChar char="Ø"/>
            </a:pPr>
            <a:endParaRPr lang="en-US" sz="8000" dirty="0"/>
          </a:p>
          <a:p>
            <a:pPr marL="0" indent="0">
              <a:lnSpc>
                <a:spcPct val="120000"/>
              </a:lnSpc>
              <a:spcBef>
                <a:spcPts val="0"/>
              </a:spcBef>
              <a:spcAft>
                <a:spcPts val="600"/>
              </a:spcAft>
              <a:buNone/>
            </a:pPr>
            <a:r>
              <a:rPr lang="fr-BE" sz="8000" b="0" dirty="0" smtClean="0"/>
              <a:t>NB: U</a:t>
            </a:r>
            <a:r>
              <a:rPr lang="en-US" sz="8000" b="0" dirty="0" err="1" smtClean="0"/>
              <a:t>nder</a:t>
            </a:r>
            <a:r>
              <a:rPr lang="en-US" sz="8000" b="0" dirty="0" smtClean="0"/>
              <a:t> </a:t>
            </a:r>
            <a:r>
              <a:rPr lang="en-US" sz="8000" dirty="0"/>
              <a:t>General</a:t>
            </a:r>
            <a:r>
              <a:rPr lang="en-US" sz="8000" b="0" dirty="0"/>
              <a:t> </a:t>
            </a:r>
            <a:r>
              <a:rPr lang="en-US" sz="8000" b="0" dirty="0" smtClean="0"/>
              <a:t>envelope </a:t>
            </a:r>
            <a:r>
              <a:rPr lang="en-US" sz="8000" dirty="0" smtClean="0"/>
              <a:t>no support </a:t>
            </a:r>
            <a:r>
              <a:rPr lang="en-US" sz="8000" b="0" dirty="0" smtClean="0"/>
              <a:t>for:</a:t>
            </a:r>
            <a:endParaRPr lang="en-US" sz="8000" b="0" dirty="0"/>
          </a:p>
          <a:p>
            <a:pPr>
              <a:lnSpc>
                <a:spcPct val="120000"/>
              </a:lnSpc>
              <a:spcBef>
                <a:spcPts val="0"/>
              </a:spcBef>
              <a:spcAft>
                <a:spcPts val="600"/>
              </a:spcAft>
            </a:pPr>
            <a:r>
              <a:rPr lang="en-US" sz="8000" dirty="0" smtClean="0"/>
              <a:t>fitment</a:t>
            </a:r>
            <a:r>
              <a:rPr lang="en-US" sz="8000" b="0" dirty="0" smtClean="0"/>
              <a:t> </a:t>
            </a:r>
            <a:r>
              <a:rPr lang="en-US" sz="8000" b="0" dirty="0"/>
              <a:t>of new rolling </a:t>
            </a:r>
            <a:r>
              <a:rPr lang="en-US" sz="8000" b="0" dirty="0" smtClean="0"/>
              <a:t>stock</a:t>
            </a:r>
          </a:p>
          <a:p>
            <a:pPr>
              <a:lnSpc>
                <a:spcPct val="120000"/>
              </a:lnSpc>
              <a:spcBef>
                <a:spcPts val="0"/>
              </a:spcBef>
              <a:spcAft>
                <a:spcPts val="600"/>
              </a:spcAft>
            </a:pPr>
            <a:r>
              <a:rPr lang="en-US" sz="8000" dirty="0" smtClean="0"/>
              <a:t>retrofitting</a:t>
            </a:r>
            <a:r>
              <a:rPr lang="en-US" sz="8000" b="0" dirty="0" smtClean="0"/>
              <a:t> of existing </a:t>
            </a:r>
            <a:r>
              <a:rPr lang="en-US" sz="8000" dirty="0" smtClean="0"/>
              <a:t>vehicles</a:t>
            </a:r>
            <a:r>
              <a:rPr lang="en-US" sz="8000" b="0" dirty="0" smtClean="0"/>
              <a:t> put </a:t>
            </a:r>
            <a:r>
              <a:rPr lang="en-US" sz="8000" b="0" dirty="0"/>
              <a:t>into operation </a:t>
            </a:r>
            <a:r>
              <a:rPr lang="en-US" sz="8000" dirty="0" smtClean="0"/>
              <a:t>after 31/12/2020</a:t>
            </a:r>
            <a:endParaRPr lang="en-US" sz="8000" dirty="0"/>
          </a:p>
          <a:p>
            <a:pPr marL="0" indent="0">
              <a:lnSpc>
                <a:spcPct val="120000"/>
              </a:lnSpc>
              <a:spcBef>
                <a:spcPts val="0"/>
              </a:spcBef>
              <a:spcAft>
                <a:spcPts val="600"/>
              </a:spcAft>
              <a:buNone/>
            </a:pPr>
            <a:endParaRPr lang="fr-BE" sz="8000" b="0" dirty="0"/>
          </a:p>
          <a:p>
            <a:pPr marL="0" indent="0">
              <a:lnSpc>
                <a:spcPct val="120000"/>
              </a:lnSpc>
              <a:spcBef>
                <a:spcPts val="0"/>
              </a:spcBef>
              <a:spcAft>
                <a:spcPts val="600"/>
              </a:spcAft>
              <a:buNone/>
            </a:pPr>
            <a:endParaRPr lang="et-EE" sz="8000" b="0" dirty="0"/>
          </a:p>
        </p:txBody>
      </p:sp>
      <p:sp>
        <p:nvSpPr>
          <p:cNvPr id="5" name="Rounded Rectangle 4"/>
          <p:cNvSpPr/>
          <p:nvPr/>
        </p:nvSpPr>
        <p:spPr bwMode="auto">
          <a:xfrm>
            <a:off x="9793317" y="978010"/>
            <a:ext cx="2105246" cy="67586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4D4D4D"/>
                </a:solidFill>
                <a:effectLst/>
                <a:uLnTx/>
                <a:uFillTx/>
                <a:latin typeface="Arial"/>
                <a:ea typeface="+mn-ea"/>
                <a:cs typeface="+mn-cs"/>
              </a:rPr>
              <a:t>Works</a:t>
            </a:r>
            <a:endParaRPr kumimoji="0" lang="en-GB" sz="1800" b="1" i="0" u="none" strike="noStrike" kern="0" cap="none" spc="0" normalizeH="0" baseline="0" noProof="0" dirty="0">
              <a:ln>
                <a:noFill/>
              </a:ln>
              <a:solidFill>
                <a:srgbClr val="4D4D4D"/>
              </a:solidFill>
              <a:effectLst/>
              <a:uLnTx/>
              <a:uFillTx/>
              <a:latin typeface="Arial"/>
              <a:ea typeface="+mn-ea"/>
              <a:cs typeface="+mn-cs"/>
            </a:endParaRPr>
          </a:p>
        </p:txBody>
      </p:sp>
      <p:sp>
        <p:nvSpPr>
          <p:cNvPr id="6" name="Content Placeholder 2"/>
          <p:cNvSpPr txBox="1">
            <a:spLocks/>
          </p:cNvSpPr>
          <p:nvPr/>
        </p:nvSpPr>
        <p:spPr bwMode="gray">
          <a:xfrm>
            <a:off x="301752" y="6050943"/>
            <a:ext cx="5615676" cy="570888"/>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a:t>
            </a:r>
            <a:r>
              <a:rPr kumimoji="0" lang="en-I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unit</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t>
            </a:r>
            <a:r>
              <a:rPr kumimoji="0" lang="en-IE" sz="1800" b="1" i="0" u="sng"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mn-cs"/>
              </a:rPr>
              <a:t>contributio</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n</a:t>
            </a:r>
            <a:endParaRPr kumimoji="0" lang="fr-B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Content Placeholder 2"/>
          <p:cNvSpPr txBox="1">
            <a:spLocks/>
          </p:cNvSpPr>
          <p:nvPr/>
        </p:nvSpPr>
        <p:spPr bwMode="gray">
          <a:xfrm>
            <a:off x="5988261" y="6050943"/>
            <a:ext cx="5990378" cy="558884"/>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ts val="1200"/>
              </a:spcAft>
              <a:buClr>
                <a:prstClr val="white"/>
              </a:buClr>
              <a:buSzTx/>
              <a:buFontTx/>
              <a:buNone/>
              <a:tabLst/>
              <a:defRPr/>
            </a:pPr>
            <a:r>
              <a:rPr kumimoji="0" lang="en-US"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Cohesion envelope: </a:t>
            </a:r>
            <a:r>
              <a:rPr kumimoji="0" lang="en-I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unit</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t>
            </a:r>
            <a:r>
              <a:rPr kumimoji="0" lang="en-IE" sz="1800" b="1" i="0" u="sng" strike="noStrike" kern="1200" cap="none" spc="0" normalizeH="0" baseline="0" noProof="0" dirty="0" err="1">
                <a:ln>
                  <a:noFill/>
                </a:ln>
                <a:solidFill>
                  <a:prstClr val="white"/>
                </a:solidFill>
                <a:effectLst/>
                <a:uLnTx/>
                <a:uFillTx/>
                <a:latin typeface="Verdana" panose="020B0604030504040204" pitchFamily="34" charset="0"/>
                <a:ea typeface="Verdana" panose="020B0604030504040204" pitchFamily="34" charset="0"/>
                <a:cs typeface="+mn-cs"/>
              </a:rPr>
              <a:t>contributio</a:t>
            </a:r>
            <a:r>
              <a:rPr kumimoji="0" lang="et-E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n</a:t>
            </a:r>
            <a:endParaRPr kumimoji="0" lang="fr-BE"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8" name="TextBox 7"/>
          <p:cNvSpPr txBox="1"/>
          <p:nvPr/>
        </p:nvSpPr>
        <p:spPr>
          <a:xfrm>
            <a:off x="390292" y="5684394"/>
            <a:ext cx="396090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Maximum </a:t>
            </a:r>
            <a:r>
              <a:rPr kumimoji="0" lang="en-IE" sz="2000" b="1" i="0" u="none" strike="noStrike" kern="1200" cap="none" spc="0" normalizeH="0" baseline="0" noProof="0" dirty="0">
                <a:ln>
                  <a:noFill/>
                </a:ln>
                <a:solidFill>
                  <a:srgbClr val="7CCA62"/>
                </a:solidFill>
                <a:effectLst/>
                <a:uLnTx/>
                <a:uFillTx/>
                <a:latin typeface="Calibri" panose="020F0502020204030204"/>
                <a:ea typeface="+mn-ea"/>
                <a:cs typeface="+mn-cs"/>
              </a:rPr>
              <a:t>co-funding</a:t>
            </a:r>
            <a:r>
              <a:rPr kumimoji="0" lang="fr-BE" sz="2000" b="1" i="0" u="none" strike="noStrike" kern="1200" cap="none" spc="0" normalizeH="0" baseline="0" noProof="0" dirty="0">
                <a:ln>
                  <a:noFill/>
                </a:ln>
                <a:solidFill>
                  <a:srgbClr val="7CCA62"/>
                </a:solidFill>
                <a:effectLst/>
                <a:uLnTx/>
                <a:uFillTx/>
                <a:latin typeface="Calibri" panose="020F0502020204030204"/>
                <a:ea typeface="+mn-ea"/>
                <a:cs typeface="+mn-cs"/>
              </a:rPr>
              <a:t> rates: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420" y="726141"/>
            <a:ext cx="489845" cy="484093"/>
          </a:xfrm>
          <a:prstGeom prst="rect">
            <a:avLst/>
          </a:prstGeom>
        </p:spPr>
      </p:pic>
    </p:spTree>
    <p:extLst>
      <p:ext uri="{BB962C8B-B14F-4D97-AF65-F5344CB8AC3E}">
        <p14:creationId xmlns:p14="http://schemas.microsoft.com/office/powerpoint/2010/main" val="1963677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50" y="627321"/>
            <a:ext cx="6556247" cy="756021"/>
          </a:xfrm>
        </p:spPr>
        <p:txBody>
          <a:bodyPr/>
          <a:lstStyle/>
          <a:p>
            <a:r>
              <a:rPr lang="en-IE" sz="3400" dirty="0"/>
              <a:t>Railway cluster</a:t>
            </a:r>
          </a:p>
        </p:txBody>
      </p:sp>
      <p:sp>
        <p:nvSpPr>
          <p:cNvPr id="3" name="Content Placeholder 2"/>
          <p:cNvSpPr>
            <a:spLocks noGrp="1"/>
          </p:cNvSpPr>
          <p:nvPr>
            <p:ph idx="1"/>
          </p:nvPr>
        </p:nvSpPr>
        <p:spPr>
          <a:xfrm>
            <a:off x="491323" y="1516416"/>
            <a:ext cx="11293253" cy="4328749"/>
          </a:xfrm>
        </p:spPr>
        <p:txBody>
          <a:bodyPr>
            <a:normAutofit lnSpcReduction="10000"/>
          </a:bodyPr>
          <a:lstStyle/>
          <a:p>
            <a:pPr marL="0" indent="0">
              <a:lnSpc>
                <a:spcPct val="100000"/>
              </a:lnSpc>
              <a:spcBef>
                <a:spcPts val="600"/>
              </a:spcBef>
              <a:spcAft>
                <a:spcPts val="600"/>
              </a:spcAft>
              <a:buNone/>
            </a:pPr>
            <a:r>
              <a:rPr lang="en-IE" sz="2800" dirty="0" smtClean="0"/>
              <a:t>Reduction of rail freight noise</a:t>
            </a:r>
          </a:p>
          <a:p>
            <a:pPr marL="0" indent="0">
              <a:lnSpc>
                <a:spcPct val="100000"/>
              </a:lnSpc>
              <a:spcBef>
                <a:spcPts val="600"/>
              </a:spcBef>
              <a:spcAft>
                <a:spcPts val="600"/>
              </a:spcAft>
              <a:buNone/>
            </a:pPr>
            <a:r>
              <a:rPr lang="en-IE" sz="2100" i="1" dirty="0" smtClean="0">
                <a:solidFill>
                  <a:schemeClr val="accent5"/>
                </a:solidFill>
              </a:rPr>
              <a:t>(CEF-T-2022-SUSTMOBGEN</a:t>
            </a:r>
            <a:r>
              <a:rPr lang="en-IE" sz="2100" i="1" dirty="0">
                <a:solidFill>
                  <a:schemeClr val="accent5"/>
                </a:solidFill>
              </a:rPr>
              <a:t>)</a:t>
            </a:r>
          </a:p>
          <a:p>
            <a:pPr marL="0" indent="0">
              <a:lnSpc>
                <a:spcPct val="100000"/>
              </a:lnSpc>
              <a:spcBef>
                <a:spcPts val="600"/>
              </a:spcBef>
              <a:spcAft>
                <a:spcPts val="600"/>
              </a:spcAft>
              <a:buNone/>
            </a:pPr>
            <a:r>
              <a:rPr lang="en-IE" sz="2200" b="0" u="sng" dirty="0"/>
              <a:t>Actions to be supported:</a:t>
            </a:r>
          </a:p>
          <a:p>
            <a:pPr marL="357188" indent="-357188">
              <a:lnSpc>
                <a:spcPct val="100000"/>
              </a:lnSpc>
              <a:spcBef>
                <a:spcPts val="0"/>
              </a:spcBef>
              <a:spcAft>
                <a:spcPts val="600"/>
              </a:spcAft>
              <a:buFont typeface="Wingdings" panose="05000000000000000000" pitchFamily="2" charset="2"/>
              <a:buChar char="Ø"/>
            </a:pPr>
            <a:r>
              <a:rPr lang="en-IE" sz="2200" b="0" dirty="0" smtClean="0"/>
              <a:t>retrofitting </a:t>
            </a:r>
            <a:r>
              <a:rPr lang="en-IE" sz="2200" b="0" dirty="0"/>
              <a:t>of existing freight </a:t>
            </a:r>
            <a:r>
              <a:rPr lang="en-IE" sz="2200" b="0" dirty="0" smtClean="0"/>
              <a:t>wagons with low-noise technology compliant with </a:t>
            </a:r>
            <a:r>
              <a:rPr lang="en-US" sz="2200" b="0" dirty="0" smtClean="0"/>
              <a:t>TSI Noise, i.e.:</a:t>
            </a:r>
          </a:p>
          <a:p>
            <a:pPr marL="812800" lvl="1" indent="-355600">
              <a:lnSpc>
                <a:spcPct val="100000"/>
              </a:lnSpc>
              <a:spcBef>
                <a:spcPts val="0"/>
              </a:spcBef>
              <a:spcAft>
                <a:spcPts val="600"/>
              </a:spcAft>
              <a:buFont typeface="Courier New" panose="02070309020205020404" pitchFamily="49" charset="0"/>
              <a:buChar char="o"/>
            </a:pPr>
            <a:r>
              <a:rPr lang="en-US" sz="2200" b="0" dirty="0"/>
              <a:t>Composite brake blocks, or</a:t>
            </a:r>
          </a:p>
          <a:p>
            <a:pPr marL="812800" lvl="1" indent="-355600">
              <a:lnSpc>
                <a:spcPct val="100000"/>
              </a:lnSpc>
              <a:spcBef>
                <a:spcPts val="0"/>
              </a:spcBef>
              <a:spcAft>
                <a:spcPts val="600"/>
              </a:spcAft>
              <a:buFont typeface="Courier New" panose="02070309020205020404" pitchFamily="49" charset="0"/>
              <a:buChar char="o"/>
            </a:pPr>
            <a:r>
              <a:rPr lang="en-US" sz="2200" b="0" dirty="0"/>
              <a:t>Disc brakes </a:t>
            </a:r>
          </a:p>
          <a:p>
            <a:pPr marL="0" indent="0">
              <a:lnSpc>
                <a:spcPct val="100000"/>
              </a:lnSpc>
              <a:spcBef>
                <a:spcPts val="1200"/>
              </a:spcBef>
              <a:spcAft>
                <a:spcPts val="600"/>
              </a:spcAft>
              <a:buNone/>
            </a:pPr>
            <a:r>
              <a:rPr lang="en-IE" sz="2200" b="0" u="sng" dirty="0" smtClean="0"/>
              <a:t>Eligible wagons: </a:t>
            </a:r>
          </a:p>
          <a:p>
            <a:pPr marL="357188" indent="-357188">
              <a:lnSpc>
                <a:spcPct val="100000"/>
              </a:lnSpc>
              <a:spcBef>
                <a:spcPts val="0"/>
              </a:spcBef>
              <a:spcAft>
                <a:spcPts val="600"/>
              </a:spcAft>
              <a:buFont typeface="Wingdings" panose="05000000000000000000" pitchFamily="2" charset="2"/>
              <a:buChar char="Ø"/>
            </a:pPr>
            <a:r>
              <a:rPr lang="en-US" sz="2200" dirty="0"/>
              <a:t>S-type wagon </a:t>
            </a:r>
            <a:r>
              <a:rPr lang="en-US" sz="2200" b="0" dirty="0"/>
              <a:t>(100 km/h</a:t>
            </a:r>
            <a:r>
              <a:rPr lang="en-US" sz="2200" b="0" dirty="0" smtClean="0"/>
              <a:t>). Unit contribution: </a:t>
            </a:r>
            <a:r>
              <a:rPr lang="en-US" sz="2200" dirty="0" smtClean="0"/>
              <a:t>€250</a:t>
            </a:r>
            <a:endParaRPr lang="en-US" sz="2200" dirty="0"/>
          </a:p>
          <a:p>
            <a:pPr marL="357188" indent="-357188">
              <a:lnSpc>
                <a:spcPct val="100000"/>
              </a:lnSpc>
              <a:spcBef>
                <a:spcPts val="0"/>
              </a:spcBef>
              <a:spcAft>
                <a:spcPts val="600"/>
              </a:spcAft>
              <a:buFont typeface="Wingdings" panose="05000000000000000000" pitchFamily="2" charset="2"/>
              <a:buChar char="Ø"/>
            </a:pPr>
            <a:r>
              <a:rPr lang="en-US" sz="2200" dirty="0"/>
              <a:t>SS-type wagon </a:t>
            </a:r>
            <a:r>
              <a:rPr lang="en-US" sz="2200" b="0" dirty="0"/>
              <a:t>(120 km/h</a:t>
            </a:r>
            <a:r>
              <a:rPr lang="en-US" sz="2200" b="0" dirty="0" smtClean="0"/>
              <a:t>). Unit contribution: </a:t>
            </a:r>
            <a:r>
              <a:rPr lang="en-US" sz="2200" dirty="0" smtClean="0"/>
              <a:t>€600 </a:t>
            </a:r>
            <a:endParaRPr lang="en-US" sz="2200" dirty="0"/>
          </a:p>
          <a:p>
            <a:pPr marL="0" indent="0">
              <a:lnSpc>
                <a:spcPct val="100000"/>
              </a:lnSpc>
              <a:spcBef>
                <a:spcPts val="0"/>
              </a:spcBef>
              <a:spcAft>
                <a:spcPts val="600"/>
              </a:spcAft>
              <a:buNone/>
            </a:pPr>
            <a:endParaRPr lang="en-IE" sz="2000" b="0" dirty="0"/>
          </a:p>
          <a:p>
            <a:pPr marL="0" indent="0">
              <a:lnSpc>
                <a:spcPct val="100000"/>
              </a:lnSpc>
              <a:spcBef>
                <a:spcPts val="0"/>
              </a:spcBef>
              <a:spcAft>
                <a:spcPts val="600"/>
              </a:spcAft>
              <a:buNone/>
            </a:pPr>
            <a:endParaRPr lang="en-IE" sz="2000" b="0" dirty="0"/>
          </a:p>
          <a:p>
            <a:pPr marL="0" indent="0">
              <a:lnSpc>
                <a:spcPct val="100000"/>
              </a:lnSpc>
              <a:spcBef>
                <a:spcPts val="0"/>
              </a:spcBef>
              <a:spcAft>
                <a:spcPts val="600"/>
              </a:spcAft>
              <a:buNone/>
            </a:pPr>
            <a:endParaRPr lang="en-IE" b="0" dirty="0"/>
          </a:p>
        </p:txBody>
      </p:sp>
      <p:sp>
        <p:nvSpPr>
          <p:cNvPr id="5" name="Rounded Rectangle 4"/>
          <p:cNvSpPr/>
          <p:nvPr/>
        </p:nvSpPr>
        <p:spPr bwMode="auto">
          <a:xfrm>
            <a:off x="9590120" y="1383342"/>
            <a:ext cx="2105246" cy="669851"/>
          </a:xfrm>
          <a:prstGeom prst="roundRect">
            <a:avLst/>
          </a:prstGeom>
          <a:solidFill>
            <a:srgbClr val="FFFFCC"/>
          </a:solidFill>
          <a:ln w="28575">
            <a:solidFill>
              <a:schemeClr val="accent6"/>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1800" b="1" i="0" u="none" strike="noStrike" kern="0" cap="none" spc="0" normalizeH="0" baseline="0" noProof="0" dirty="0">
                <a:ln>
                  <a:noFill/>
                </a:ln>
                <a:solidFill>
                  <a:srgbClr val="4D4D4D"/>
                </a:solidFill>
                <a:effectLst/>
                <a:uLnTx/>
                <a:uFillTx/>
                <a:latin typeface="Arial"/>
                <a:ea typeface="+mn-ea"/>
                <a:cs typeface="+mn-cs"/>
              </a:rPr>
              <a:t>Works</a:t>
            </a:r>
          </a:p>
        </p:txBody>
      </p:sp>
      <p:sp>
        <p:nvSpPr>
          <p:cNvPr id="7" name="Content Placeholder 2"/>
          <p:cNvSpPr txBox="1">
            <a:spLocks/>
          </p:cNvSpPr>
          <p:nvPr/>
        </p:nvSpPr>
        <p:spPr bwMode="gray">
          <a:xfrm>
            <a:off x="301752" y="5911702"/>
            <a:ext cx="5615676" cy="662833"/>
          </a:xfrm>
          <a:prstGeom prst="rect">
            <a:avLst/>
          </a:prstGeom>
          <a:solidFill>
            <a:srgbClr val="92D050"/>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182563" indent="-182563"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1pPr>
            <a:lvl2pPr marL="623888" indent="-166688" algn="l" rtl="0" eaLnBrk="0" fontAlgn="base" hangingPunct="0">
              <a:spcBef>
                <a:spcPts val="600"/>
              </a:spcBef>
              <a:spcAft>
                <a:spcPts val="1200"/>
              </a:spcAft>
              <a:buClr>
                <a:schemeClr val="bg1"/>
              </a:buClr>
              <a:buChar char="•"/>
              <a:defRPr sz="1400" kern="1200">
                <a:solidFill>
                  <a:schemeClr val="bg1"/>
                </a:solidFill>
                <a:latin typeface="+mn-lt"/>
                <a:ea typeface="+mn-ea"/>
                <a:cs typeface="+mn-cs"/>
              </a:defRPr>
            </a:lvl2pPr>
            <a:lvl3pPr marL="1301750" indent="-228600" algn="l" rtl="0" eaLnBrk="0" fontAlgn="base" hangingPunct="0">
              <a:spcBef>
                <a:spcPct val="20000"/>
              </a:spcBef>
              <a:spcAft>
                <a:spcPct val="0"/>
              </a:spcAft>
              <a:buClr>
                <a:schemeClr val="bg1"/>
              </a:buClr>
              <a:defRPr sz="1000" kern="1200">
                <a:solidFill>
                  <a:schemeClr val="bg1"/>
                </a:solidFill>
                <a:latin typeface="+mn-lt"/>
                <a:ea typeface="+mn-ea"/>
                <a:cs typeface="+mn-cs"/>
              </a:defRPr>
            </a:lvl3pPr>
            <a:lvl4pPr marL="1654175" indent="-173038"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4pPr>
            <a:lvl5pPr marL="2016125" indent="-182563" algn="l" rtl="0" fontAlgn="base">
              <a:spcBef>
                <a:spcPct val="20000"/>
              </a:spcBef>
              <a:spcAft>
                <a:spcPct val="0"/>
              </a:spcAft>
              <a:buClr>
                <a:schemeClr val="bg1"/>
              </a:buClr>
              <a:buFont typeface="Arial" panose="020B0604020202020204" pitchFamily="34" charset="0"/>
              <a:buChar char="»"/>
              <a:defRPr sz="1050" kern="1200">
                <a:solidFill>
                  <a:schemeClr val="bg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400"/>
              </a:spcBef>
              <a:spcAft>
                <a:spcPts val="400"/>
              </a:spcAft>
              <a:buClr>
                <a:prstClr val="white"/>
              </a:buClr>
              <a:buSzTx/>
              <a:buFontTx/>
              <a:buNone/>
              <a:tabLst/>
              <a:defRPr/>
            </a:pPr>
            <a:r>
              <a:rPr kumimoji="0" lang="en-IE" sz="1800" b="1" i="0" u="sng"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General envelope: unit contribution</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78" y="760395"/>
            <a:ext cx="489872" cy="489872"/>
          </a:xfrm>
          <a:prstGeom prst="rect">
            <a:avLst/>
          </a:prstGeom>
        </p:spPr>
      </p:pic>
    </p:spTree>
    <p:extLst>
      <p:ext uri="{BB962C8B-B14F-4D97-AF65-F5344CB8AC3E}">
        <p14:creationId xmlns:p14="http://schemas.microsoft.com/office/powerpoint/2010/main" val="710608049"/>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dirty="0">
            <a:solidFill>
              <a:srgbClr val="004494"/>
            </a:solidFill>
            <a:latin typeface="Verdana" panose="020B0604030504040204" pitchFamily="34" charset="0"/>
            <a:ea typeface="Verdana" panose="020B060403050404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EC Document" ma:contentTypeID="0x010100258AA79CEB83498886A3A086811232500021FC568E9C134541B5E8496B30F61710" ma:contentTypeVersion="0" ma:contentTypeDescription="Create a new document in this library." ma:contentTypeScope="" ma:versionID="6193d4dc5c86ec65e59b510f681a05a8">
  <xsd:schema xmlns:xsd="http://www.w3.org/2001/XMLSchema" xmlns:xs="http://www.w3.org/2001/XMLSchema" xmlns:p="http://schemas.microsoft.com/office/2006/metadata/properties" xmlns:ns2="http://schemas.microsoft.com/sharepoint/v3/fields" xmlns:ns3="691ad502-8dba-4631-85ff-dedbe0d199de" targetNamespace="http://schemas.microsoft.com/office/2006/metadata/properties" ma:root="true" ma:fieldsID="bca508221823f946ed165108c690ad5a" ns2:_="" ns3:_="">
    <xsd:import namespace="http://schemas.microsoft.com/sharepoint/v3/fields"/>
    <xsd:import namespace="691ad502-8dba-4631-85ff-dedbe0d199de"/>
    <xsd:element name="properties">
      <xsd:complexType>
        <xsd:sequence>
          <xsd:element name="documentManagement">
            <xsd:complexType>
              <xsd:all>
                <xsd:element ref="ns3:EC_Collab_Reference" minOccurs="0"/>
                <xsd:element ref="ns2:_Status" minOccurs="0"/>
                <xsd:element ref="ns3:EC_Collab_DocumentLanguage"/>
                <xsd:element ref="ns3:EC_Collab_Status"/>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3" nillable="true" ma:displayName="Status" ma:default="Not Started" ma:hidden="true"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691ad502-8dba-4631-85ff-dedbe0d199de" elementFormDefault="qualified">
    <xsd:import namespace="http://schemas.microsoft.com/office/2006/documentManagement/types"/>
    <xsd:import namespace="http://schemas.microsoft.com/office/infopath/2007/PartnerControls"/>
    <xsd:element name="EC_Collab_Reference" ma:index="12" nillable="true" ma:displayName="Reference" ma:internalName="EC_Collab_Reference">
      <xsd:simpleType>
        <xsd:restriction base="dms:Text"/>
      </xsd:simpleType>
    </xsd:element>
    <xsd:element name="EC_Collab_DocumentLanguage" ma:index="14" ma:displayName="Language" ma:default="EN" ma:internalName="EC_Collab_DocumentLanguage">
      <xsd:simpleType>
        <xsd:restriction base="dms:Choice">
          <xsd:enumeration value="BG"/>
          <xsd:enumeration value="ES"/>
          <xsd:enumeration value="CS"/>
          <xsd:enumeration value="DA"/>
          <xsd:enumeration value="DE"/>
          <xsd:enumeration value="ET"/>
          <xsd:enumeration value="EL"/>
          <xsd:enumeration value="EN"/>
          <xsd:enumeration value="FR"/>
          <xsd:enumeration value="GA"/>
          <xsd:enumeration value="IT"/>
          <xsd:enumeration value="LT"/>
          <xsd:enumeration value="LV"/>
          <xsd:enumeration value="HU"/>
          <xsd:enumeration value="MT"/>
          <xsd:enumeration value="NL"/>
          <xsd:enumeration value="PL"/>
          <xsd:enumeration value="PT"/>
          <xsd:enumeration value="RO"/>
          <xsd:enumeration value="SK"/>
          <xsd:enumeration value="SL"/>
          <xsd:enumeration value="FI"/>
          <xsd:enumeration value="SV"/>
          <xsd:enumeration value="HR"/>
          <xsd:enumeration value="MK"/>
          <xsd:enumeration value="TR"/>
          <xsd:enumeration value="EU"/>
          <xsd:enumeration value="CA"/>
          <xsd:enumeration value="GL"/>
          <xsd:enumeration value="AB"/>
          <xsd:enumeration value="AA"/>
          <xsd:enumeration value="AF"/>
          <xsd:enumeration value="AK"/>
          <xsd:enumeration value="SQ"/>
          <xsd:enumeration value="AM"/>
          <xsd:enumeration value="AR"/>
          <xsd:enumeration value="AN"/>
          <xsd:enumeration value="HY"/>
          <xsd:enumeration value="AS"/>
          <xsd:enumeration value="AV"/>
          <xsd:enumeration value="AE"/>
          <xsd:enumeration value="AY"/>
          <xsd:enumeration value="AZ"/>
          <xsd:enumeration value="BM"/>
          <xsd:enumeration value="BA"/>
          <xsd:enumeration value="BE"/>
          <xsd:enumeration value="BN"/>
          <xsd:enumeration value="BH"/>
          <xsd:enumeration value="BI"/>
          <xsd:enumeration value="NB"/>
          <xsd:enumeration value="BS"/>
          <xsd:enumeration value="BR"/>
          <xsd:enumeration value="MY"/>
          <xsd:enumeration value="KM"/>
          <xsd:enumeration value="CH"/>
          <xsd:enumeration value="CE"/>
          <xsd:enumeration value="NY"/>
          <xsd:enumeration value="ZH"/>
          <xsd:enumeration value="CU"/>
          <xsd:enumeration value="CV"/>
          <xsd:enumeration value="KW"/>
          <xsd:enumeration value="CO"/>
          <xsd:enumeration value="CR"/>
          <xsd:enumeration value="DV"/>
          <xsd:enumeration value="DZ"/>
          <xsd:enumeration value="EO"/>
          <xsd:enumeration value="EE"/>
          <xsd:enumeration value="FO"/>
          <xsd:enumeration value="FJ"/>
          <xsd:enumeration value="FF"/>
          <xsd:enumeration value="GD"/>
          <xsd:enumeration value="LG"/>
          <xsd:enumeration value="KA"/>
          <xsd:enumeration value="GN"/>
          <xsd:enumeration value="GU"/>
          <xsd:enumeration value="HT"/>
          <xsd:enumeration value="HA"/>
          <xsd:enumeration value="HE"/>
          <xsd:enumeration value="HZ"/>
          <xsd:enumeration value="HI"/>
          <xsd:enumeration value="HO"/>
          <xsd:enumeration value="IS"/>
          <xsd:enumeration value="IO"/>
          <xsd:enumeration value="IG"/>
          <xsd:enumeration value="ID"/>
          <xsd:enumeration value="IA"/>
          <xsd:enumeration value="IE"/>
          <xsd:enumeration value="IU"/>
          <xsd:enumeration value="IK"/>
          <xsd:enumeration value="JA"/>
          <xsd:enumeration value="JV"/>
          <xsd:enumeration value="KL"/>
          <xsd:enumeration value="KN"/>
          <xsd:enumeration value="KR"/>
          <xsd:enumeration value="KS"/>
          <xsd:enumeration value="KK"/>
          <xsd:enumeration value="KI"/>
          <xsd:enumeration value="RW"/>
          <xsd:enumeration value="KY"/>
          <xsd:enumeration value="KV"/>
          <xsd:enumeration value="KG"/>
          <xsd:enumeration value="KO"/>
          <xsd:enumeration value="KJ"/>
          <xsd:enumeration value="KU"/>
          <xsd:enumeration value="LO"/>
          <xsd:enumeration value="LA"/>
          <xsd:enumeration value="LI"/>
          <xsd:enumeration value="LN"/>
          <xsd:enumeration value="LU"/>
          <xsd:enumeration value="LB"/>
          <xsd:enumeration value="MG"/>
          <xsd:enumeration value="MS"/>
          <xsd:enumeration value="ML"/>
          <xsd:enumeration value="GV"/>
          <xsd:enumeration value="MI"/>
          <xsd:enumeration value="MR"/>
          <xsd:enumeration value="MH"/>
          <xsd:enumeration value="MN"/>
          <xsd:enumeration value="NA"/>
          <xsd:enumeration value="NV"/>
          <xsd:enumeration value="ND"/>
          <xsd:enumeration value="NR"/>
          <xsd:enumeration value="NG"/>
          <xsd:enumeration value="NE"/>
          <xsd:enumeration value="SE"/>
          <xsd:enumeration value="NO"/>
          <xsd:enumeration value="NN"/>
          <xsd:enumeration value="OC"/>
          <xsd:enumeration value="OJ"/>
          <xsd:enumeration value="OR"/>
          <xsd:enumeration value="OM"/>
          <xsd:enumeration value="OS"/>
          <xsd:enumeration value="PI"/>
          <xsd:enumeration value="PA"/>
          <xsd:enumeration value="FA"/>
          <xsd:enumeration value="PS"/>
          <xsd:enumeration value="QU"/>
          <xsd:enumeration value="RM"/>
          <xsd:enumeration value="RN"/>
          <xsd:enumeration value="RU"/>
          <xsd:enumeration value="SM"/>
          <xsd:enumeration value="SG"/>
          <xsd:enumeration value="SA"/>
          <xsd:enumeration value="SC"/>
          <xsd:enumeration value="SR"/>
          <xsd:enumeration value="SN"/>
          <xsd:enumeration value="II"/>
          <xsd:enumeration value="SD"/>
          <xsd:enumeration value="SI"/>
          <xsd:enumeration value="SO"/>
          <xsd:enumeration value="ST"/>
          <xsd:enumeration value="SU"/>
          <xsd:enumeration value="SW"/>
          <xsd:enumeration value="SS"/>
          <xsd:enumeration value="TL"/>
          <xsd:enumeration value="TY"/>
          <xsd:enumeration value="TG"/>
          <xsd:enumeration value="TA"/>
          <xsd:enumeration value="TT"/>
          <xsd:enumeration value="TE"/>
          <xsd:enumeration value="TH"/>
          <xsd:enumeration value="BO"/>
          <xsd:enumeration value="TI"/>
          <xsd:enumeration value="TO"/>
          <xsd:enumeration value="TS"/>
          <xsd:enumeration value="TN"/>
          <xsd:enumeration value="TK"/>
          <xsd:enumeration value="TW"/>
          <xsd:enumeration value="UG"/>
          <xsd:enumeration value="UK"/>
          <xsd:enumeration value="UR"/>
          <xsd:enumeration value="UZ"/>
          <xsd:enumeration value="VE"/>
          <xsd:enumeration value="VI"/>
          <xsd:enumeration value="VO"/>
          <xsd:enumeration value="WA"/>
          <xsd:enumeration value="CY"/>
          <xsd:enumeration value="FY"/>
          <xsd:enumeration value="WO"/>
          <xsd:enumeration value="XH"/>
          <xsd:enumeration value="YI"/>
          <xsd:enumeration value="YO"/>
          <xsd:enumeration value="ZA"/>
          <xsd:enumeration value="ZU"/>
        </xsd:restriction>
      </xsd:simpleType>
    </xsd:element>
    <xsd:element name="EC_Collab_Status" ma:index="15" ma:displayName="EC Status" ma:default="Not Started" ma:internalName="EC_Collab_Status">
      <xsd:simpleType>
        <xsd:restriction base="dms:Choice">
          <xsd:enumeration value="Not Started"/>
          <xsd:enumeration value="Draft"/>
          <xsd:enumeration value="Reviewed"/>
          <xsd:enumeration value="Scheduled"/>
          <xsd:enumeration value="Published"/>
          <xsd:enumeration value="Final"/>
          <xsd:enumeration value="Expir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9" ma:displayName="Author"/>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ma:index="8" ma:displayName="Subject"/>
        <xsd:element ref="dc:description" minOccurs="0" maxOccurs="1" ma:index="11" ma:displayName="Comments"/>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EC_Collab_Status xmlns="691ad502-8dba-4631-85ff-dedbe0d199de">Not Started</EC_Collab_Status>
    <_Status xmlns="http://schemas.microsoft.com/sharepoint/v3/fields">Not Started</_Status>
    <EC_Collab_DocumentLanguage xmlns="691ad502-8dba-4631-85ff-dedbe0d199de">EN</EC_Collab_DocumentLanguage>
    <EC_Collab_Reference xmlns="691ad502-8dba-4631-85ff-dedbe0d199de" xsi:nil="true"/>
  </documentManagement>
</p:properties>
</file>

<file path=customXml/itemProps1.xml><?xml version="1.0" encoding="utf-8"?>
<ds:datastoreItem xmlns:ds="http://schemas.openxmlformats.org/officeDocument/2006/customXml" ds:itemID="{D81F470E-F492-4FAF-B083-8D9D20FB3D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691ad502-8dba-4631-85ff-dedbe0d199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53A026-A2CF-4727-9612-44B59093E1AD}">
  <ds:schemaRefs>
    <ds:schemaRef ds:uri="http://schemas.microsoft.com/sharepoint/v3/contenttype/forms"/>
  </ds:schemaRefs>
</ds:datastoreItem>
</file>

<file path=customXml/itemProps3.xml><?xml version="1.0" encoding="utf-8"?>
<ds:datastoreItem xmlns:ds="http://schemas.openxmlformats.org/officeDocument/2006/customXml" ds:itemID="{DB9EEA01-9539-4852-86B4-5EBFDA55AE8D}">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691ad502-8dba-4631-85ff-dedbe0d199de"/>
    <ds:schemaRef ds:uri="http://schemas.microsoft.com/sharepoint/v3/field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7674</TotalTime>
  <Words>5181</Words>
  <Application>Microsoft Office PowerPoint</Application>
  <PresentationFormat>Widescreen</PresentationFormat>
  <Paragraphs>594</Paragraphs>
  <Slides>47</Slides>
  <Notes>43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47</vt:i4>
      </vt:variant>
    </vt:vector>
  </HeadingPairs>
  <TitlesOfParts>
    <vt:vector size="56" baseType="lpstr">
      <vt:lpstr>Arial</vt:lpstr>
      <vt:lpstr>Calibri</vt:lpstr>
      <vt:lpstr>Courier New</vt:lpstr>
      <vt:lpstr>Symbol</vt:lpstr>
      <vt:lpstr>Times New Roman</vt:lpstr>
      <vt:lpstr>Verdana</vt:lpstr>
      <vt:lpstr>Wingdings</vt:lpstr>
      <vt:lpstr>Office Theme</vt:lpstr>
      <vt:lpstr>1_Office Theme</vt:lpstr>
      <vt:lpstr>Connecting Europe Facility Transport Call 2022  Info Day in Slovakia </vt:lpstr>
      <vt:lpstr>CEF budget 2021-2027 € 25,8 billion</vt:lpstr>
      <vt:lpstr>CEF work programme 2021-2023 € 18,2 billion</vt:lpstr>
      <vt:lpstr>Indicative allocations  </vt:lpstr>
      <vt:lpstr>CEF Transport call 2022 - budget</vt:lpstr>
      <vt:lpstr>CEF matrix</vt:lpstr>
      <vt:lpstr>Railway cluster</vt:lpstr>
      <vt:lpstr> Railway cluster </vt:lpstr>
      <vt:lpstr>Railway cluster</vt:lpstr>
      <vt:lpstr>Railway cluster</vt:lpstr>
      <vt:lpstr>Maritime and inland waterway cluster </vt:lpstr>
      <vt:lpstr>Maritime and inland waterway cluster</vt:lpstr>
      <vt:lpstr>Roads, RRTs and MLPs cluster </vt:lpstr>
      <vt:lpstr>Roads, RRTs and MLPs cluster </vt:lpstr>
      <vt:lpstr>Roads, RRTs and MLPs cluster </vt:lpstr>
      <vt:lpstr>Roads, RRTs and MLPs cluster </vt:lpstr>
      <vt:lpstr>Roads, RRTs and MLPs cluster </vt:lpstr>
      <vt:lpstr> Sustainable and multimodal mobility  </vt:lpstr>
      <vt:lpstr>Data processing and sustainable and safe mobility cluster </vt:lpstr>
      <vt:lpstr>Data processing and sustainable and safe mobility cluster </vt:lpstr>
      <vt:lpstr>Data processing and sustainable and safe mobility cluster </vt:lpstr>
      <vt:lpstr> Data processing and sustainable and safe mobility cluster  </vt:lpstr>
      <vt:lpstr>Data processing and sustainable and safe mobility cluster </vt:lpstr>
      <vt:lpstr>Connecting Europe Facility  2021-2027</vt:lpstr>
      <vt:lpstr>CEF 2 Transport calls 2021– Results </vt:lpstr>
      <vt:lpstr> Admissibility check</vt:lpstr>
      <vt:lpstr>Admissibility check Call  2021 – lessons learnt</vt:lpstr>
      <vt:lpstr>Eligibility check</vt:lpstr>
      <vt:lpstr>Eligibility check Call 2021 – lessons learnt</vt:lpstr>
      <vt:lpstr>Evaluation - Award criteria</vt:lpstr>
      <vt:lpstr>Award criteria – Priority and urgency</vt:lpstr>
      <vt:lpstr>Award criteria - Maturity</vt:lpstr>
      <vt:lpstr>Award criteria - Quality</vt:lpstr>
      <vt:lpstr>Award criteria - Impact</vt:lpstr>
      <vt:lpstr>Award criteria – Catalytic effect</vt:lpstr>
      <vt:lpstr>Shortcomings of proposals – Call 2021</vt:lpstr>
      <vt:lpstr>Shortcomings of proposals – Call 2021</vt:lpstr>
      <vt:lpstr>Towards a good proposal</vt:lpstr>
      <vt:lpstr>Towards a good proposal – the request</vt:lpstr>
      <vt:lpstr>Towards a good proposal – the solution</vt:lpstr>
      <vt:lpstr>Towards a good proposal – the solution </vt:lpstr>
      <vt:lpstr>Towards a good proposal – the solution</vt:lpstr>
      <vt:lpstr>Towards a good proposal – the solution</vt:lpstr>
      <vt:lpstr>Towards a good proposal – the way of doing</vt:lpstr>
      <vt:lpstr>Towards a good proposal – the timing</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Nicolas Lefèvre</dc:creator>
  <cp:keywords/>
  <dc:description/>
  <cp:lastModifiedBy>MARGARITIS Theodoros (CINEA)</cp:lastModifiedBy>
  <cp:revision>423</cp:revision>
  <cp:lastPrinted>2022-10-05T06:58:11Z</cp:lastPrinted>
  <dcterms:created xsi:type="dcterms:W3CDTF">2020-11-05T11:13:09Z</dcterms:created>
  <dcterms:modified xsi:type="dcterms:W3CDTF">2022-11-10T16:13:12Z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0x010100258AA79CEB83498886A3A086811232500021FC568E9C134541B5E8496B30F61710</vt:lpwstr>
  </property>
</Properties>
</file>