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6" r:id="rId2"/>
    <p:sldId id="268" r:id="rId3"/>
    <p:sldId id="262" r:id="rId4"/>
    <p:sldId id="275" r:id="rId5"/>
    <p:sldId id="285" r:id="rId6"/>
    <p:sldId id="283" r:id="rId7"/>
    <p:sldId id="279" r:id="rId8"/>
    <p:sldId id="280" r:id="rId9"/>
    <p:sldId id="282" r:id="rId10"/>
    <p:sldId id="290" r:id="rId11"/>
    <p:sldId id="292" r:id="rId12"/>
    <p:sldId id="301" r:id="rId13"/>
    <p:sldId id="291" r:id="rId14"/>
    <p:sldId id="296" r:id="rId15"/>
    <p:sldId id="299" r:id="rId16"/>
    <p:sldId id="300" r:id="rId17"/>
    <p:sldId id="308" r:id="rId18"/>
    <p:sldId id="305" r:id="rId19"/>
    <p:sldId id="306" r:id="rId20"/>
    <p:sldId id="307" r:id="rId21"/>
    <p:sldId id="286" r:id="rId22"/>
  </p:sldIdLst>
  <p:sldSz cx="9144000" cy="6858000" type="screen4x3"/>
  <p:notesSz cx="6858000" cy="9144000"/>
  <p:defaultTextStyle>
    <a:defPPr>
      <a:defRPr lang="sk-S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žán, Pavol" initials="BP" lastIdx="1" clrIdx="0">
    <p:extLst>
      <p:ext uri="{19B8F6BF-5375-455C-9EA6-DF929625EA0E}">
        <p15:presenceInfo xmlns:p15="http://schemas.microsoft.com/office/powerpoint/2012/main" userId="S-1-5-21-770342266-1452753317-1341851483-1100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1E4E9D"/>
    <a:srgbClr val="E72E2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614" autoAdjust="0"/>
    <p:restoredTop sz="71928" autoAdjust="0"/>
  </p:normalViewPr>
  <p:slideViewPr>
    <p:cSldViewPr>
      <p:cViewPr>
        <p:scale>
          <a:sx n="66" d="100"/>
          <a:sy n="66" d="100"/>
        </p:scale>
        <p:origin x="1171" y="3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92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oleObject" Target="../embeddings/oleObject1.bin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sk-SK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dLbl>
              <c:idx val="0"/>
              <c:spPr>
                <a:solidFill>
                  <a:schemeClr val="bg1"/>
                </a:solidFill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sk-SK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0-7EE4-4269-938D-FC89CD05EF43}"/>
                </c:ext>
              </c:extLst>
            </c:dLbl>
            <c:dLbl>
              <c:idx val="1"/>
              <c:spPr>
                <a:solidFill>
                  <a:schemeClr val="bg1"/>
                </a:solidFill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sk-SK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1-7EE4-4269-938D-FC89CD05EF43}"/>
                </c:ext>
              </c:extLst>
            </c:dLbl>
            <c:dLbl>
              <c:idx val="2"/>
              <c:layout/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900" b="0" i="0" u="none" strike="noStrike" kern="1200" baseline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dirty="0" smtClean="0"/>
                      <a:t>16,1</a:t>
                    </a:r>
                  </a:p>
                </c:rich>
              </c:tx>
              <c:spPr>
                <a:solidFill>
                  <a:schemeClr val="bg1"/>
                </a:solidFill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sk-SK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2-7EE4-4269-938D-FC89CD05EF43}"/>
                </c:ext>
              </c:extLst>
            </c:dLbl>
            <c:dLbl>
              <c:idx val="3"/>
              <c:spPr>
                <a:solidFill>
                  <a:schemeClr val="bg1"/>
                </a:solidFill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sk-SK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3-7EE4-4269-938D-FC89CD05EF43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sk-SK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Hárok1!$A$1:$A$4</c:f>
              <c:strCache>
                <c:ptCount val="4"/>
                <c:pt idx="0">
                  <c:v>Rozvoj infraštruktúry nízkouhlíkovej dopravy</c:v>
                </c:pt>
                <c:pt idx="1">
                  <c:v>Podpora ekologickej osobnej dopravy</c:v>
                </c:pt>
                <c:pt idx="2">
                  <c:v>Rozvoj intermodálnej nákladnej dopravy</c:v>
                </c:pt>
                <c:pt idx="3">
                  <c:v>Podpora rozvoja infraštruktúry pre vozidlá na alternatívny pohon</c:v>
                </c:pt>
              </c:strCache>
            </c:strRef>
          </c:cat>
          <c:val>
            <c:numRef>
              <c:f>Hárok1!$J$1:$J$4</c:f>
              <c:numCache>
                <c:formatCode>General</c:formatCode>
                <c:ptCount val="4"/>
                <c:pt idx="0">
                  <c:v>660.5</c:v>
                </c:pt>
                <c:pt idx="1">
                  <c:v>45.3</c:v>
                </c:pt>
                <c:pt idx="2">
                  <c:v>16.2</c:v>
                </c:pt>
                <c:pt idx="3">
                  <c:v>51.5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7EE4-4269-938D-FC89CD05EF4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10902832"/>
        <c:axId val="410900208"/>
      </c:barChart>
      <c:catAx>
        <c:axId val="4109028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sk-SK"/>
          </a:p>
        </c:txPr>
        <c:crossAx val="410900208"/>
        <c:crosses val="autoZero"/>
        <c:auto val="1"/>
        <c:lblAlgn val="ctr"/>
        <c:lblOffset val="100"/>
        <c:noMultiLvlLbl val="0"/>
      </c:catAx>
      <c:valAx>
        <c:axId val="41090020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sk-SK"/>
          </a:p>
        </c:txPr>
        <c:crossAx val="41090283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sk-SK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hlavičk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3" name="Zástupný objekt pre dá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F69823-5F80-4CCB-AC48-37379B25E9C2}" type="datetimeFigureOut">
              <a:rPr lang="sk-SK" smtClean="0"/>
              <a:t>10.11.2022</a:t>
            </a:fld>
            <a:endParaRPr lang="sk-SK"/>
          </a:p>
        </p:txBody>
      </p:sp>
      <p:sp>
        <p:nvSpPr>
          <p:cNvPr id="4" name="Zástupný objekt pre obrázok snímky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k-SK"/>
          </a:p>
        </p:txBody>
      </p:sp>
      <p:sp>
        <p:nvSpPr>
          <p:cNvPr id="5" name="Zástupný objekt pre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6" name="Zástupný objekt pre pätu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7" name="Zástupný objekt pre číslo snímky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50932B-2E59-48CE-A35A-5D2CCFA9A68E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4807505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obrázok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objekt pre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1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Partnerská dohoda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sk-SK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Partnerská dohoda vypracovaná členským štátom a následne schválená EK (aktuálne bude zaslaná na EK) je dokumentom, ktorým sa riadia rokovania o návrhoch programov medzi EK a dotknutým členským štátom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sk-SK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Širší popis aktivít, ktoré budú bližšie špecifikované v PSK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sk-SK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Partnerská dohoda bola schválená Uznesením vlády SR č. 253/2022 zo dňa 06.04.2022 a zo strany EK dňa18.07.2022</a:t>
            </a:r>
            <a:endParaRPr lang="sk-SK" b="1" dirty="0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sk-SK" b="1" dirty="0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k-SK" b="1" dirty="0" smtClean="0"/>
              <a:t>Aktuálne prebieha</a:t>
            </a:r>
            <a:r>
              <a:rPr lang="sk-SK" b="1" baseline="0" dirty="0" smtClean="0"/>
              <a:t> pripomienkovanie PSK s EK – očakávané schválenie PSK zo strany EK koncom novembra 2022</a:t>
            </a:r>
            <a:endParaRPr lang="sk-SK" b="0" baseline="0" dirty="0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sk-SK" b="1" dirty="0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k-SK" b="1" dirty="0" smtClean="0"/>
              <a:t>Princíp partnerstva </a:t>
            </a:r>
            <a:r>
              <a:rPr lang="sk-SK" dirty="0" smtClean="0"/>
              <a:t>= MIRRI pri príprave PSK spolupracuje </a:t>
            </a:r>
            <a:r>
              <a:rPr lang="sk-SK" sz="1200" dirty="0" smtClean="0">
                <a:latin typeface="Arial" panose="020B0604020202020204" pitchFamily="34" charset="0"/>
              </a:rPr>
              <a:t>s: </a:t>
            </a: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sk-SK" sz="1200" dirty="0" smtClean="0">
                <a:latin typeface="Arial" panose="020B0604020202020204" pitchFamily="34" charset="0"/>
              </a:rPr>
              <a:t>územnou samosprávou, </a:t>
            </a: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sk-SK" sz="1200" dirty="0" smtClean="0">
                <a:latin typeface="Arial" panose="020B0604020202020204" pitchFamily="34" charset="0"/>
              </a:rPr>
              <a:t>akademickou obcou, </a:t>
            </a: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sk-SK" sz="1200" dirty="0" smtClean="0">
                <a:latin typeface="Arial" panose="020B0604020202020204" pitchFamily="34" charset="0"/>
              </a:rPr>
              <a:t>súkromným sektorom, </a:t>
            </a: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sk-SK" sz="1200" dirty="0" smtClean="0">
                <a:latin typeface="Arial" panose="020B0604020202020204" pitchFamily="34" charset="0"/>
              </a:rPr>
              <a:t>mimovládnymi organizáciami a inými </a:t>
            </a:r>
            <a:r>
              <a:rPr lang="sk-SK" sz="1200" dirty="0" err="1" smtClean="0">
                <a:latin typeface="Arial" panose="020B0604020202020204" pitchFamily="34" charset="0"/>
              </a:rPr>
              <a:t>socio</a:t>
            </a:r>
            <a:r>
              <a:rPr lang="sk-SK" sz="1200" dirty="0" smtClean="0">
                <a:latin typeface="Arial" panose="020B0604020202020204" pitchFamily="34" charset="0"/>
              </a:rPr>
              <a:t>-ekonomickými partnermi.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k-SK" sz="1200" dirty="0" smtClean="0">
                <a:latin typeface="Arial" panose="020B0604020202020204" pitchFamily="34" charset="0"/>
              </a:rPr>
              <a:t>V tejto súvislosti má dôležitú úlohu tzv. </a:t>
            </a:r>
            <a:r>
              <a:rPr lang="sk-SK" sz="1200" b="1" dirty="0" smtClean="0">
                <a:latin typeface="Arial" panose="020B0604020202020204" pitchFamily="34" charset="0"/>
              </a:rPr>
              <a:t>Rada partnerstva 2020+</a:t>
            </a:r>
            <a:r>
              <a:rPr lang="sk-SK" sz="1200" dirty="0" smtClean="0">
                <a:latin typeface="Arial" panose="020B0604020202020204" pitchFamily="34" charset="0"/>
              </a:rPr>
              <a:t>.</a:t>
            </a:r>
          </a:p>
          <a:p>
            <a:endParaRPr lang="sk-SK" dirty="0" smtClean="0"/>
          </a:p>
          <a:p>
            <a:r>
              <a:rPr lang="sk-SK" dirty="0" smtClean="0"/>
              <a:t>5 politických cieľov = </a:t>
            </a:r>
            <a:r>
              <a:rPr lang="sk-SK" sz="1200" i="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tieto ciele sú definované aj v Partnerskej dohode. Pre </a:t>
            </a:r>
            <a:r>
              <a:rPr lang="sk-SK" sz="12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každý </a:t>
            </a:r>
            <a:r>
              <a:rPr lang="sk-SK" sz="12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politický cieľ</a:t>
            </a:r>
            <a:r>
              <a:rPr lang="sk-SK" sz="12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sú definované </a:t>
            </a:r>
            <a:r>
              <a:rPr lang="sk-SK" sz="12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priority</a:t>
            </a:r>
            <a:r>
              <a:rPr lang="sk-SK" sz="12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 oblasti podpory </a:t>
            </a:r>
            <a:r>
              <a:rPr lang="sk-SK" sz="12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opatrenia</a:t>
            </a:r>
            <a:r>
              <a:rPr lang="sk-SK" sz="12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v rámci ktorých sa realizujú projekty financované z EŠIF.</a:t>
            </a:r>
          </a:p>
          <a:p>
            <a:r>
              <a:rPr lang="sk-SK" sz="12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Príklad: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sk-SK" sz="12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Politický cieľ 2 </a:t>
            </a:r>
            <a:r>
              <a:rPr lang="sk-SK" dirty="0" smtClean="0"/>
              <a:t>Prechod z ekologickejšieho, </a:t>
            </a:r>
            <a:r>
              <a:rPr lang="sk-SK" dirty="0" err="1" smtClean="0"/>
              <a:t>nízkouhlíkového</a:t>
            </a:r>
            <a:r>
              <a:rPr lang="sk-SK" dirty="0" smtClean="0"/>
              <a:t> hospodárstva na hospodárstvo s nulovou bilanciou uhlíka a odolnú Európu vďaka presadzovaniu čistej a spravodlivej energetickej transformácie, zelených a modrých investícií, obehového hospodárstva, zmierňovania zmeny klímy a adaptácie na ňu, predchádzania rizikám a ich riadenia a udržateľnej mestskej mobility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sk-SK" sz="12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Priorita 2P3 </a:t>
            </a:r>
            <a:r>
              <a:rPr lang="sk-SK" dirty="0" smtClean="0"/>
              <a:t>Udržateľná mestská mobilita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sk-SK" sz="12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Opatrenie 2.8.1 </a:t>
            </a:r>
            <a:r>
              <a:rPr lang="sk-SK" dirty="0" smtClean="0"/>
              <a:t>Rozvoj verejnej dopravy</a:t>
            </a:r>
            <a:endParaRPr lang="sk-SK" sz="1200" b="1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sk-SK" dirty="0" smtClean="0"/>
          </a:p>
          <a:p>
            <a:r>
              <a:rPr lang="sk-SK" dirty="0" smtClean="0"/>
              <a:t>V </a:t>
            </a:r>
            <a:r>
              <a:rPr lang="sk-SK" dirty="0"/>
              <a:t>programovom období 2021 - 2027 bude </a:t>
            </a:r>
            <a:r>
              <a:rPr lang="sk-SK" b="1" dirty="0"/>
              <a:t>FST</a:t>
            </a:r>
            <a:r>
              <a:rPr lang="sk-SK" dirty="0"/>
              <a:t> samostatnou prioritnou osou OP Slovensko. </a:t>
            </a:r>
            <a:r>
              <a:rPr lang="sk-SK" dirty="0" smtClean="0"/>
              <a:t>FST bude</a:t>
            </a:r>
            <a:r>
              <a:rPr lang="sk-SK" baseline="0" dirty="0" smtClean="0"/>
              <a:t> </a:t>
            </a:r>
            <a:r>
              <a:rPr lang="sk-SK" dirty="0" smtClean="0"/>
              <a:t>kľúčový </a:t>
            </a:r>
            <a:r>
              <a:rPr lang="sk-SK" dirty="0"/>
              <a:t>nástroj na riešenie dôsledkov transformácie, </a:t>
            </a:r>
            <a:r>
              <a:rPr lang="sk-SK" dirty="0" smtClean="0"/>
              <a:t>podporu </a:t>
            </a:r>
            <a:r>
              <a:rPr lang="sk-SK" dirty="0"/>
              <a:t>území, ktoré sú najviac postihnuté prechodom ku klimatickej neutralite, a na zabránenie nárastu regionálnych rozdielov. Gestorom FST je MIRRI SR.</a:t>
            </a:r>
          </a:p>
        </p:txBody>
      </p:sp>
      <p:sp>
        <p:nvSpPr>
          <p:cNvPr id="4" name="Zástupný objekt pre číslo snímky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50932B-2E59-48CE-A35A-5D2CCFA9A68E}" type="slidenum">
              <a:rPr lang="sk-SK" smtClean="0"/>
              <a:t>2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96565548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obrázok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objekt pre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 dirty="0"/>
          </a:p>
        </p:txBody>
      </p:sp>
      <p:sp>
        <p:nvSpPr>
          <p:cNvPr id="4" name="Zástupný objekt pre číslo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1DE6F9-FCAF-46C8-A4E4-6E4E219EAFFC}" type="slidenum">
              <a:rPr lang="sk-SK" smtClean="0"/>
              <a:t>12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88936869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obrázok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objekt pre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 dirty="0"/>
          </a:p>
        </p:txBody>
      </p:sp>
      <p:sp>
        <p:nvSpPr>
          <p:cNvPr id="4" name="Zástupný objekt pre číslo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1DE6F9-FCAF-46C8-A4E4-6E4E219EAFFC}" type="slidenum">
              <a:rPr lang="sk-SK" smtClean="0"/>
              <a:t>13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40785905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obrázok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objekt pre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k-SK" sz="1400" b="1" baseline="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Cieľ - podrobne</a:t>
            </a:r>
            <a:r>
              <a:rPr lang="sk-SK" sz="1400" baseline="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: </a:t>
            </a:r>
            <a:r>
              <a:rPr lang="sk-SK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zvýšiť</a:t>
            </a:r>
            <a:r>
              <a:rPr lang="sk-SK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počet cestujúcich v železničnej a verejnej osobnej doprave a objem prepraveného tovaru v ekologickej intermodálnej doprave. V spolupráci s </a:t>
            </a:r>
            <a:r>
              <a:rPr lang="sk-SK" sz="1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MH SR </a:t>
            </a:r>
            <a:r>
              <a:rPr lang="sk-SK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bude podporené tiež budovanie infraštruktúry pre alternatívne palivá. Očakáva sa, že uvedené intervencie prispejú k zníženiu produkcie emisií znečisťujúcich látok a skleníkových plynov v doprave a k zlepšeniu kvality ovzdušia vo veľkých </a:t>
            </a:r>
            <a:r>
              <a:rPr lang="sk-SK" sz="1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sídlach.</a:t>
            </a:r>
          </a:p>
          <a:p>
            <a:endParaRPr lang="sk-SK" sz="1200" dirty="0" smtClean="0">
              <a:effectLst/>
              <a:latin typeface="Times New Roman" panose="02020603050405020304" pitchFamily="18" charset="0"/>
            </a:endParaRPr>
          </a:p>
          <a:p>
            <a:r>
              <a:rPr lang="sk-SK" sz="1200" dirty="0" smtClean="0">
                <a:effectLst/>
                <a:latin typeface="Times New Roman" panose="02020603050405020304" pitchFamily="18" charset="0"/>
              </a:rPr>
              <a:t>MH SR má v kompetencii</a:t>
            </a:r>
            <a:r>
              <a:rPr lang="sk-SK" sz="1200" baseline="0" dirty="0" smtClean="0">
                <a:effectLst/>
                <a:latin typeface="Times New Roman" panose="02020603050405020304" pitchFamily="18" charset="0"/>
              </a:rPr>
              <a:t> iba:</a:t>
            </a: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lphaLcParenR"/>
              <a:tabLst/>
              <a:defRPr/>
            </a:pPr>
            <a:r>
              <a:rPr lang="sk-SK" sz="1200" b="1" u="sng" baseline="0" dirty="0" smtClean="0">
                <a:effectLst/>
                <a:latin typeface="Times New Roman" panose="02020603050405020304" pitchFamily="18" charset="0"/>
              </a:rPr>
              <a:t>Reformu 4 </a:t>
            </a:r>
            <a:r>
              <a:rPr lang="sk-SK" sz="1200" baseline="0" dirty="0" smtClean="0">
                <a:effectLst/>
                <a:latin typeface="Times New Roman" panose="02020603050405020304" pitchFamily="18" charset="0"/>
              </a:rPr>
              <a:t>- </a:t>
            </a:r>
            <a:r>
              <a:rPr lang="sk-SK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Zavedenie nových politík pre dlhodobú podporu alternatívnych pohonov v sektore dopravy (1 mil. EUR ) - </a:t>
            </a:r>
            <a:r>
              <a:rPr lang="sk-SK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Reforma zhŕňa tvorbu a prijatie nových politík, ktoré urýchlia rozvoj alternatívnych pohonov v doprave. Ide napríklad o reformu distribučných taríf, opatrenia pre zjednodušenie a zrýchlenie procesu výstavby nabíjacej a čerpacej infraštruktúry, zavedenie “Práva na nabíjací bod” alebo zavedenie stabilného predvídateľného viacročného rámca pre podporu budovania príslušnej infraštruktúry pre alternatívne pohony. </a:t>
            </a:r>
            <a:endParaRPr lang="sk-SK" sz="1200" b="1" i="0" u="sng" baseline="0" dirty="0" smtClean="0">
              <a:effectLst/>
              <a:latin typeface="Times New Roman" panose="02020603050405020304" pitchFamily="18" charset="0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lphaLcParenR"/>
              <a:tabLst/>
              <a:defRPr/>
            </a:pPr>
            <a:r>
              <a:rPr lang="sk-SK" sz="1200" b="1" i="0" u="sng" baseline="0" dirty="0" smtClean="0">
                <a:effectLst/>
                <a:latin typeface="Times New Roman" panose="02020603050405020304" pitchFamily="18" charset="0"/>
              </a:rPr>
              <a:t>Investíciu 4 </a:t>
            </a:r>
            <a:r>
              <a:rPr lang="sk-SK" sz="1200" b="1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</a:t>
            </a:r>
            <a:r>
              <a:rPr lang="sk-SK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Podpora budovania infraštruktúry pre alternatívne pohony (51,5 mil. EUR) - </a:t>
            </a:r>
            <a:r>
              <a:rPr lang="sk-SK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 rámci tejto zložky plánu sa vytvorí finančný mechanizmus schém pomoci pre budovanie nabíjacích bodov pre elektromobily a vodíkových plniacich staníc. Systém zabezpečí vybudovanie kostrovej infraštruktúry </a:t>
            </a:r>
            <a:r>
              <a:rPr lang="sk-SK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ultrarýchlonabíjacích</a:t>
            </a:r>
            <a:r>
              <a:rPr lang="sk-SK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bodov, dostupnej nabíjacej infraštruktúry na úrovni všetkých okresov a podporí tak rýchlejší rozvoj osobnej a nákladnej dopravy na alternatívny pohon, ktorý povedie k modernizácii vozového parku s cieľom zníženia celkových emisií v cestnej doprave.</a:t>
            </a:r>
          </a:p>
          <a:p>
            <a:endParaRPr lang="sk-SK" dirty="0"/>
          </a:p>
        </p:txBody>
      </p:sp>
      <p:sp>
        <p:nvSpPr>
          <p:cNvPr id="4" name="Zástupný objekt pre číslo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1DE6F9-FCAF-46C8-A4E4-6E4E219EAFFC}" type="slidenum">
              <a:rPr lang="sk-SK" smtClean="0"/>
              <a:t>14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37634241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obrázok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objekt pre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k-SK" b="1" dirty="0" smtClean="0"/>
              <a:t>Najvýznamnejšie</a:t>
            </a:r>
            <a:r>
              <a:rPr lang="sk-SK" b="1" baseline="0" dirty="0" smtClean="0"/>
              <a:t> investície realizované z Plánu obnovy a odolnosti</a:t>
            </a:r>
            <a:r>
              <a:rPr lang="sk-SK" baseline="0" dirty="0" smtClean="0"/>
              <a:t>:</a:t>
            </a:r>
          </a:p>
          <a:p>
            <a:r>
              <a:rPr lang="sk-SK" baseline="0" dirty="0" smtClean="0"/>
              <a:t>Opatrenia v kompetencii sekcie riadenia projektov</a:t>
            </a:r>
          </a:p>
          <a:p>
            <a:pPr marL="228600" indent="-228600">
              <a:buFont typeface="+mj-lt"/>
              <a:buAutoNum type="arabicPeriod"/>
            </a:pPr>
            <a:r>
              <a:rPr lang="sk-SK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Investícia 1 - Opatrenie - Rekonštrukcia a modernizácia dráhovej infraštruktúry (431,5 mil. EUR)</a:t>
            </a:r>
          </a:p>
          <a:p>
            <a:pPr marL="228600" indent="-228600">
              <a:buFont typeface="+mj-lt"/>
              <a:buAutoNum type="arabicPeriod"/>
            </a:pPr>
            <a:r>
              <a:rPr lang="sk-SK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Investícia 1 - Opatrenie - </a:t>
            </a:r>
            <a:r>
              <a:rPr lang="sk-SK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Dispečerizácia</a:t>
            </a:r>
            <a:r>
              <a:rPr lang="sk-SK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tratí a zavádzanie projektu TTR (118,1 mil. EUR)</a:t>
            </a:r>
            <a:endParaRPr lang="sk-SK" baseline="0" dirty="0" smtClean="0"/>
          </a:p>
          <a:p>
            <a:pPr marL="228600" indent="-228600">
              <a:buFont typeface="+mj-lt"/>
              <a:buAutoNum type="arabicPeriod"/>
            </a:pPr>
            <a:r>
              <a:rPr lang="sk-SK" baseline="0" dirty="0" smtClean="0"/>
              <a:t>Investícia 2 – podpora ekologickej osobnej dopravy (45,3 mil. EUR)</a:t>
            </a:r>
          </a:p>
          <a:p>
            <a:pPr marL="228600" indent="-228600">
              <a:buFont typeface="+mj-lt"/>
              <a:buAutoNum type="arabicPeriod"/>
            </a:pPr>
            <a:endParaRPr lang="sk-SK" baseline="0" dirty="0" smtClean="0"/>
          </a:p>
          <a:p>
            <a:pPr marL="0" indent="0">
              <a:buFont typeface="+mj-lt"/>
              <a:buNone/>
            </a:pPr>
            <a:r>
              <a:rPr lang="sk-SK" baseline="0" dirty="0" smtClean="0"/>
              <a:t>Opatrenia v kompetencii odboru stratégie dopravy</a:t>
            </a:r>
          </a:p>
          <a:p>
            <a:pPr marL="228600" indent="-228600">
              <a:buFont typeface="+mj-lt"/>
              <a:buAutoNum type="arabicPeriod"/>
            </a:pPr>
            <a:r>
              <a:rPr lang="sk-SK" baseline="0" dirty="0" smtClean="0"/>
              <a:t>Investícia 1 – Opatrenie - </a:t>
            </a:r>
            <a:r>
              <a:rPr lang="sk-SK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Rozvoj cyklistickej dopravy (105,1 mil. EUR)</a:t>
            </a:r>
          </a:p>
          <a:p>
            <a:pPr marL="228600" indent="-228600">
              <a:buFont typeface="+mj-lt"/>
              <a:buAutoNum type="arabicPeriod"/>
            </a:pPr>
            <a:r>
              <a:rPr lang="sk-SK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Investícia 3 - </a:t>
            </a:r>
            <a:r>
              <a:rPr lang="sk-SK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Rozvoj </a:t>
            </a:r>
            <a:r>
              <a:rPr lang="sk-SK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intermodálnej</a:t>
            </a:r>
            <a:r>
              <a:rPr lang="sk-SK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nákladnej dopravy (16,1 mil. EUR)</a:t>
            </a:r>
            <a:endParaRPr lang="sk-SK" sz="1200" kern="1200" baseline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228600" indent="-228600">
              <a:buFont typeface="+mj-lt"/>
              <a:buAutoNum type="arabicPeriod"/>
            </a:pPr>
            <a:r>
              <a:rPr lang="sk-SK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Reforma 2</a:t>
            </a:r>
            <a:r>
              <a:rPr lang="sk-SK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- </a:t>
            </a:r>
            <a:r>
              <a:rPr lang="sk-SK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Reforma verejnej osobnej dopravy</a:t>
            </a:r>
          </a:p>
          <a:p>
            <a:endParaRPr lang="sk-SK" baseline="0" dirty="0" smtClean="0"/>
          </a:p>
          <a:p>
            <a:r>
              <a:rPr lang="sk-SK" baseline="0" dirty="0" smtClean="0"/>
              <a:t>SRP a OSD spolu na administratívne kapacity majú vyčlenených 5,8 mil. EUR v rámci opatrenia Investície 1.</a:t>
            </a:r>
          </a:p>
          <a:p>
            <a:endParaRPr lang="sk-SK" baseline="0" dirty="0" smtClean="0"/>
          </a:p>
          <a:p>
            <a:r>
              <a:rPr lang="sk-SK" baseline="0" dirty="0" smtClean="0"/>
              <a:t>Obidve reformy 1 a 3 majú alokáciu 0 EUR.</a:t>
            </a:r>
          </a:p>
          <a:p>
            <a:endParaRPr lang="sk-SK" baseline="0" dirty="0" smtClean="0"/>
          </a:p>
          <a:p>
            <a:r>
              <a:rPr lang="sk-SK" baseline="0" dirty="0" smtClean="0"/>
              <a:t>Investícia 1 najdôležitejšie projekty:</a:t>
            </a:r>
          </a:p>
          <a:p>
            <a:pPr marL="0" indent="0">
              <a:buNone/>
            </a:pPr>
            <a:r>
              <a:rPr lang="sk-SK" sz="1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1a) Modernizácia železničnej trate, úsek Poprad – Spišská Nová Ves (1. časť) - 					198,5 mil. eur</a:t>
            </a:r>
          </a:p>
          <a:p>
            <a:pPr marL="0" indent="0">
              <a:buNone/>
            </a:pPr>
            <a:r>
              <a:rPr lang="sk-SK" sz="1200" dirty="0" smtClean="0">
                <a:effectLst/>
                <a:latin typeface="Times New Roman" panose="02020603050405020304" pitchFamily="18" charset="0"/>
              </a:rPr>
              <a:t>1b)</a:t>
            </a:r>
            <a:r>
              <a:rPr lang="sk-SK" sz="1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Modernizácia železničnej trate, úsek Poprad – Spišská Nová Ves (1. časť) - zavedenie komunikačného a zabezpečovacieho systému	  10,4 mil. eur</a:t>
            </a:r>
            <a:endParaRPr lang="sk-SK" sz="1200" dirty="0" smtClean="0">
              <a:effectLst/>
              <a:latin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sk-SK" sz="1200" dirty="0" smtClean="0">
                <a:effectLst/>
                <a:latin typeface="Times New Roman" panose="02020603050405020304" pitchFamily="18" charset="0"/>
              </a:rPr>
              <a:t>2a) </a:t>
            </a:r>
            <a:r>
              <a:rPr lang="sk-SK" sz="1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Elektrifikácia železničnej trate v úseku Bánovce nad Ondavou – Humenné					</a:t>
            </a:r>
            <a:r>
              <a:rPr lang="sk-SK" sz="1200" baseline="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115,9 mil. eur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sk-SK" sz="1200" baseline="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2b) </a:t>
            </a:r>
            <a:r>
              <a:rPr lang="sk-SK" sz="1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Elektrifikácia železničnej trate v úseku Bánovce nad Ondavou – Humenné - zavedenie komunikačného a zabezpečovacieho systému	 </a:t>
            </a:r>
            <a:r>
              <a:rPr lang="sk-SK" sz="1200" baseline="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 29,6 mil. eur</a:t>
            </a:r>
            <a:endParaRPr lang="sk-SK" sz="1200" baseline="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28600" indent="-228600">
              <a:lnSpc>
                <a:spcPct val="107000"/>
              </a:lnSpc>
              <a:spcAft>
                <a:spcPts val="0"/>
              </a:spcAft>
              <a:buAutoNum type="arabicPeriod" startAt="3"/>
            </a:pPr>
            <a:r>
              <a:rPr lang="sk-SK" sz="1200" baseline="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Projekty cyklistickej dopravy								 105,1 mil. eur</a:t>
            </a:r>
          </a:p>
          <a:p>
            <a:pPr marL="228600" indent="-228600">
              <a:lnSpc>
                <a:spcPct val="107000"/>
              </a:lnSpc>
              <a:spcAft>
                <a:spcPts val="0"/>
              </a:spcAft>
              <a:buAutoNum type="arabicPeriod" startAt="3"/>
            </a:pPr>
            <a:r>
              <a:rPr lang="sk-SK" sz="1200" baseline="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Projekt rozvoja alternatívnych palív								   51,5 mil. eur</a:t>
            </a:r>
          </a:p>
          <a:p>
            <a:pPr marL="228600" indent="-228600">
              <a:lnSpc>
                <a:spcPct val="107000"/>
              </a:lnSpc>
              <a:spcAft>
                <a:spcPts val="0"/>
              </a:spcAft>
              <a:buAutoNum type="arabicPeriod" startAt="3"/>
            </a:pPr>
            <a:r>
              <a:rPr lang="sk-SK" sz="12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Zvolen - Fiľakovo, inštalácia nového zabezpečovacieho systému						   47,0 mil.</a:t>
            </a:r>
            <a:r>
              <a:rPr lang="sk-SK" sz="1200" baseline="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eur</a:t>
            </a:r>
            <a:endParaRPr lang="sk-SK" sz="12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sk-SK" dirty="0"/>
          </a:p>
        </p:txBody>
      </p:sp>
      <p:sp>
        <p:nvSpPr>
          <p:cNvPr id="4" name="Zástupný objekt pre číslo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1DE6F9-FCAF-46C8-A4E4-6E4E219EAFFC}" type="slidenum">
              <a:rPr lang="sk-SK" smtClean="0"/>
              <a:t>15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13574151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obrázok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objekt pre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 dirty="0"/>
          </a:p>
        </p:txBody>
      </p:sp>
      <p:sp>
        <p:nvSpPr>
          <p:cNvPr id="4" name="Zástupný objekt pre číslo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1DE6F9-FCAF-46C8-A4E4-6E4E219EAFFC}" type="slidenum">
              <a:rPr lang="sk-SK" smtClean="0"/>
              <a:t>16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83031722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obrázok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objekt pre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 dirty="0"/>
          </a:p>
        </p:txBody>
      </p:sp>
      <p:sp>
        <p:nvSpPr>
          <p:cNvPr id="4" name="Zástupný objekt pre číslo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1DE6F9-FCAF-46C8-A4E4-6E4E219EAFFC}" type="slidenum">
              <a:rPr lang="sk-SK" smtClean="0"/>
              <a:t>18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95738231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obrázok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objekt pre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 dirty="0"/>
          </a:p>
        </p:txBody>
      </p:sp>
      <p:sp>
        <p:nvSpPr>
          <p:cNvPr id="4" name="Zástupný objekt pre číslo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1DE6F9-FCAF-46C8-A4E4-6E4E219EAFFC}" type="slidenum">
              <a:rPr lang="sk-SK" smtClean="0"/>
              <a:t>19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05158307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obrázok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objekt pre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 dirty="0"/>
          </a:p>
        </p:txBody>
      </p:sp>
      <p:sp>
        <p:nvSpPr>
          <p:cNvPr id="4" name="Zástupný objekt pre číslo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1DE6F9-FCAF-46C8-A4E4-6E4E219EAFFC}" type="slidenum">
              <a:rPr lang="sk-SK" smtClean="0"/>
              <a:t>20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5095243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obrázok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objekt pre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k-SK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Prostredníctvom Programu Slovensko sa v období 2021 – 2027 budú realizovať investície z Európskeho fondu regionálneho rozvoja, Európskeho sociálneho fondu plus, Kohézneho fondu a Fondu na spravodlivú transformáciu pre cieľ Investovanie do rastu a zamestnanosti </a:t>
            </a:r>
            <a:endParaRPr kumimoji="0" lang="sk-SK" sz="14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k-SK" sz="14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  <a:p>
            <a:r>
              <a:rPr kumimoji="0" lang="sk-SK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Cieľ politiky 1 </a:t>
            </a:r>
            <a:r>
              <a:rPr kumimoji="0" lang="sk-SK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„Konkurencieschopnejšia a inteligentnejšia Európa“ - investície na podporu rozvoja a rozšírenia výskumných a inovačných kapacít a využívania pokročilých technológií, ďalej digitalizáciu pre občanov, podniky, výskumné organizácie a verejnú správu, posilnenie udržateľného rastu a konkurencieschopnosti malých a stredných podnikov, rozvoja zručností pre priemyselnú transformáciu a podnikanie, ako aj na zvyšovanie digitálnej </a:t>
            </a:r>
            <a:r>
              <a:rPr kumimoji="0" lang="sk-SK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pripojiteľnosti</a:t>
            </a:r>
            <a:r>
              <a:rPr kumimoji="0" lang="sk-SK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v slovenských regiónoch.</a:t>
            </a:r>
          </a:p>
          <a:p>
            <a:r>
              <a:rPr kumimoji="0" lang="sk-SK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Cieľa politiky 2 </a:t>
            </a:r>
            <a:r>
              <a:rPr kumimoji="0" lang="sk-SK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„Zelenšia </a:t>
            </a:r>
            <a:r>
              <a:rPr kumimoji="0" lang="sk-SK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nízkouhlíková</a:t>
            </a:r>
            <a:r>
              <a:rPr kumimoji="0" lang="sk-SK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Európa“ – </a:t>
            </a:r>
          </a:p>
          <a:p>
            <a:pPr marL="342900" indent="-342900">
              <a:buFont typeface="+mj-lt"/>
              <a:buAutoNum type="alphaLcParenR"/>
            </a:pPr>
            <a:r>
              <a:rPr kumimoji="0" lang="sk-SK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investície na podporu energetickej efektívnosti a znižovania emisií skleníkových plynov, podporu energie z obnoviteľných zdrojov a inteligentných energetických systémov, vrátane uskladňovania energie</a:t>
            </a:r>
          </a:p>
          <a:p>
            <a:pPr marL="342900" indent="-342900">
              <a:buFont typeface="+mj-lt"/>
              <a:buAutoNum type="alphaLcParenR"/>
            </a:pPr>
            <a:r>
              <a:rPr kumimoji="0" lang="sk-SK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v oblasti životného prostredia budú investície na podporu adaptácie na zmenu klímy a prevencie rizika katastrof, prístupu k vode a udržateľnému vodnému hospodárstvu, prechodu na obehové hospodárstvo spracovaním a recykláciou odpadov pre ich opätovné použitie, ako aj na posilnenie ochrany a zachovanie prírody, biodiverzity a zelenej infraštruktúry, a to aj v mestských oblastiach.</a:t>
            </a:r>
          </a:p>
          <a:p>
            <a:pPr marL="342900" indent="-342900">
              <a:buFont typeface="+mj-lt"/>
              <a:buAutoNum type="alphaLcParenR"/>
            </a:pPr>
            <a:r>
              <a:rPr kumimoji="0" lang="sk-SK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podpora z fondov EÚ v oblasti udržateľnej mestskej mobility, ako súčasti prechodu na </a:t>
            </a:r>
            <a:r>
              <a:rPr kumimoji="0" lang="sk-SK" sz="1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bezuhlíkové</a:t>
            </a:r>
            <a:r>
              <a:rPr kumimoji="0" lang="sk-SK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hospodárstvo (MDV SO).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sk-SK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Cieľ politiky 3  </a:t>
            </a:r>
            <a:r>
              <a:rPr kumimoji="0" lang="sk-SK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„Prepojenejšia Európa“ budú zamerané na rozvoj inteligentnej, bezpečnej, udržateľnej a intermodálnej </a:t>
            </a:r>
            <a:r>
              <a:rPr kumimoji="0" lang="sk-SK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transeurópskej</a:t>
            </a:r>
            <a:r>
              <a:rPr kumimoji="0" lang="sk-SK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dopravnej siete, ako aj na podporu vnútroštátnej, regionálnej a miestnej mobility </a:t>
            </a:r>
            <a:r>
              <a:rPr kumimoji="0" lang="sk-SK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(MDV SO)</a:t>
            </a:r>
            <a:r>
              <a:rPr kumimoji="0" lang="sk-SK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.  </a:t>
            </a:r>
          </a:p>
          <a:p>
            <a:pPr marL="0" indent="0">
              <a:buFont typeface="+mj-lt"/>
              <a:buNone/>
            </a:pPr>
            <a:r>
              <a:rPr kumimoji="0" lang="sk-SK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Cieľa  politiky 4 </a:t>
            </a:r>
            <a:r>
              <a:rPr kumimoji="0" lang="sk-SK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„Sociálnejšia Európa“ </a:t>
            </a:r>
          </a:p>
          <a:p>
            <a:pPr marL="342900" indent="-342900">
              <a:buFont typeface="+mj-lt"/>
              <a:buAutoNum type="alphaLcParenR"/>
            </a:pPr>
            <a:r>
              <a:rPr kumimoji="0" lang="sk-SK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Investície na adaptabilný a prístupný trh práce, kvalitné a </a:t>
            </a:r>
            <a:r>
              <a:rPr kumimoji="0" lang="sk-SK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inkluzívne</a:t>
            </a:r>
            <a:r>
              <a:rPr kumimoji="0" lang="sk-SK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vzdelávanie, získanie zručností pre lepšiu adaptabilitu a inklúziu na základe potrieb trhu práce a v pracovnom prostredí, ako aj na zlepšenie prístupu k zamestnaniu a aktivačným opatreniam pre všetkých uchádzačov o zamestnanie, predovšetkým mladých ľudí. </a:t>
            </a:r>
          </a:p>
          <a:p>
            <a:pPr marL="342900" indent="-342900">
              <a:buFont typeface="+mj-lt"/>
              <a:buAutoNum type="alphaLcParenR"/>
            </a:pPr>
            <a:r>
              <a:rPr kumimoji="0" lang="sk-SK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Investície na aktívne začlenenie a podporu dostupných sociálnych služieb pre znevýhodnené a najodkázanejšie skupiny obyvateľstva, vrátane marginalizovaných rómskych komunít</a:t>
            </a:r>
          </a:p>
          <a:p>
            <a:pPr marL="342900" indent="-342900">
              <a:buFont typeface="+mj-lt"/>
              <a:buAutoNum type="alphaLcParenR"/>
            </a:pPr>
            <a:r>
              <a:rPr kumimoji="0" lang="sk-SK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Investície na podporu sociálnych inovácií a potravinovú a materiálnu pomoc pre najodkázanejšie osoby. </a:t>
            </a:r>
          </a:p>
          <a:p>
            <a:pPr marL="0" indent="0">
              <a:buFont typeface="+mj-lt"/>
              <a:buNone/>
            </a:pPr>
            <a:r>
              <a:rPr kumimoji="0" lang="sk-SK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Cieľa politiky 5 „Európa bližšie k občanom“</a:t>
            </a:r>
            <a:r>
              <a:rPr kumimoji="0" lang="sk-SK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sa plánuje podporiť hospodársky, sociálny a environmentálny rozvoj na regionálnej a miestnej úrovni integrovaným prístupom, a to aj prostredníctvom podpory kultúry a prírodného dedičstva, udržateľného cestovného ruchu a bezpečnosti v regiónoch Slovenska.</a:t>
            </a:r>
            <a:endParaRPr kumimoji="0" lang="sk-SK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  <a:p>
            <a:endParaRPr kumimoji="0" lang="sk-SK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k-SK" sz="1400" dirty="0" smtClean="0"/>
              <a:t>FST = kľúčový nástroj na zmiernenie dôsledkov transformácie a na podporu oblastí najviac postihnutých prechodom na klimatickú neutralitu z dôvodu ich závislosti od fosílnych palív alebo priemyselných procesov intenzívnych na skleníkové plyny a znečisťujúcich látok ovplyvňujúcich kvalitu ovzdušia. Oprávnené tri regióny Trenčiansky kraj, Košický kraj a Banskobystrický kraj.</a:t>
            </a:r>
          </a:p>
          <a:p>
            <a:endParaRPr kumimoji="0" lang="sk-SK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  <a:p>
            <a:endParaRPr kumimoji="0" lang="sk-SK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  <a:p>
            <a:endParaRPr lang="sk-SK" dirty="0"/>
          </a:p>
        </p:txBody>
      </p:sp>
      <p:sp>
        <p:nvSpPr>
          <p:cNvPr id="4" name="Zástupný objekt pre číslo snímky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50932B-2E59-48CE-A35A-5D2CCFA9A68E}" type="slidenum">
              <a:rPr lang="sk-SK" smtClean="0"/>
              <a:t>3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8268538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obrázok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objekt pre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k-SK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Treba</a:t>
            </a:r>
            <a:r>
              <a:rPr lang="sk-SK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spomenúť, že MDV SR sekcia riadenia projektov je SO pre opatrenie 2.8.1 (rozvoj verejnej dopravy) a 2.8.3 (udržateľná mobilita BSK). MIRRI SR je SO pre opatrenie 2.8.2 (podpora </a:t>
            </a:r>
            <a:r>
              <a:rPr lang="sk-SK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cyklodopravy</a:t>
            </a:r>
            <a:r>
              <a:rPr lang="sk-SK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</a:t>
            </a:r>
            <a:endParaRPr lang="sk-SK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sk-SK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Pri opatrení 2.8.1 pôjde časť projektov cez IÚS/UMR. Momentálne je suma 350 000 000 EUR.</a:t>
            </a:r>
          </a:p>
          <a:p>
            <a:endParaRPr lang="sk-SK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sk-SK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Prioritne budú podporené tie mestá a obce, ktoré prevádzkujú dráhovú MHD alebo kde MHD zabezpečujú špecializované dopravné podniky so 100 % účasťou mesta (Košice, Prešov, Žilina a Banská Bystrica).</a:t>
            </a:r>
          </a:p>
          <a:p>
            <a:r>
              <a:rPr lang="sk-SK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Podporu môžu získať aj regióny, mestá a obce, ktoré</a:t>
            </a:r>
            <a:r>
              <a:rPr lang="sk-SK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sk-SK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zabezpečujú dopravu na základe zmluvy o službách vo verejnom záujme s dopravnou spoločnosťou, v oblasti: </a:t>
            </a:r>
          </a:p>
          <a:p>
            <a:pPr marL="228600" indent="-228600">
              <a:buFont typeface="+mj-lt"/>
              <a:buAutoNum type="alphaLcParenR"/>
            </a:pPr>
            <a:r>
              <a:rPr lang="sk-SK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obnovy mobilných prostriedkov pre mestskú a prímestskú autobusovú dopravu, </a:t>
            </a:r>
          </a:p>
          <a:p>
            <a:pPr marL="228600" indent="-228600">
              <a:buFont typeface="+mj-lt"/>
              <a:buAutoNum type="alphaLcParenR"/>
            </a:pPr>
            <a:r>
              <a:rPr lang="sk-SK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výstavby a modernizácie infraštruktúry verejnej osobnej dopravy, </a:t>
            </a:r>
          </a:p>
          <a:p>
            <a:pPr marL="228600" indent="-228600">
              <a:buFont typeface="+mj-lt"/>
              <a:buAutoNum type="alphaLcParenR"/>
            </a:pPr>
            <a:r>
              <a:rPr lang="sk-SK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zavádzania tarifných, informačných a dispečerských systémov a opatrení preferencie VOD</a:t>
            </a:r>
          </a:p>
        </p:txBody>
      </p:sp>
      <p:sp>
        <p:nvSpPr>
          <p:cNvPr id="4" name="Zástupný objekt pre číslo snímky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50932B-2E59-48CE-A35A-5D2CCFA9A68E}" type="slidenum">
              <a:rPr lang="sk-SK" smtClean="0"/>
              <a:t>4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01120034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obrázok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objekt pre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k-SK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Pri opatrení 2.8.1 pôjdu</a:t>
            </a:r>
            <a:r>
              <a:rPr lang="sk-SK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všetky </a:t>
            </a:r>
            <a:r>
              <a:rPr lang="sk-SK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projekty</a:t>
            </a:r>
            <a:r>
              <a:rPr lang="sk-SK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 BSK</a:t>
            </a:r>
            <a:r>
              <a:rPr lang="sk-SK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cez IÚS/UMR. Momentálne je suma 300 100 000 EUR.</a:t>
            </a:r>
          </a:p>
          <a:p>
            <a:pPr algn="just"/>
            <a:endParaRPr lang="sk-SK" dirty="0"/>
          </a:p>
        </p:txBody>
      </p:sp>
      <p:sp>
        <p:nvSpPr>
          <p:cNvPr id="4" name="Zástupný objekt pre číslo snímky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50932B-2E59-48CE-A35A-5D2CCFA9A68E}" type="slidenum">
              <a:rPr lang="sk-SK" smtClean="0"/>
              <a:t>5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4897104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obrázok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objekt pre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k-SK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Očakávané výsledky:</a:t>
            </a:r>
          </a:p>
          <a:p>
            <a:pPr marL="228600" lvl="0" indent="-228600">
              <a:buFont typeface="+mj-lt"/>
              <a:buAutoNum type="alphaLcParenR"/>
            </a:pPr>
            <a:r>
              <a:rPr lang="sk-SK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odstránenie kľúčových úzkych miest na železničnej sieti TEN-T;</a:t>
            </a:r>
          </a:p>
          <a:p>
            <a:pPr marL="228600" lvl="0" indent="-228600">
              <a:buFont typeface="+mj-lt"/>
              <a:buAutoNum type="alphaLcParenR"/>
            </a:pPr>
            <a:r>
              <a:rPr lang="sk-SK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zlepšenie kvality železničnej infraštruktúry pre služby medzinárodnej a vnútroštátnej osobnej a nákladnej dopravy;</a:t>
            </a:r>
          </a:p>
          <a:p>
            <a:pPr marL="228600" lvl="0" indent="-228600">
              <a:buFont typeface="+mj-lt"/>
              <a:buAutoNum type="alphaLcParenR"/>
            </a:pPr>
            <a:r>
              <a:rPr lang="sk-SK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rozvoj služieb v diaľkovej a regionálnej osobnej doprave umožňujúcej dopravu do/z regionálnych centier;</a:t>
            </a:r>
          </a:p>
          <a:p>
            <a:pPr marL="228600" lvl="0" indent="-228600">
              <a:buFont typeface="+mj-lt"/>
              <a:buAutoNum type="alphaLcParenR"/>
            </a:pPr>
            <a:r>
              <a:rPr lang="sk-SK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zlepšenie </a:t>
            </a:r>
            <a:r>
              <a:rPr lang="sk-SK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interoperability</a:t>
            </a:r>
            <a:r>
              <a:rPr lang="sk-SK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železničných tratí;</a:t>
            </a:r>
          </a:p>
          <a:p>
            <a:pPr marL="228600" lvl="0" indent="-228600">
              <a:buFont typeface="+mj-lt"/>
              <a:buAutoNum type="alphaLcParenR"/>
            </a:pPr>
            <a:r>
              <a:rPr lang="sk-SK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zníženie negatívnych vplyvov na životné prostredie (zníženie hlukovej záťaže a produkcie emisií znečisťujúcich látok a skleníkových plynov);</a:t>
            </a:r>
          </a:p>
          <a:p>
            <a:pPr marL="228600" lvl="0" indent="-228600">
              <a:buFont typeface="+mj-lt"/>
              <a:buAutoNum type="alphaLcParenR"/>
            </a:pPr>
            <a:r>
              <a:rPr lang="sk-SK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zníženie časových strát a prevádzkových nákladov;</a:t>
            </a:r>
          </a:p>
          <a:p>
            <a:pPr marL="228600" lvl="0" indent="-228600">
              <a:buFont typeface="+mj-lt"/>
              <a:buAutoNum type="alphaLcParenR"/>
            </a:pPr>
            <a:r>
              <a:rPr lang="sk-SK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zvýšenie atraktivity ekologickej a udržateľnej verejnej osobnej dopravy;</a:t>
            </a:r>
          </a:p>
          <a:p>
            <a:pPr marL="228600" lvl="0" indent="-228600">
              <a:buFont typeface="+mj-lt"/>
              <a:buAutoNum type="alphaLcParenR"/>
            </a:pPr>
            <a:r>
              <a:rPr lang="sk-SK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vytváranie podmienok pre rast výkonov železničnej nákladnej dopravy;</a:t>
            </a:r>
          </a:p>
          <a:p>
            <a:pPr marL="228600" lvl="0" indent="-228600">
              <a:buFont typeface="+mj-lt"/>
              <a:buAutoNum type="alphaLcParenR"/>
            </a:pPr>
            <a:r>
              <a:rPr lang="sk-SK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vytváranie predpokladov pre zvýšenie konkurencieschopnosti regiónov, zlepšenia mobility obyvateľstva a potenciálu rastu zamestnanosti.</a:t>
            </a:r>
          </a:p>
          <a:p>
            <a:endParaRPr lang="sk-SK" dirty="0"/>
          </a:p>
        </p:txBody>
      </p:sp>
      <p:sp>
        <p:nvSpPr>
          <p:cNvPr id="4" name="Zástupný objekt pre číslo snímky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50932B-2E59-48CE-A35A-5D2CCFA9A68E}" type="slidenum">
              <a:rPr lang="sk-SK" smtClean="0"/>
              <a:t>6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87341336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obrázok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objekt pre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k-SK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Očakávané výsledky:</a:t>
            </a:r>
          </a:p>
          <a:p>
            <a:pPr marL="228600" lvl="0" indent="-228600">
              <a:buFont typeface="+mj-lt"/>
              <a:buAutoNum type="alphaLcParenR"/>
            </a:pPr>
            <a:r>
              <a:rPr lang="sk-SK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odstránenie kľúčových úzkych miest prioritne na základnej </a:t>
            </a:r>
            <a:r>
              <a:rPr lang="sk-SK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siet</a:t>
            </a:r>
            <a:r>
              <a:rPr lang="sk-SK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TEN-T;</a:t>
            </a:r>
          </a:p>
          <a:p>
            <a:pPr marL="228600" lvl="0" indent="-228600">
              <a:buFont typeface="+mj-lt"/>
              <a:buAutoNum type="alphaLcParenR"/>
            </a:pPr>
            <a:r>
              <a:rPr lang="sk-SK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zvýšenie kapacity a kvality dopravného spojenia s/medzi okolitými štátmi;</a:t>
            </a:r>
          </a:p>
          <a:p>
            <a:pPr marL="228600" lvl="0" indent="-228600">
              <a:buFont typeface="+mj-lt"/>
              <a:buAutoNum type="alphaLcParenR"/>
            </a:pPr>
            <a:r>
              <a:rPr lang="sk-SK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napojenie zaostávajúcich regiónov Slovenska na diaľničnú sieť a sieť rýchlostných ciest;</a:t>
            </a:r>
          </a:p>
          <a:p>
            <a:pPr marL="228600" lvl="0" indent="-228600">
              <a:buFont typeface="+mj-lt"/>
              <a:buAutoNum type="alphaLcParenR"/>
            </a:pPr>
            <a:r>
              <a:rPr lang="sk-SK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eliminácia častých </a:t>
            </a:r>
            <a:r>
              <a:rPr lang="sk-SK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kongescií</a:t>
            </a:r>
            <a:r>
              <a:rPr lang="sk-SK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- zníženie časových strát, potenciálna úspora prevádzkových nákladov aj emisií CO</a:t>
            </a:r>
            <a:r>
              <a:rPr lang="sk-SK" sz="1200" kern="1200" baseline="-25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</a:t>
            </a:r>
            <a:r>
              <a:rPr lang="sk-SK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;</a:t>
            </a:r>
          </a:p>
          <a:p>
            <a:pPr marL="228600" lvl="0" indent="-228600">
              <a:buFont typeface="+mj-lt"/>
              <a:buAutoNum type="alphaLcParenR"/>
            </a:pPr>
            <a:r>
              <a:rPr lang="sk-SK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zvýšenie bezpečnosti cestnej premávky a zníženie nehodovosti;</a:t>
            </a:r>
          </a:p>
          <a:p>
            <a:pPr marL="228600" lvl="0" indent="-228600">
              <a:buFont typeface="+mj-lt"/>
              <a:buAutoNum type="alphaLcParenR"/>
            </a:pPr>
            <a:r>
              <a:rPr lang="sk-SK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znižovanie negatívnych vplyvov na životné prostredie v intraviláne miest a obcí (zníženie hlukovej záťaže a znečistenia ovzdušia);</a:t>
            </a:r>
          </a:p>
          <a:p>
            <a:pPr marL="228600" lvl="0" indent="-228600">
              <a:buFont typeface="+mj-lt"/>
              <a:buAutoNum type="alphaLcParenR"/>
            </a:pPr>
            <a:r>
              <a:rPr lang="sk-SK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vytváranie predpokladov pre zvýšenie konkurencieschopnosti regiónov, zlepšenia mobility obyvateľstva a potenciálu rastu zamestnanosti.</a:t>
            </a:r>
          </a:p>
          <a:p>
            <a:endParaRPr lang="sk-SK" dirty="0" smtClean="0"/>
          </a:p>
          <a:p>
            <a:r>
              <a:rPr lang="sk-SK" dirty="0" smtClean="0"/>
              <a:t>25 mil. EUR pôjde cez finančné nástroje.</a:t>
            </a:r>
          </a:p>
          <a:p>
            <a:endParaRPr lang="sk-SK" dirty="0" smtClean="0"/>
          </a:p>
          <a:p>
            <a:r>
              <a:rPr lang="sk-SK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Očakávané výsledky (vodná doprava):</a:t>
            </a:r>
          </a:p>
          <a:p>
            <a:pPr marL="228600" lvl="0" indent="-228600">
              <a:buFont typeface="+mj-lt"/>
              <a:buAutoNum type="alphaLcParenR"/>
            </a:pPr>
            <a:r>
              <a:rPr lang="sk-SK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zlepšenie pripravenosti sektora na investičné akcie (prostredníctvom vypracovania štúdií a projektovej dokumentácie);</a:t>
            </a:r>
          </a:p>
          <a:p>
            <a:pPr marL="228600" lvl="0" indent="-228600">
              <a:buFont typeface="+mj-lt"/>
              <a:buAutoNum type="alphaLcParenR"/>
            </a:pPr>
            <a:r>
              <a:rPr lang="sk-SK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zlepšenie kvality verejných služieb poskytovaných v prístavoch v Bratislave a Komárne;</a:t>
            </a:r>
          </a:p>
          <a:p>
            <a:pPr marL="228600" lvl="0" indent="-228600">
              <a:buFont typeface="+mj-lt"/>
              <a:buAutoNum type="alphaLcParenR"/>
            </a:pPr>
            <a:r>
              <a:rPr lang="sk-SK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odstránenie kľúčových úzkych miest na infraštruktúre vodnej dopravy na sieti TEN-T;</a:t>
            </a:r>
          </a:p>
          <a:p>
            <a:pPr marL="228600" lvl="0" indent="-228600">
              <a:buFont typeface="+mj-lt"/>
              <a:buAutoNum type="alphaLcParenR"/>
            </a:pPr>
            <a:r>
              <a:rPr lang="sk-SK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zníženie negatívnych vplyvov na životné prostredie (zníženie emisií CO2, NO2 a PM10 a zlepšenie systému nakladania s odpadmi, prevádzkovými a pohonnými hmotami);</a:t>
            </a:r>
          </a:p>
          <a:p>
            <a:pPr marL="228600" lvl="0" indent="-228600">
              <a:buFont typeface="+mj-lt"/>
              <a:buAutoNum type="alphaLcParenR"/>
            </a:pPr>
            <a:r>
              <a:rPr lang="sk-SK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zvýšenie bezpečnosti vodnej dopravy;</a:t>
            </a:r>
          </a:p>
          <a:p>
            <a:pPr marL="228600" lvl="0" indent="-228600">
              <a:buFont typeface="+mj-lt"/>
              <a:buAutoNum type="alphaLcParenR"/>
            </a:pPr>
            <a:r>
              <a:rPr lang="sk-SK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vytváranie predpokladov na zvýšenie podielu vodnej dopravy na deľbe prepravnej práce</a:t>
            </a:r>
            <a:endParaRPr lang="sk-SK" dirty="0"/>
          </a:p>
        </p:txBody>
      </p:sp>
      <p:sp>
        <p:nvSpPr>
          <p:cNvPr id="4" name="Zástupný objekt pre číslo snímky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50932B-2E59-48CE-A35A-5D2CCFA9A68E}" type="slidenum">
              <a:rPr lang="sk-SK" smtClean="0"/>
              <a:t>7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59833185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obrázok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objekt pre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k-SK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Treba spomenúť že opatrenia</a:t>
            </a:r>
            <a:r>
              <a:rPr lang="sk-SK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3.2.3 a 3.2.4 týkajúce sa ciest II. a III. triedy sú v kompetencii MIRRI</a:t>
            </a:r>
            <a:endParaRPr lang="sk-SK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sk-SK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sk-SK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Očakávané výsledky:</a:t>
            </a:r>
          </a:p>
          <a:p>
            <a:pPr marL="228600" lvl="0" indent="-228600">
              <a:buFont typeface="+mj-lt"/>
              <a:buAutoNum type="alphaLcParenR"/>
            </a:pPr>
            <a:r>
              <a:rPr lang="sk-SK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skrátenie jazdných časov a zvýšenie priepustnosti tratí;</a:t>
            </a:r>
          </a:p>
          <a:p>
            <a:pPr marL="228600" lvl="0" indent="-228600">
              <a:buFont typeface="+mj-lt"/>
              <a:buAutoNum type="alphaLcParenR"/>
            </a:pPr>
            <a:r>
              <a:rPr lang="sk-SK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odstránenie kľúčových úzkych miest na železničnej infraštruktúre a zlepšenie technických parametrov železničnej infraštruktúry vo vybraných úsekoch;</a:t>
            </a:r>
          </a:p>
          <a:p>
            <a:pPr marL="228600" lvl="0" indent="-228600">
              <a:buFont typeface="+mj-lt"/>
              <a:buAutoNum type="alphaLcParenR"/>
            </a:pPr>
            <a:r>
              <a:rPr lang="sk-SK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zlepšenie kvality železničnej infraštruktúry pre služby medzinárodnej a vnútroštátnej osobnej a nákladnej dopravy;</a:t>
            </a:r>
          </a:p>
          <a:p>
            <a:pPr marL="228600" lvl="0" indent="-228600">
              <a:buFont typeface="+mj-lt"/>
              <a:buAutoNum type="alphaLcParenR"/>
            </a:pPr>
            <a:r>
              <a:rPr lang="sk-SK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rozvoj služieb v regionálnej osobnej doprave;</a:t>
            </a:r>
          </a:p>
          <a:p>
            <a:pPr marL="228600" lvl="0" indent="-228600">
              <a:buFont typeface="+mj-lt"/>
              <a:buAutoNum type="alphaLcParenR"/>
            </a:pPr>
            <a:r>
              <a:rPr lang="sk-SK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umožnenie efektívnejších obehov a väčšieho denného využitia regionálnych vlakov;</a:t>
            </a:r>
          </a:p>
          <a:p>
            <a:pPr marL="228600" lvl="0" indent="-228600">
              <a:buFont typeface="+mj-lt"/>
              <a:buAutoNum type="alphaLcParenR"/>
            </a:pPr>
            <a:r>
              <a:rPr lang="sk-SK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zlepšenie </a:t>
            </a:r>
            <a:r>
              <a:rPr lang="sk-SK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interoperability</a:t>
            </a:r>
            <a:r>
              <a:rPr lang="sk-SK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železničných tratí;</a:t>
            </a:r>
          </a:p>
          <a:p>
            <a:pPr marL="228600" lvl="0" indent="-228600">
              <a:buFont typeface="+mj-lt"/>
              <a:buAutoNum type="alphaLcParenR"/>
            </a:pPr>
            <a:r>
              <a:rPr lang="sk-SK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zníženie negatívnych vplyvov na životné prostredie (zníženie hlukovej záťaže a produkcie emisií znečisťujúcich látok a skleníkových plynov);</a:t>
            </a:r>
          </a:p>
          <a:p>
            <a:pPr marL="228600" lvl="0" indent="-228600">
              <a:buFont typeface="+mj-lt"/>
              <a:buAutoNum type="alphaLcParenR"/>
            </a:pPr>
            <a:r>
              <a:rPr lang="sk-SK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zníženie časových strát a prevádzkových nákladov;</a:t>
            </a:r>
          </a:p>
          <a:p>
            <a:pPr marL="228600" lvl="0" indent="-228600">
              <a:buFont typeface="+mj-lt"/>
              <a:buAutoNum type="alphaLcParenR"/>
            </a:pPr>
            <a:r>
              <a:rPr lang="sk-SK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zvýšenie atraktivity ekologickej a udržateľnej verejnej osobnej dopravy;</a:t>
            </a:r>
          </a:p>
          <a:p>
            <a:pPr marL="228600" lvl="0" indent="-228600">
              <a:buFont typeface="+mj-lt"/>
              <a:buAutoNum type="alphaLcParenR"/>
            </a:pPr>
            <a:r>
              <a:rPr lang="sk-SK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vytváranie podmienok pre rast výkonov železničnej nákladnej dopravy;</a:t>
            </a:r>
          </a:p>
          <a:p>
            <a:pPr marL="228600" lvl="0" indent="-228600">
              <a:buFont typeface="+mj-lt"/>
              <a:buAutoNum type="alphaLcParenR"/>
            </a:pPr>
            <a:r>
              <a:rPr lang="sk-SK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vytváranie predpokladov pre zvýšenie konkurencieschopnosti regiónov, zlepšenia mobility obyvateľstva a potenciálu rastu zamestnanosti.</a:t>
            </a:r>
          </a:p>
          <a:p>
            <a:endParaRPr lang="sk-SK" dirty="0"/>
          </a:p>
        </p:txBody>
      </p:sp>
      <p:sp>
        <p:nvSpPr>
          <p:cNvPr id="4" name="Zástupný objekt pre číslo snímky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50932B-2E59-48CE-A35A-5D2CCFA9A68E}" type="slidenum">
              <a:rPr lang="sk-SK" smtClean="0"/>
              <a:t>8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23871404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obrázok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objekt pre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k-SK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Treba spomenúť že opatrenia</a:t>
            </a:r>
            <a:r>
              <a:rPr lang="sk-SK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3.2.3 (Cesty II. a III. triedy) a 3.2.4 (miestne komunikácie) sú v kompetencii MIRRI</a:t>
            </a:r>
          </a:p>
          <a:p>
            <a:endParaRPr lang="sk-SK" sz="1200" kern="1200" baseline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k-SK" dirty="0" smtClean="0"/>
              <a:t>25 mil. EUR pôjde cez finančné nástroje.</a:t>
            </a:r>
            <a:endParaRPr lang="sk-SK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sk-SK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sk-SK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Očakávané výsledky:</a:t>
            </a:r>
          </a:p>
          <a:p>
            <a:pPr marL="228600" lvl="0" indent="-228600">
              <a:buFont typeface="+mj-lt"/>
              <a:buAutoNum type="alphaLcParenR"/>
            </a:pPr>
            <a:r>
              <a:rPr lang="sk-SK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zvýšenie kapacity ciest I. triedy na exponovaných úsekoch;</a:t>
            </a:r>
          </a:p>
          <a:p>
            <a:pPr marL="228600" lvl="0" indent="-228600">
              <a:buFont typeface="+mj-lt"/>
              <a:buAutoNum type="alphaLcParenR"/>
            </a:pPr>
            <a:r>
              <a:rPr lang="sk-SK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zníženie časových strát a prevádzkových nákladov;</a:t>
            </a:r>
          </a:p>
          <a:p>
            <a:pPr marL="228600" lvl="0" indent="-228600">
              <a:buFont typeface="+mj-lt"/>
              <a:buAutoNum type="alphaLcParenR"/>
            </a:pPr>
            <a:r>
              <a:rPr lang="sk-SK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zvýšenie bezpečnosti cestnej premávky a zníženie nehodovosti;</a:t>
            </a:r>
          </a:p>
          <a:p>
            <a:pPr marL="228600" lvl="0" indent="-228600">
              <a:buFont typeface="+mj-lt"/>
              <a:buAutoNum type="alphaLcParenR"/>
            </a:pPr>
            <a:r>
              <a:rPr lang="sk-SK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znižovanie negatívnych vplyvov na životné prostredie v intraviláne miest a obcí (zníženie hlukovej záťaže a znečistenia ovzdušia);</a:t>
            </a:r>
          </a:p>
          <a:p>
            <a:pPr marL="228600" lvl="0" indent="-228600">
              <a:buFont typeface="+mj-lt"/>
              <a:buAutoNum type="alphaLcParenR"/>
            </a:pPr>
            <a:r>
              <a:rPr lang="sk-SK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vytváranie predpokladov pre zvýšenie konkurencieschopnosti regiónov, zlepšenia mobility obyvateľstva a potenciálu rastu zamestnanosti.</a:t>
            </a:r>
          </a:p>
          <a:p>
            <a:endParaRPr lang="sk-SK" dirty="0"/>
          </a:p>
        </p:txBody>
      </p:sp>
      <p:sp>
        <p:nvSpPr>
          <p:cNvPr id="4" name="Zástupný objekt pre číslo snímky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50932B-2E59-48CE-A35A-5D2CCFA9A68E}" type="slidenum">
              <a:rPr lang="sk-SK" smtClean="0"/>
              <a:t>9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55056209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obrázok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objekt pre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k-SK" b="1" dirty="0" smtClean="0"/>
              <a:t>Zákon 368/2021 </a:t>
            </a:r>
            <a:r>
              <a:rPr lang="sk-SK" dirty="0" smtClean="0"/>
              <a:t>– </a:t>
            </a:r>
            <a:r>
              <a:rPr lang="sk-SK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upravuje: </a:t>
            </a:r>
          </a:p>
          <a:p>
            <a:pPr marL="228600" indent="-228600">
              <a:buFont typeface="+mj-lt"/>
              <a:buAutoNum type="alphaLcParenR"/>
            </a:pPr>
            <a:r>
              <a:rPr lang="sk-SK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finančné vzťahy pri vykonávaní mechanizmu na POO vrátane poskytovania a používania prostriedkov mechanizmu, </a:t>
            </a:r>
          </a:p>
          <a:p>
            <a:pPr marL="228600" indent="-228600">
              <a:buFont typeface="+mj-lt"/>
              <a:buAutoNum type="alphaLcParenR"/>
            </a:pPr>
            <a:r>
              <a:rPr lang="sk-SK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práva a povinnosti osôb v súvislosti s vykonávaním POO </a:t>
            </a:r>
          </a:p>
          <a:p>
            <a:pPr marL="228600" indent="-228600">
              <a:buFont typeface="+mj-lt"/>
              <a:buAutoNum type="alphaLcParenR"/>
            </a:pPr>
            <a:r>
              <a:rPr lang="sk-SK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zodpovednosť za porušenie podmienok pri poskytovaní prostriedkov mechanizmu, </a:t>
            </a:r>
          </a:p>
          <a:p>
            <a:pPr marL="228600" indent="-228600">
              <a:buFont typeface="+mj-lt"/>
              <a:buAutoNum type="alphaLcParenR"/>
            </a:pPr>
            <a:r>
              <a:rPr lang="sk-SK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pôsobnosť orgánov verejnej moci pri vykonávaní plánu obnovy </a:t>
            </a:r>
          </a:p>
          <a:p>
            <a:pPr marL="228600" indent="-228600">
              <a:buFont typeface="+mj-lt"/>
              <a:buAutoNum type="alphaLcParenR"/>
            </a:pPr>
            <a:r>
              <a:rPr lang="sk-SK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ostatné</a:t>
            </a:r>
            <a:r>
              <a:rPr lang="sk-SK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sk-SK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vzťahy pri vykonávaní plánu obnovy.</a:t>
            </a:r>
          </a:p>
          <a:p>
            <a:pPr marL="228600" indent="-228600">
              <a:buFont typeface="+mj-lt"/>
              <a:buAutoNum type="alphaLcParenR"/>
            </a:pPr>
            <a:endParaRPr lang="sk-SK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indent="0">
              <a:buFont typeface="+mj-lt"/>
              <a:buNone/>
            </a:pPr>
            <a:r>
              <a:rPr lang="sk-SK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Uznesenie vlády SR č. 221/2021:</a:t>
            </a:r>
          </a:p>
          <a:p>
            <a:pPr marL="228600" indent="-228600" algn="l" defTabSz="914400" rtl="0" eaLnBrk="1" latinLnBrk="0" hangingPunct="1">
              <a:buFont typeface="+mj-lt"/>
              <a:buAutoNum type="alphaLcParenR"/>
            </a:pPr>
            <a:r>
              <a:rPr lang="sk-SK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Preloženie POO na posudzovanie EK</a:t>
            </a:r>
          </a:p>
          <a:p>
            <a:pPr marL="228600" indent="-228600" algn="l" defTabSz="914400" rtl="0" eaLnBrk="1" latinLnBrk="0" hangingPunct="1">
              <a:buFont typeface="+mj-lt"/>
              <a:buAutoNum type="alphaLcParenR"/>
            </a:pPr>
            <a:r>
              <a:rPr lang="sk-SK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Zriadenie Národnej implementačnej a koordinačnej autority pre POO</a:t>
            </a:r>
          </a:p>
          <a:p>
            <a:pPr marL="228600" indent="-228600" algn="l" defTabSz="914400" rtl="0" eaLnBrk="1" latinLnBrk="0" hangingPunct="1">
              <a:buFont typeface="+mj-lt"/>
              <a:buAutoNum type="alphaLcParenR"/>
            </a:pPr>
            <a:r>
              <a:rPr lang="sk-SK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Určenie vykonávateľov jednotlivých reforiem a investícií</a:t>
            </a:r>
          </a:p>
          <a:p>
            <a:pPr marL="228600" indent="-228600">
              <a:buFont typeface="+mj-lt"/>
              <a:buAutoNum type="alphaLcParenR"/>
            </a:pPr>
            <a:endParaRPr lang="sk-SK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sk-SK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Systém implementácie plánu obnovy:</a:t>
            </a:r>
          </a:p>
          <a:p>
            <a:pPr marL="228600" indent="-228600">
              <a:buFont typeface="+mj-lt"/>
              <a:buAutoNum type="alphaLcParenR"/>
            </a:pPr>
            <a:r>
              <a:rPr lang="sk-SK" dirty="0" smtClean="0"/>
              <a:t>bližšie definuje</a:t>
            </a:r>
            <a:r>
              <a:rPr lang="sk-SK" baseline="0" dirty="0" smtClean="0"/>
              <a:t> </a:t>
            </a:r>
            <a:r>
              <a:rPr lang="sk-SK" dirty="0" smtClean="0"/>
              <a:t>procesy a postupy, ktoré zabezpečia uplatňovanie základných pravidiel pri vykonávaní POO a pri poskytovaní a používaní prostriedkov mechanizmu </a:t>
            </a:r>
          </a:p>
          <a:p>
            <a:pPr marL="228600" indent="-228600">
              <a:buFont typeface="+mj-lt"/>
              <a:buAutoNum type="alphaLcParenR"/>
            </a:pPr>
            <a:r>
              <a:rPr lang="sk-SK" dirty="0" smtClean="0"/>
              <a:t>Vypracováva</a:t>
            </a:r>
            <a:r>
              <a:rPr lang="sk-SK" baseline="0" dirty="0" smtClean="0"/>
              <a:t> </a:t>
            </a:r>
            <a:r>
              <a:rPr lang="sk-SK" dirty="0" smtClean="0"/>
              <a:t>NIKA (ÚV</a:t>
            </a:r>
            <a:r>
              <a:rPr lang="sk-SK" baseline="0" dirty="0" smtClean="0"/>
              <a:t> SR) </a:t>
            </a:r>
            <a:r>
              <a:rPr lang="sk-SK" dirty="0" smtClean="0"/>
              <a:t>na základe úlohy B.10. z uznesenia vlády SR č. 221/2021</a:t>
            </a:r>
            <a:r>
              <a:rPr lang="sk-SK" baseline="0" dirty="0" smtClean="0"/>
              <a:t> ako </a:t>
            </a:r>
            <a:r>
              <a:rPr lang="sk-SK" dirty="0" smtClean="0"/>
              <a:t>aj zákona o mechanizme v § 4 ods. 3 písm. c). </a:t>
            </a:r>
          </a:p>
          <a:p>
            <a:pPr marL="228600" indent="-228600">
              <a:buFont typeface="+mj-lt"/>
              <a:buAutoNum type="alphaLcParenR"/>
            </a:pPr>
            <a:r>
              <a:rPr lang="sk-SK" dirty="0" smtClean="0"/>
              <a:t>Systém implementácie Plánu obnovy upravuje spoločné pravidlá pre realizáciu investícií a reforiem zahrnutých v POO </a:t>
            </a:r>
          </a:p>
          <a:p>
            <a:pPr marL="228600" indent="-228600">
              <a:buFont typeface="+mj-lt"/>
              <a:buAutoNum type="alphaLcParenR"/>
            </a:pPr>
            <a:r>
              <a:rPr lang="sk-SK" dirty="0" smtClean="0"/>
              <a:t>vytvára základný implementačný rámec, rešpektujúc pritom platné právne predpisy EÚ a SR a dohody uzatvorené medzi SR a EÚ, ako aj osobitosti realizácie jednotlivých opatrení. </a:t>
            </a:r>
          </a:p>
          <a:p>
            <a:pPr marL="228600" indent="-228600">
              <a:buFont typeface="+mj-lt"/>
              <a:buAutoNum type="alphaLcParenR"/>
            </a:pPr>
            <a:endParaRPr lang="sk-SK" dirty="0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sk-SK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Radiaca dokumentácia Vykonávateľa </a:t>
            </a:r>
            <a:r>
              <a:rPr lang="sk-SK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(Manuál procedúr, Príručka pre implementáciu) – vydaná</a:t>
            </a:r>
            <a:r>
              <a:rPr lang="sk-SK" sz="1200" baseline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k 01.04.2022</a:t>
            </a:r>
            <a:endParaRPr lang="sk-SK" sz="1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Font typeface="+mj-lt"/>
              <a:buNone/>
            </a:pPr>
            <a:endParaRPr lang="sk-SK" dirty="0"/>
          </a:p>
        </p:txBody>
      </p:sp>
      <p:sp>
        <p:nvSpPr>
          <p:cNvPr id="4" name="Zástupný objekt pre číslo snímky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01DE6F9-FCAF-46C8-A4E4-6E4E219EAFFC}" type="slidenum">
              <a:rPr lang="sk-SK" smtClean="0"/>
              <a:t>11</a:t>
            </a:fld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17236524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k-SK"/>
              <a:t>Upravte štýly predlohy textu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k-SK"/>
              <a:t>Upravte štýl predlohy podnadpisov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55F42-B735-477D-9BC0-7657D9BC8324}" type="datetimeFigureOut">
              <a:rPr lang="sk-SK" smtClean="0"/>
              <a:pPr/>
              <a:t>10.11.2022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71834-7B7E-4723-B27A-69AAB014FBCC}" type="slidenum">
              <a:rPr lang="sk-SK" smtClean="0"/>
              <a:pPr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41819395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Upravte štýly predlohy textu</a:t>
            </a:r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k-SK"/>
              <a:t>Upravte štýl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55F42-B735-477D-9BC0-7657D9BC8324}" type="datetimeFigureOut">
              <a:rPr lang="sk-SK" smtClean="0"/>
              <a:pPr/>
              <a:t>10.11.2022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71834-7B7E-4723-B27A-69AAB014FBCC}" type="slidenum">
              <a:rPr lang="sk-SK" smtClean="0"/>
              <a:pPr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7527815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k-SK"/>
              <a:t>Upravte štýly predlohy textu</a:t>
            </a:r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k-SK"/>
              <a:t>Upravte štýl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55F42-B735-477D-9BC0-7657D9BC8324}" type="datetimeFigureOut">
              <a:rPr lang="sk-SK" smtClean="0"/>
              <a:pPr/>
              <a:t>10.11.2022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71834-7B7E-4723-B27A-69AAB014FBCC}" type="slidenum">
              <a:rPr lang="sk-SK" smtClean="0"/>
              <a:pPr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41357030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Upravte štýly predlohy textu</a:t>
            </a: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k-SK"/>
              <a:t>Upravte štýl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55F42-B735-477D-9BC0-7657D9BC8324}" type="datetimeFigureOut">
              <a:rPr lang="sk-SK" smtClean="0"/>
              <a:pPr/>
              <a:t>10.11.2022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71834-7B7E-4723-B27A-69AAB014FBCC}" type="slidenum">
              <a:rPr lang="sk-SK" smtClean="0"/>
              <a:pPr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2791815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lavička sek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k-SK"/>
              <a:t>Upravte štýly predlohy textu</a:t>
            </a:r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k-SK"/>
              <a:t>Upravte štýl predlohy textu.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55F42-B735-477D-9BC0-7657D9BC8324}" type="datetimeFigureOut">
              <a:rPr lang="sk-SK" smtClean="0"/>
              <a:pPr/>
              <a:t>10.11.2022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71834-7B7E-4723-B27A-69AAB014FBCC}" type="slidenum">
              <a:rPr lang="sk-SK" smtClean="0"/>
              <a:pPr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0976513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Upravte štýly predlohy textu</a:t>
            </a:r>
          </a:p>
        </p:txBody>
      </p:sp>
      <p:sp>
        <p:nvSpPr>
          <p:cNvPr id="3" name="Zástupný symbol obsah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/>
              <a:t>Upravte štýl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/>
              <a:t>Upravte štýl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55F42-B735-477D-9BC0-7657D9BC8324}" type="datetimeFigureOut">
              <a:rPr lang="sk-SK" smtClean="0"/>
              <a:pPr/>
              <a:t>10.11.2022</a:t>
            </a:fld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71834-7B7E-4723-B27A-69AAB014FBCC}" type="slidenum">
              <a:rPr lang="sk-SK" smtClean="0"/>
              <a:pPr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0342376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k-SK"/>
              <a:t>Upravte štýly predlohy textu</a:t>
            </a:r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/>
              <a:t>Upravte štýl predlohy textu.</a:t>
            </a:r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/>
              <a:t>Upravte štýl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5" name="Zástupný symbol tex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/>
              <a:t>Upravte štýl predlohy textu.</a:t>
            </a:r>
          </a:p>
        </p:txBody>
      </p:sp>
      <p:sp>
        <p:nvSpPr>
          <p:cNvPr id="6" name="Zástupný symbol obsah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/>
              <a:t>Upravte štýl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7" name="Zástupný symbol dátumu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55F42-B735-477D-9BC0-7657D9BC8324}" type="datetimeFigureOut">
              <a:rPr lang="sk-SK" smtClean="0"/>
              <a:pPr/>
              <a:t>10.11.2022</a:t>
            </a:fld>
            <a:endParaRPr lang="sk-SK"/>
          </a:p>
        </p:txBody>
      </p:sp>
      <p:sp>
        <p:nvSpPr>
          <p:cNvPr id="8" name="Zástupný symbol päty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9" name="Zástupný symbol čísla snímky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71834-7B7E-4723-B27A-69AAB014FBCC}" type="slidenum">
              <a:rPr lang="sk-SK" smtClean="0"/>
              <a:pPr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4792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Upravte štýly predlohy textu</a:t>
            </a:r>
          </a:p>
        </p:txBody>
      </p:sp>
      <p:sp>
        <p:nvSpPr>
          <p:cNvPr id="3" name="Zástupný symbol dátumu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55F42-B735-477D-9BC0-7657D9BC8324}" type="datetimeFigureOut">
              <a:rPr lang="sk-SK" smtClean="0"/>
              <a:pPr/>
              <a:t>10.11.2022</a:t>
            </a:fld>
            <a:endParaRPr lang="sk-SK"/>
          </a:p>
        </p:txBody>
      </p:sp>
      <p:sp>
        <p:nvSpPr>
          <p:cNvPr id="4" name="Zástupný symbol päty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5" name="Zástupný symbol čísla snímky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71834-7B7E-4723-B27A-69AAB014FBCC}" type="slidenum">
              <a:rPr lang="sk-SK" smtClean="0"/>
              <a:pPr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6819357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dátum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55F42-B735-477D-9BC0-7657D9BC8324}" type="datetimeFigureOut">
              <a:rPr lang="sk-SK" smtClean="0"/>
              <a:pPr/>
              <a:t>10.11.2022</a:t>
            </a:fld>
            <a:endParaRPr lang="sk-SK"/>
          </a:p>
        </p:txBody>
      </p:sp>
      <p:sp>
        <p:nvSpPr>
          <p:cNvPr id="3" name="Zástupný symbol päty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71834-7B7E-4723-B27A-69AAB014FBCC}" type="slidenum">
              <a:rPr lang="sk-SK" smtClean="0"/>
              <a:pPr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5912557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k-SK"/>
              <a:t>Upravte štýly predlohy textu</a:t>
            </a: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k-SK"/>
              <a:t>Upravte štýl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/>
              <a:t>Upravte štýl predlohy textu.</a:t>
            </a:r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55F42-B735-477D-9BC0-7657D9BC8324}" type="datetimeFigureOut">
              <a:rPr lang="sk-SK" smtClean="0"/>
              <a:pPr/>
              <a:t>10.11.2022</a:t>
            </a:fld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71834-7B7E-4723-B27A-69AAB014FBCC}" type="slidenum">
              <a:rPr lang="sk-SK" smtClean="0"/>
              <a:pPr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0116213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k-SK"/>
              <a:t>Upravte štýly predlohy textu</a:t>
            </a:r>
          </a:p>
        </p:txBody>
      </p:sp>
      <p:sp>
        <p:nvSpPr>
          <p:cNvPr id="3" name="Zástupný symbol obrázka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k-SK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/>
              <a:t>Upravte štýl predlohy textu.</a:t>
            </a:r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55F42-B735-477D-9BC0-7657D9BC8324}" type="datetimeFigureOut">
              <a:rPr lang="sk-SK" smtClean="0"/>
              <a:pPr/>
              <a:t>10.11.2022</a:t>
            </a:fld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71834-7B7E-4723-B27A-69AAB014FBCC}" type="slidenum">
              <a:rPr lang="sk-SK" smtClean="0"/>
              <a:pPr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643347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nadpis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k-SK"/>
              <a:t>Upravte štýly predlohy textu</a:t>
            </a:r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k-SK"/>
              <a:t>Upravte štýl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C55F42-B735-477D-9BC0-7657D9BC8324}" type="datetimeFigureOut">
              <a:rPr lang="sk-SK" smtClean="0"/>
              <a:pPr/>
              <a:t>10.11.2022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971834-7B7E-4723-B27A-69AAB014FBCC}" type="slidenum">
              <a:rPr lang="sk-SK" smtClean="0"/>
              <a:pPr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5612076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k-S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s://rokovania.gov.sk/RVL/Resolution/19193/1" TargetMode="External"/><Relationship Id="rId4" Type="http://schemas.openxmlformats.org/officeDocument/2006/relationships/image" Target="../media/image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5" Type="http://schemas.openxmlformats.org/officeDocument/2006/relationships/chart" Target="../charts/chart1.xml"/><Relationship Id="rId4" Type="http://schemas.openxmlformats.org/officeDocument/2006/relationships/image" Target="../media/image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3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ok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039"/>
          <a:stretch/>
        </p:blipFill>
        <p:spPr>
          <a:xfrm>
            <a:off x="-5" y="9360"/>
            <a:ext cx="9144005" cy="6876000"/>
          </a:xfrm>
          <a:prstGeom prst="rect">
            <a:avLst/>
          </a:prstGeom>
        </p:spPr>
      </p:pic>
      <p:sp>
        <p:nvSpPr>
          <p:cNvPr id="5" name="BlokTextu 4"/>
          <p:cNvSpPr txBox="1"/>
          <p:nvPr/>
        </p:nvSpPr>
        <p:spPr>
          <a:xfrm>
            <a:off x="4571997" y="2564904"/>
            <a:ext cx="338437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3200" dirty="0" smtClean="0">
                <a:solidFill>
                  <a:srgbClr val="1E4E9D"/>
                </a:solidFill>
                <a:latin typeface="Calibri" pitchFamily="34" charset="0"/>
                <a:cs typeface="Calibri" pitchFamily="34" charset="0"/>
              </a:rPr>
              <a:t>Program Slovensko</a:t>
            </a:r>
            <a:endParaRPr lang="sk-SK" sz="3200" dirty="0">
              <a:solidFill>
                <a:srgbClr val="1E4E9D"/>
              </a:solidFill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2610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ok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039"/>
          <a:stretch/>
        </p:blipFill>
        <p:spPr>
          <a:xfrm>
            <a:off x="-5" y="9360"/>
            <a:ext cx="9144005" cy="6876000"/>
          </a:xfrm>
          <a:prstGeom prst="rect">
            <a:avLst/>
          </a:prstGeom>
        </p:spPr>
      </p:pic>
      <p:sp>
        <p:nvSpPr>
          <p:cNvPr id="5" name="BlokTextu 4"/>
          <p:cNvSpPr txBox="1"/>
          <p:nvPr/>
        </p:nvSpPr>
        <p:spPr>
          <a:xfrm>
            <a:off x="4571997" y="2564904"/>
            <a:ext cx="316835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2800" b="1" dirty="0">
                <a:solidFill>
                  <a:srgbClr val="1E4E9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PLÁN OBNOVY   a ODOLNOSTI SR</a:t>
            </a:r>
          </a:p>
        </p:txBody>
      </p:sp>
    </p:spTree>
    <p:extLst>
      <p:ext uri="{BB962C8B-B14F-4D97-AF65-F5344CB8AC3E}">
        <p14:creationId xmlns:p14="http://schemas.microsoft.com/office/powerpoint/2010/main" val="932614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vnutorny slide MDn kopi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003" y="-1"/>
            <a:ext cx="9248455" cy="6732000"/>
          </a:xfrm>
          <a:prstGeom prst="rect">
            <a:avLst/>
          </a:prstGeom>
        </p:spPr>
      </p:pic>
      <p:pic>
        <p:nvPicPr>
          <p:cNvPr id="14" name="Picture 13" descr="ppt1 Ministerstvo dopravy a vystavby SR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6018027"/>
            <a:ext cx="9144000" cy="634075"/>
          </a:xfrm>
          <a:prstGeom prst="rect">
            <a:avLst/>
          </a:prstGeom>
        </p:spPr>
      </p:pic>
      <p:sp>
        <p:nvSpPr>
          <p:cNvPr id="3" name="BlokTextu 2"/>
          <p:cNvSpPr txBox="1"/>
          <p:nvPr/>
        </p:nvSpPr>
        <p:spPr>
          <a:xfrm>
            <a:off x="479938" y="414084"/>
            <a:ext cx="9144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k-SK" sz="21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PLÁN OBNOVY a ODOLNOSTI  SR</a:t>
            </a:r>
          </a:p>
        </p:txBody>
      </p:sp>
      <p:sp>
        <p:nvSpPr>
          <p:cNvPr id="4" name="BlokTextu 3"/>
          <p:cNvSpPr txBox="1"/>
          <p:nvPr/>
        </p:nvSpPr>
        <p:spPr>
          <a:xfrm>
            <a:off x="479938" y="6196564"/>
            <a:ext cx="27723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Plán obnovy a odolnosti </a:t>
            </a:r>
            <a:r>
              <a:rPr lang="sk-SK" sz="12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SR</a:t>
            </a:r>
            <a:endParaRPr lang="sk-SK" sz="12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BlokTextu 4"/>
          <p:cNvSpPr txBox="1"/>
          <p:nvPr/>
        </p:nvSpPr>
        <p:spPr>
          <a:xfrm>
            <a:off x="663786" y="1210583"/>
            <a:ext cx="7992888" cy="5124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kumimoji="0" lang="sk-SK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Plán obnovy a  odolnosti </a:t>
            </a:r>
            <a:r>
              <a:rPr kumimoji="0" lang="sk-SK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SR (POO) </a:t>
            </a:r>
            <a:r>
              <a:rPr kumimoji="0" lang="sk-SK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- rozsiahla reformná agenda sprevádzaná investíciami</a:t>
            </a:r>
            <a:endParaRPr lang="sk-SK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sk-SK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POO prijala </a:t>
            </a:r>
            <a:r>
              <a:rPr lang="sk-SK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Rada Európskej únie pre hospodárske a finančné záležitosti</a:t>
            </a:r>
            <a:r>
              <a:rPr lang="sk-SK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13. júla </a:t>
            </a:r>
            <a:r>
              <a:rPr lang="sk-SK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2021</a:t>
            </a:r>
            <a:endParaRPr lang="sk-SK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sk-SK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Podmienky poskytnutia príspevku z </a:t>
            </a:r>
            <a:r>
              <a:rPr lang="sk-SK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POO </a:t>
            </a:r>
            <a:r>
              <a:rPr lang="sk-SK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Dohoda o financovaní</a:t>
            </a:r>
            <a:r>
              <a:rPr lang="sk-SK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uzavretá 7. októbra </a:t>
            </a:r>
            <a:r>
              <a:rPr lang="sk-SK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2021</a:t>
            </a:r>
            <a:endParaRPr lang="sk-SK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pl-PL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zákon č. 368/2021 Z. z.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 mechanizme na podporu obnovy a odolnosti a o zmene a doplnení niektorých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zákonov</a:t>
            </a:r>
            <a:endParaRPr lang="sk-SK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sk-SK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Uznesenie vlády SR č. 221/2021 </a:t>
            </a:r>
            <a:r>
              <a:rPr lang="sk-SK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 28. apríla 202</a:t>
            </a:r>
            <a:r>
              <a:rPr lang="sk-SK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 k návrhu Plánu obnovy a odolnosti Slovenskej republiky (</a:t>
            </a:r>
            <a:r>
              <a:rPr lang="sk-SK" sz="2000" dirty="0"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https://</a:t>
            </a:r>
            <a:r>
              <a:rPr lang="sk-SK" sz="20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rokovania.gov.sk/RVL/Resolution/19193/1</a:t>
            </a:r>
            <a:r>
              <a:rPr lang="sk-SK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endParaRPr lang="sk-SK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sk-SK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Systém implementácie plánu obnovy a odolnosti SR</a:t>
            </a:r>
            <a:endParaRPr lang="sk-SK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sk-SK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Radiaca dokumentácia Vykonávateľa </a:t>
            </a:r>
            <a:r>
              <a:rPr lang="sk-SK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(Manuál procedúr, Príručka pre implementáciu)</a:t>
            </a:r>
          </a:p>
          <a:p>
            <a:pPr algn="just"/>
            <a:r>
              <a:rPr kumimoji="0" lang="sk-SK" sz="17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		</a:t>
            </a:r>
            <a:endParaRPr lang="sk-SK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00118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vnutorny slide MDn kopi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9352"/>
            <a:ext cx="9144000" cy="6655967"/>
          </a:xfrm>
          <a:prstGeom prst="rect">
            <a:avLst/>
          </a:prstGeom>
        </p:spPr>
      </p:pic>
      <p:pic>
        <p:nvPicPr>
          <p:cNvPr id="14" name="Picture 13" descr="ppt1 Ministerstvo dopravy a vystavby SR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6019800"/>
            <a:ext cx="9144000" cy="680791"/>
          </a:xfrm>
          <a:prstGeom prst="rect">
            <a:avLst/>
          </a:prstGeom>
        </p:spPr>
      </p:pic>
      <p:sp>
        <p:nvSpPr>
          <p:cNvPr id="3" name="BlokTextu 2"/>
          <p:cNvSpPr txBox="1"/>
          <p:nvPr/>
        </p:nvSpPr>
        <p:spPr>
          <a:xfrm>
            <a:off x="251520" y="393041"/>
            <a:ext cx="9144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k-SK" sz="21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PLÁN OBNOVY a ODOLNOSTI </a:t>
            </a:r>
            <a:r>
              <a:rPr lang="sk-SK" sz="21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SR</a:t>
            </a:r>
            <a:r>
              <a:rPr lang="sk-SK" sz="21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</p:txBody>
      </p:sp>
      <p:sp>
        <p:nvSpPr>
          <p:cNvPr id="4" name="BlokTextu 3"/>
          <p:cNvSpPr txBox="1"/>
          <p:nvPr/>
        </p:nvSpPr>
        <p:spPr>
          <a:xfrm>
            <a:off x="611560" y="6324600"/>
            <a:ext cx="27723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000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Plán obnovy a odolnosti SR</a:t>
            </a:r>
          </a:p>
        </p:txBody>
      </p:sp>
      <p:sp>
        <p:nvSpPr>
          <p:cNvPr id="2" name="BlokTextu 1">
            <a:extLst>
              <a:ext uri="{FF2B5EF4-FFF2-40B4-BE49-F238E27FC236}">
                <a16:creationId xmlns:a16="http://schemas.microsoft.com/office/drawing/2014/main" id="{E20FBD91-6B27-4E7E-B7A3-42616DBE1992}"/>
              </a:ext>
            </a:extLst>
          </p:cNvPr>
          <p:cNvSpPr txBox="1"/>
          <p:nvPr/>
        </p:nvSpPr>
        <p:spPr>
          <a:xfrm>
            <a:off x="611560" y="1196752"/>
            <a:ext cx="8208912" cy="4731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lnSpc>
                <a:spcPct val="107000"/>
              </a:lnSpc>
              <a:spcBef>
                <a:spcPts val="600"/>
              </a:spcBef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sk-SK" sz="21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POO </a:t>
            </a:r>
            <a:r>
              <a:rPr lang="sk-SK" sz="21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 </a:t>
            </a:r>
            <a:r>
              <a:rPr lang="sk-SK" sz="21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Program Slovensko</a:t>
            </a:r>
            <a:r>
              <a:rPr lang="sk-SK" sz="21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k-SK" sz="2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</a:t>
            </a:r>
            <a:r>
              <a:rPr lang="sk-SK" sz="21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rozhodujúce </a:t>
            </a:r>
            <a:r>
              <a:rPr lang="sk-SK" sz="2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zdroje financovania transformácie ekonomiky SR</a:t>
            </a:r>
          </a:p>
          <a:p>
            <a:pPr marL="285750" indent="-285750" algn="just">
              <a:lnSpc>
                <a:spcPct val="107000"/>
              </a:lnSpc>
              <a:spcBef>
                <a:spcPts val="600"/>
              </a:spcBef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sk-SK" sz="21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Reformy a investície </a:t>
            </a:r>
            <a:r>
              <a:rPr lang="sk-SK" sz="2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realizované MDV SR z </a:t>
            </a:r>
            <a:r>
              <a:rPr lang="sk-SK" sz="21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POO </a:t>
            </a:r>
            <a:r>
              <a:rPr lang="sk-SK" sz="21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zvyšujú </a:t>
            </a:r>
            <a:r>
              <a:rPr lang="sk-SK" sz="21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účinnosť</a:t>
            </a:r>
            <a:r>
              <a:rPr lang="sk-SK" sz="2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aktivít financovaných z </a:t>
            </a:r>
            <a:r>
              <a:rPr lang="sk-SK" sz="21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PSK (</a:t>
            </a:r>
            <a:r>
              <a:rPr lang="sk-SK" sz="21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synergia </a:t>
            </a:r>
            <a:r>
              <a:rPr lang="sk-SK" sz="21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 komplementarita</a:t>
            </a:r>
            <a:r>
              <a:rPr lang="sk-SK" sz="2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  <a:endParaRPr lang="sk-SK" sz="21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 algn="just">
              <a:lnSpc>
                <a:spcPct val="107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  <a:tabLst>
                <a:tab pos="3460115" algn="l"/>
              </a:tabLst>
            </a:pPr>
            <a:r>
              <a:rPr lang="sk-SK" sz="21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Vzájomné synergické efekty</a:t>
            </a:r>
            <a:r>
              <a:rPr lang="sk-SK" sz="2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sa prejavujú na úrovni cieľov kohéznej politiky, priorít a špecifických </a:t>
            </a:r>
            <a:r>
              <a:rPr lang="sk-SK" sz="21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cieľov a projektov </a:t>
            </a:r>
            <a:r>
              <a:rPr lang="sk-SK" sz="2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financovaných z </a:t>
            </a:r>
            <a:r>
              <a:rPr lang="sk-SK" sz="21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PSK</a:t>
            </a:r>
            <a:endParaRPr lang="sk-SK" sz="21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 algn="just">
              <a:lnSpc>
                <a:spcPct val="107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  <a:tabLst>
                <a:tab pos="3460115" algn="l"/>
              </a:tabLst>
            </a:pPr>
            <a:r>
              <a:rPr lang="sk-SK" sz="21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Cieľ</a:t>
            </a:r>
            <a:r>
              <a:rPr lang="sk-SK" sz="21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- prechod </a:t>
            </a:r>
            <a:r>
              <a:rPr lang="sk-SK" sz="21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z ekologickejšieho, nízkouhlíkového hospodárstva na hospodárstvo s nulovou bilanciou uhlíka a odolnú Európu vďaka presadzovaniu čistej a spravodlivej energetickej transformácie, zelených a modrých investícií, obehového hospodárstva, zmierňovania zmeny klímy a adaptácie na ňu, predchádzania rizikám a ich riadenia a udržateľnej mestskej </a:t>
            </a:r>
            <a:r>
              <a:rPr lang="sk-SK" sz="21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mobility</a:t>
            </a:r>
            <a:endParaRPr lang="sk-SK" sz="21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2011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vnutorny slide MDn kopi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63441" y="-64311"/>
            <a:ext cx="9300645" cy="6914614"/>
          </a:xfrm>
          <a:prstGeom prst="rect">
            <a:avLst/>
          </a:prstGeom>
        </p:spPr>
      </p:pic>
      <p:pic>
        <p:nvPicPr>
          <p:cNvPr id="14" name="Picture 13" descr="ppt1 Ministerstvo dopravy a vystavby SR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6796" y="6073358"/>
            <a:ext cx="9144000" cy="784642"/>
          </a:xfrm>
          <a:prstGeom prst="rect">
            <a:avLst/>
          </a:prstGeom>
        </p:spPr>
      </p:pic>
      <p:sp>
        <p:nvSpPr>
          <p:cNvPr id="3" name="BlokTextu 2"/>
          <p:cNvSpPr txBox="1"/>
          <p:nvPr/>
        </p:nvSpPr>
        <p:spPr>
          <a:xfrm>
            <a:off x="611560" y="341224"/>
            <a:ext cx="9144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21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PLÁN </a:t>
            </a:r>
            <a:r>
              <a:rPr kumimoji="0" lang="sk-SK" sz="21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OBNOVY a ODOLNOSTI  SR - OBLASTI a KOMPONENTY</a:t>
            </a:r>
          </a:p>
        </p:txBody>
      </p:sp>
      <p:sp>
        <p:nvSpPr>
          <p:cNvPr id="4" name="BlokTextu 3"/>
          <p:cNvSpPr txBox="1"/>
          <p:nvPr/>
        </p:nvSpPr>
        <p:spPr>
          <a:xfrm>
            <a:off x="439268" y="6327179"/>
            <a:ext cx="27723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k-SK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Plán obnovy a odolnosti SR</a:t>
            </a:r>
            <a:endParaRPr kumimoji="0" lang="sk-SK" sz="12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Obdĺžnik 10">
            <a:extLst>
              <a:ext uri="{FF2B5EF4-FFF2-40B4-BE49-F238E27FC236}">
                <a16:creationId xmlns:a16="http://schemas.microsoft.com/office/drawing/2014/main" id="{E7D9E818-1374-4C5C-9FD6-8B7CF1EF4E8F}"/>
              </a:ext>
            </a:extLst>
          </p:cNvPr>
          <p:cNvSpPr/>
          <p:nvPr/>
        </p:nvSpPr>
        <p:spPr>
          <a:xfrm>
            <a:off x="7884368" y="1196752"/>
            <a:ext cx="936104" cy="57606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k-SK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BlokTextu 4">
            <a:extLst>
              <a:ext uri="{FF2B5EF4-FFF2-40B4-BE49-F238E27FC236}">
                <a16:creationId xmlns:a16="http://schemas.microsoft.com/office/drawing/2014/main" id="{2C17FE4F-4E96-4C6D-B44B-A8575B8E4025}"/>
              </a:ext>
            </a:extLst>
          </p:cNvPr>
          <p:cNvSpPr txBox="1"/>
          <p:nvPr/>
        </p:nvSpPr>
        <p:spPr>
          <a:xfrm>
            <a:off x="611560" y="1052736"/>
            <a:ext cx="7992888" cy="46805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k-SK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BlokTextu 6">
            <a:extLst>
              <a:ext uri="{FF2B5EF4-FFF2-40B4-BE49-F238E27FC236}">
                <a16:creationId xmlns:a16="http://schemas.microsoft.com/office/drawing/2014/main" id="{7A34CE42-8683-4F46-BE81-B199AE74E0DF}"/>
              </a:ext>
            </a:extLst>
          </p:cNvPr>
          <p:cNvSpPr txBox="1"/>
          <p:nvPr/>
        </p:nvSpPr>
        <p:spPr>
          <a:xfrm>
            <a:off x="323528" y="1229266"/>
            <a:ext cx="8712097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k-SK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k-SK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k-SK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k-SK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k-SK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k-SK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k-SK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k-SK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k-SK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k-SK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k-SK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k-SK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k-SK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k-SK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k-SK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k-SK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k-SK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9" name="Obrázok 8">
            <a:extLst>
              <a:ext uri="{FF2B5EF4-FFF2-40B4-BE49-F238E27FC236}">
                <a16:creationId xmlns:a16="http://schemas.microsoft.com/office/drawing/2014/main" id="{D19C6585-959A-461B-8410-C3D47A4A4BF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2107" y="1196752"/>
            <a:ext cx="8769547" cy="4542467"/>
          </a:xfrm>
          <a:prstGeom prst="rect">
            <a:avLst/>
          </a:prstGeom>
        </p:spPr>
      </p:pic>
      <p:sp>
        <p:nvSpPr>
          <p:cNvPr id="2" name="BlokTextu 1">
            <a:extLst>
              <a:ext uri="{FF2B5EF4-FFF2-40B4-BE49-F238E27FC236}">
                <a16:creationId xmlns:a16="http://schemas.microsoft.com/office/drawing/2014/main" id="{DD1FC1A0-5049-469A-A3B2-A51E97B08546}"/>
              </a:ext>
            </a:extLst>
          </p:cNvPr>
          <p:cNvSpPr txBox="1"/>
          <p:nvPr/>
        </p:nvSpPr>
        <p:spPr>
          <a:xfrm>
            <a:off x="6516216" y="5661248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sk-SK" dirty="0"/>
          </a:p>
        </p:txBody>
      </p:sp>
      <p:sp>
        <p:nvSpPr>
          <p:cNvPr id="10" name="BlokTextu 9">
            <a:extLst>
              <a:ext uri="{FF2B5EF4-FFF2-40B4-BE49-F238E27FC236}">
                <a16:creationId xmlns:a16="http://schemas.microsoft.com/office/drawing/2014/main" id="{3D844696-311A-427D-8207-9EF56314578A}"/>
              </a:ext>
            </a:extLst>
          </p:cNvPr>
          <p:cNvSpPr txBox="1"/>
          <p:nvPr/>
        </p:nvSpPr>
        <p:spPr>
          <a:xfrm>
            <a:off x="1737398" y="5589240"/>
            <a:ext cx="11064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sk-SK" dirty="0"/>
          </a:p>
        </p:txBody>
      </p:sp>
      <p:sp>
        <p:nvSpPr>
          <p:cNvPr id="12" name="BlokTextu 11">
            <a:extLst>
              <a:ext uri="{FF2B5EF4-FFF2-40B4-BE49-F238E27FC236}">
                <a16:creationId xmlns:a16="http://schemas.microsoft.com/office/drawing/2014/main" id="{2ABC57E0-DD48-4A06-A353-FEAEB59AC130}"/>
              </a:ext>
            </a:extLst>
          </p:cNvPr>
          <p:cNvSpPr txBox="1"/>
          <p:nvPr/>
        </p:nvSpPr>
        <p:spPr>
          <a:xfrm>
            <a:off x="611560" y="5589240"/>
            <a:ext cx="144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sk-SK" dirty="0"/>
          </a:p>
        </p:txBody>
      </p:sp>
      <p:sp>
        <p:nvSpPr>
          <p:cNvPr id="13" name="BlokTextu 12">
            <a:extLst>
              <a:ext uri="{FF2B5EF4-FFF2-40B4-BE49-F238E27FC236}">
                <a16:creationId xmlns:a16="http://schemas.microsoft.com/office/drawing/2014/main" id="{2571072A-17F1-4CD1-985D-3E3C49BBB46A}"/>
              </a:ext>
            </a:extLst>
          </p:cNvPr>
          <p:cNvSpPr txBox="1"/>
          <p:nvPr/>
        </p:nvSpPr>
        <p:spPr>
          <a:xfrm>
            <a:off x="439268" y="5809910"/>
            <a:ext cx="2488002" cy="369332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r>
              <a:rPr lang="sk-SK" b="1" dirty="0">
                <a:solidFill>
                  <a:schemeClr val="bg2"/>
                </a:solidFill>
                <a:highlight>
                  <a:srgbClr val="FF00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SPOLU   6,575 mil. eur</a:t>
            </a:r>
          </a:p>
        </p:txBody>
      </p:sp>
    </p:spTree>
    <p:extLst>
      <p:ext uri="{BB962C8B-B14F-4D97-AF65-F5344CB8AC3E}">
        <p14:creationId xmlns:p14="http://schemas.microsoft.com/office/powerpoint/2010/main" val="1611216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vnutorny slide MDn kopi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093296"/>
          </a:xfrm>
          <a:prstGeom prst="rect">
            <a:avLst/>
          </a:prstGeom>
        </p:spPr>
      </p:pic>
      <p:pic>
        <p:nvPicPr>
          <p:cNvPr id="14" name="Picture 13" descr="ppt1 Ministerstvo dopravy a vystavby SR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6019800"/>
            <a:ext cx="9144000" cy="680791"/>
          </a:xfrm>
          <a:prstGeom prst="rect">
            <a:avLst/>
          </a:prstGeom>
        </p:spPr>
      </p:pic>
      <p:sp>
        <p:nvSpPr>
          <p:cNvPr id="3" name="BlokTextu 2"/>
          <p:cNvSpPr txBox="1"/>
          <p:nvPr/>
        </p:nvSpPr>
        <p:spPr>
          <a:xfrm>
            <a:off x="467478" y="357071"/>
            <a:ext cx="9216008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k-SK" sz="21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KOMPONENT </a:t>
            </a:r>
            <a:r>
              <a:rPr lang="sk-SK" sz="21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sk-SK" sz="21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k-SK" sz="21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UDRŽATEĽNÁ  </a:t>
            </a:r>
            <a:r>
              <a:rPr lang="sk-SK" sz="21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DOPRAVA  </a:t>
            </a:r>
            <a:r>
              <a:rPr lang="sk-SK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</p:txBody>
      </p:sp>
      <p:sp>
        <p:nvSpPr>
          <p:cNvPr id="4" name="BlokTextu 3"/>
          <p:cNvSpPr txBox="1"/>
          <p:nvPr/>
        </p:nvSpPr>
        <p:spPr>
          <a:xfrm>
            <a:off x="611560" y="6324600"/>
            <a:ext cx="27723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000" dirty="0"/>
              <a:t>Hlavný názov prezentácie</a:t>
            </a:r>
          </a:p>
        </p:txBody>
      </p:sp>
      <p:sp>
        <p:nvSpPr>
          <p:cNvPr id="2" name="BlokTextu 1">
            <a:extLst>
              <a:ext uri="{FF2B5EF4-FFF2-40B4-BE49-F238E27FC236}">
                <a16:creationId xmlns:a16="http://schemas.microsoft.com/office/drawing/2014/main" id="{E20FBD91-6B27-4E7E-B7A3-42616DBE1992}"/>
              </a:ext>
            </a:extLst>
          </p:cNvPr>
          <p:cNvSpPr txBox="1"/>
          <p:nvPr/>
        </p:nvSpPr>
        <p:spPr>
          <a:xfrm>
            <a:off x="611560" y="1294780"/>
            <a:ext cx="7920880" cy="4462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Bef>
                <a:spcPts val="600"/>
              </a:spcBef>
            </a:pPr>
            <a:r>
              <a:rPr lang="sk-SK" sz="2200" dirty="0">
                <a:latin typeface="Times New Roman" panose="02020603050405020304" pitchFamily="18" charset="0"/>
                <a:ea typeface="Calibri" panose="020F0502020204030204" pitchFamily="34" charset="0"/>
              </a:rPr>
              <a:t>Oblasť podpory: </a:t>
            </a:r>
            <a:r>
              <a:rPr lang="sk-SK" sz="2200" b="1" dirty="0">
                <a:latin typeface="Times New Roman" panose="02020603050405020304" pitchFamily="18" charset="0"/>
                <a:ea typeface="Calibri" panose="020F0502020204030204" pitchFamily="34" charset="0"/>
              </a:rPr>
              <a:t>ZELENÁ  </a:t>
            </a:r>
            <a:r>
              <a:rPr lang="sk-SK" sz="2200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EKONOMIKA</a:t>
            </a:r>
            <a:endParaRPr lang="sk-SK" b="1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265113" indent="-265113" algn="just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sk-SK" sz="22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Cieľ - </a:t>
            </a:r>
            <a:r>
              <a:rPr lang="sk-SK" sz="22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zatraktívniť </a:t>
            </a:r>
            <a:r>
              <a:rPr lang="sk-SK" sz="2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ekologické formy dopravy, prispieť k zelenej a digitálnej tranzícii </a:t>
            </a:r>
            <a:r>
              <a:rPr lang="sk-SK" sz="22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v</a:t>
            </a:r>
            <a:r>
              <a:rPr lang="sk-SK" sz="2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doprave prostredníctvom podpory opatrení v dopravnom </a:t>
            </a:r>
            <a:r>
              <a:rPr lang="sk-SK" sz="22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sektore</a:t>
            </a:r>
            <a:endParaRPr lang="sk-SK" sz="22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 algn="just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sk-SK" sz="22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Hlavné efekty: </a:t>
            </a:r>
            <a:r>
              <a:rPr lang="sk-SK" sz="22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vyšší </a:t>
            </a:r>
            <a:r>
              <a:rPr lang="sk-SK" sz="2200" dirty="0">
                <a:latin typeface="Times New Roman" panose="02020603050405020304" pitchFamily="18" charset="0"/>
                <a:ea typeface="Calibri" panose="020F0502020204030204" pitchFamily="34" charset="0"/>
              </a:rPr>
              <a:t>počet cestujúcich v železničnej a verejnej osobnej doprave, nárast </a:t>
            </a:r>
            <a:r>
              <a:rPr lang="sk-SK" sz="22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objemu </a:t>
            </a:r>
            <a:r>
              <a:rPr lang="sk-SK" sz="2200" dirty="0">
                <a:latin typeface="Times New Roman" panose="02020603050405020304" pitchFamily="18" charset="0"/>
                <a:ea typeface="Calibri" panose="020F0502020204030204" pitchFamily="34" charset="0"/>
              </a:rPr>
              <a:t>tovaru prepraveného v ekologickej intermodálnej doprave, </a:t>
            </a:r>
            <a:r>
              <a:rPr lang="sk-SK" sz="22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lepšie </a:t>
            </a:r>
            <a:r>
              <a:rPr lang="sk-SK" sz="2200" dirty="0">
                <a:latin typeface="Times New Roman" panose="02020603050405020304" pitchFamily="18" charset="0"/>
                <a:ea typeface="Calibri" panose="020F0502020204030204" pitchFamily="34" charset="0"/>
              </a:rPr>
              <a:t>možnosti na využitie alternatívnych palív, vyššia kvalita ovzdušia </a:t>
            </a:r>
            <a:r>
              <a:rPr lang="sk-SK" sz="22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vo </a:t>
            </a:r>
            <a:r>
              <a:rPr lang="sk-SK" sz="2200" dirty="0">
                <a:latin typeface="Times New Roman" panose="02020603050405020304" pitchFamily="18" charset="0"/>
                <a:ea typeface="Calibri" panose="020F0502020204030204" pitchFamily="34" charset="0"/>
              </a:rPr>
              <a:t>veľkých aglomeráciach, redukcia emisií  skleníkových plynov  		</a:t>
            </a:r>
            <a:endParaRPr lang="sk-SK" sz="2200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 algn="just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sk-SK" sz="22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Alokácia: </a:t>
            </a:r>
            <a:r>
              <a:rPr lang="sk-SK" sz="22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801 </a:t>
            </a:r>
            <a:r>
              <a:rPr lang="sk-SK" sz="2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mil. eur (predpoklad</a:t>
            </a:r>
            <a:r>
              <a:rPr lang="sk-SK" sz="22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  <a:endParaRPr lang="sk-SK" sz="22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lvl="0" indent="-285750" algn="just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sk-SK" sz="2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Kľúčové opatrenie: </a:t>
            </a:r>
            <a:r>
              <a:rPr lang="sk-SK" sz="22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Investícia </a:t>
            </a:r>
            <a:r>
              <a:rPr lang="sk-SK" sz="2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č. 1 </a:t>
            </a:r>
            <a:r>
              <a:rPr lang="sk-SK" sz="2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Rozvoj infraštruktúry nízkouhlíkovej dopravy</a:t>
            </a:r>
            <a:r>
              <a:rPr lang="sk-SK" sz="2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k-SK" sz="2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alokácia </a:t>
            </a:r>
            <a:r>
              <a:rPr lang="sk-SK" sz="2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sk-SK" sz="2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660,5 mil. </a:t>
            </a:r>
            <a:r>
              <a:rPr lang="sk-SK" sz="22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eur</a:t>
            </a:r>
            <a:endParaRPr lang="sk-SK" sz="22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BlokTextu 6">
            <a:extLst>
              <a:ext uri="{FF2B5EF4-FFF2-40B4-BE49-F238E27FC236}">
                <a16:creationId xmlns:a16="http://schemas.microsoft.com/office/drawing/2014/main" id="{A3CF78F9-2B7F-4416-A745-88B02BD3A948}"/>
              </a:ext>
            </a:extLst>
          </p:cNvPr>
          <p:cNvSpPr txBox="1"/>
          <p:nvPr/>
        </p:nvSpPr>
        <p:spPr>
          <a:xfrm>
            <a:off x="611560" y="6324600"/>
            <a:ext cx="1944216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sk-SK" sz="1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Plán obnovy a odolnosti SR</a:t>
            </a:r>
          </a:p>
        </p:txBody>
      </p:sp>
    </p:spTree>
    <p:extLst>
      <p:ext uri="{BB962C8B-B14F-4D97-AF65-F5344CB8AC3E}">
        <p14:creationId xmlns:p14="http://schemas.microsoft.com/office/powerpoint/2010/main" val="2279996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vnutorny slide MDn kopi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99392"/>
            <a:ext cx="9144000" cy="7352383"/>
          </a:xfrm>
          <a:prstGeom prst="rect">
            <a:avLst/>
          </a:prstGeom>
        </p:spPr>
      </p:pic>
      <p:pic>
        <p:nvPicPr>
          <p:cNvPr id="14" name="Picture 13" descr="ppt1 Ministerstvo dopravy a vystavby SR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6019800"/>
            <a:ext cx="9144000" cy="680791"/>
          </a:xfrm>
          <a:prstGeom prst="rect">
            <a:avLst/>
          </a:prstGeom>
        </p:spPr>
      </p:pic>
      <p:sp>
        <p:nvSpPr>
          <p:cNvPr id="3" name="BlokTextu 2"/>
          <p:cNvSpPr txBox="1"/>
          <p:nvPr/>
        </p:nvSpPr>
        <p:spPr>
          <a:xfrm>
            <a:off x="466528" y="357861"/>
            <a:ext cx="92160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KOMPONENT </a:t>
            </a:r>
            <a:r>
              <a:rPr lang="sk-SK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3 - UDRŽATEĽNÁ  </a:t>
            </a:r>
            <a:r>
              <a:rPr lang="sk-SK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DÓPRAVA  (INVESTÍCIE)	</a:t>
            </a:r>
          </a:p>
        </p:txBody>
      </p:sp>
      <p:sp>
        <p:nvSpPr>
          <p:cNvPr id="4" name="BlokTextu 3"/>
          <p:cNvSpPr txBox="1"/>
          <p:nvPr/>
        </p:nvSpPr>
        <p:spPr>
          <a:xfrm>
            <a:off x="611560" y="6324600"/>
            <a:ext cx="27723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12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Plán obnovy a odolnosti SR</a:t>
            </a:r>
          </a:p>
        </p:txBody>
      </p:sp>
      <p:sp>
        <p:nvSpPr>
          <p:cNvPr id="2" name="BlokTextu 1">
            <a:extLst>
              <a:ext uri="{FF2B5EF4-FFF2-40B4-BE49-F238E27FC236}">
                <a16:creationId xmlns:a16="http://schemas.microsoft.com/office/drawing/2014/main" id="{E20FBD91-6B27-4E7E-B7A3-42616DBE1992}"/>
              </a:ext>
            </a:extLst>
          </p:cNvPr>
          <p:cNvSpPr txBox="1"/>
          <p:nvPr/>
        </p:nvSpPr>
        <p:spPr>
          <a:xfrm>
            <a:off x="611560" y="1196752"/>
            <a:ext cx="8351912" cy="18112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sk-SK" dirty="0">
                <a:latin typeface="Times New Roman" panose="02020603050405020304" pitchFamily="18" charset="0"/>
                <a:ea typeface="Calibri" panose="020F0502020204030204" pitchFamily="34" charset="0"/>
              </a:rPr>
              <a:t>Oblasť podpory: </a:t>
            </a:r>
            <a:r>
              <a:rPr lang="sk-SK" b="1" dirty="0">
                <a:latin typeface="Times New Roman" panose="02020603050405020304" pitchFamily="18" charset="0"/>
                <a:ea typeface="Calibri" panose="020F0502020204030204" pitchFamily="34" charset="0"/>
              </a:rPr>
              <a:t>ZELENÁ  EKONOMIKA</a:t>
            </a:r>
          </a:p>
          <a:p>
            <a:pPr algn="just"/>
            <a:r>
              <a:rPr lang="sk-SK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					 	</a:t>
            </a:r>
            <a:r>
              <a:rPr lang="sk-SK" sz="18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	</a:t>
            </a:r>
            <a:r>
              <a:rPr lang="sk-SK" sz="12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mil. eur</a:t>
            </a:r>
          </a:p>
          <a:p>
            <a:pPr algn="just"/>
            <a:r>
              <a:rPr lang="sk-SK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Investícia 1: Rozvoj infraštruktúry </a:t>
            </a:r>
            <a:r>
              <a:rPr lang="sk-SK" sz="1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nízkouhlíkovej</a:t>
            </a:r>
            <a:r>
              <a:rPr lang="sk-SK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dopravy			660,5 </a:t>
            </a:r>
          </a:p>
          <a:p>
            <a:pPr algn="just"/>
            <a:r>
              <a:rPr lang="pl-PL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Investícia 2: Podpora ekologickej osobnej dopravy		  	45,3	              </a:t>
            </a:r>
          </a:p>
          <a:p>
            <a:pPr algn="just"/>
            <a:r>
              <a:rPr lang="sk-SK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Investícia </a:t>
            </a:r>
            <a:r>
              <a:rPr lang="sk-SK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3: Rozvoj intermodálnej nákladnej dopravy		  </a:t>
            </a:r>
            <a:r>
              <a:rPr lang="sk-SK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16,1 </a:t>
            </a:r>
            <a:endParaRPr lang="sk-SK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sk-SK" sz="1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Investícia 4: Podpora budovania infraštruktúry pre alternatívne pohony	  </a:t>
            </a:r>
            <a:r>
              <a:rPr lang="sk-SK" sz="14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	51,5 </a:t>
            </a:r>
            <a:endParaRPr lang="sk-SK" sz="14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endParaRPr lang="sk-SK" sz="9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sk-SK" sz="1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</a:t>
            </a:r>
            <a:r>
              <a:rPr lang="sk-SK" sz="10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il. </a:t>
            </a:r>
            <a:r>
              <a:rPr lang="sk-SK" sz="10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eur</a:t>
            </a:r>
            <a:endParaRPr lang="sk-SK" sz="1000" b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10" name="Graf 9"/>
          <p:cNvGraphicFramePr/>
          <p:nvPr>
            <p:extLst/>
          </p:nvPr>
        </p:nvGraphicFramePr>
        <p:xfrm>
          <a:off x="1187624" y="2924944"/>
          <a:ext cx="7056784" cy="30948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9" name="Obdĺžnik 8"/>
          <p:cNvSpPr/>
          <p:nvPr/>
        </p:nvSpPr>
        <p:spPr>
          <a:xfrm>
            <a:off x="466528" y="3140968"/>
            <a:ext cx="649088" cy="288032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14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vnutorny slide MDn kopi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9757"/>
            <a:ext cx="9144000" cy="6655967"/>
          </a:xfrm>
          <a:prstGeom prst="rect">
            <a:avLst/>
          </a:prstGeom>
        </p:spPr>
      </p:pic>
      <p:pic>
        <p:nvPicPr>
          <p:cNvPr id="14" name="Picture 13" descr="ppt1 Ministerstvo dopravy a vystavby SR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6010163"/>
            <a:ext cx="9144000" cy="680791"/>
          </a:xfrm>
          <a:prstGeom prst="rect">
            <a:avLst/>
          </a:prstGeom>
        </p:spPr>
      </p:pic>
      <p:sp>
        <p:nvSpPr>
          <p:cNvPr id="3" name="BlokTextu 2"/>
          <p:cNvSpPr txBox="1"/>
          <p:nvPr/>
        </p:nvSpPr>
        <p:spPr>
          <a:xfrm>
            <a:off x="467544" y="404664"/>
            <a:ext cx="9216008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KOMPONENT </a:t>
            </a:r>
            <a:r>
              <a:rPr lang="sk-SK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3 - </a:t>
            </a:r>
            <a:r>
              <a:rPr lang="sk-SK" sz="21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UDRŽATEĽNÁ</a:t>
            </a:r>
            <a:r>
              <a:rPr lang="sk-SK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sk-SK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DOPRAVA  (INVESTÍCIE</a:t>
            </a:r>
            <a:r>
              <a:rPr lang="sk-SK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- ciele</a:t>
            </a:r>
            <a:endParaRPr lang="sk-SK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BlokTextu 3"/>
          <p:cNvSpPr txBox="1"/>
          <p:nvPr/>
        </p:nvSpPr>
        <p:spPr>
          <a:xfrm>
            <a:off x="467544" y="6327149"/>
            <a:ext cx="27723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Plán obnovy a odolnosti SR</a:t>
            </a:r>
          </a:p>
        </p:txBody>
      </p:sp>
      <p:pic>
        <p:nvPicPr>
          <p:cNvPr id="8" name="Obrázok 7">
            <a:extLst>
              <a:ext uri="{FF2B5EF4-FFF2-40B4-BE49-F238E27FC236}">
                <a16:creationId xmlns:a16="http://schemas.microsoft.com/office/drawing/2014/main" id="{99E96A98-2A96-423C-B68D-B77D95C382C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7103" y="1166517"/>
            <a:ext cx="8289794" cy="49142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0509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ok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039"/>
          <a:stretch/>
        </p:blipFill>
        <p:spPr>
          <a:xfrm>
            <a:off x="-5" y="9360"/>
            <a:ext cx="9144005" cy="6876000"/>
          </a:xfrm>
          <a:prstGeom prst="rect">
            <a:avLst/>
          </a:prstGeom>
        </p:spPr>
      </p:pic>
      <p:sp>
        <p:nvSpPr>
          <p:cNvPr id="5" name="BlokTextu 4"/>
          <p:cNvSpPr txBox="1"/>
          <p:nvPr/>
        </p:nvSpPr>
        <p:spPr>
          <a:xfrm>
            <a:off x="4571997" y="2564904"/>
            <a:ext cx="316835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2800" b="1" dirty="0" smtClean="0">
                <a:solidFill>
                  <a:srgbClr val="1E4E9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Nástroj na prepájanie Európy - CEF</a:t>
            </a:r>
            <a:endParaRPr lang="sk-SK" sz="2800" b="1" dirty="0">
              <a:solidFill>
                <a:srgbClr val="1E4E9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7802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vnutorny slide MDn kopi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9757"/>
            <a:ext cx="9144000" cy="6655967"/>
          </a:xfrm>
          <a:prstGeom prst="rect">
            <a:avLst/>
          </a:prstGeom>
        </p:spPr>
      </p:pic>
      <p:pic>
        <p:nvPicPr>
          <p:cNvPr id="14" name="Picture 13" descr="ppt1 Ministerstvo dopravy a vystavby SR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6010163"/>
            <a:ext cx="9144000" cy="680791"/>
          </a:xfrm>
          <a:prstGeom prst="rect">
            <a:avLst/>
          </a:prstGeom>
        </p:spPr>
      </p:pic>
      <p:sp>
        <p:nvSpPr>
          <p:cNvPr id="3" name="BlokTextu 2"/>
          <p:cNvSpPr txBox="1"/>
          <p:nvPr/>
        </p:nvSpPr>
        <p:spPr>
          <a:xfrm>
            <a:off x="107504" y="459825"/>
            <a:ext cx="92160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k-SK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CEF – </a:t>
            </a:r>
            <a:r>
              <a:rPr lang="sk-SK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Nástroj </a:t>
            </a:r>
            <a:r>
              <a:rPr lang="sk-SK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 prepájanie Európy</a:t>
            </a:r>
            <a:endParaRPr lang="sk-SK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BlokTextu 3"/>
          <p:cNvSpPr txBox="1"/>
          <p:nvPr/>
        </p:nvSpPr>
        <p:spPr>
          <a:xfrm>
            <a:off x="467544" y="6327149"/>
            <a:ext cx="27723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Komponent na prepájanie Európy (CEF)</a:t>
            </a:r>
            <a:endParaRPr lang="sk-SK" sz="10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Podnadpis 2"/>
          <p:cNvSpPr txBox="1">
            <a:spLocks/>
          </p:cNvSpPr>
          <p:nvPr/>
        </p:nvSpPr>
        <p:spPr>
          <a:xfrm>
            <a:off x="721401" y="1146143"/>
            <a:ext cx="7701198" cy="308773"/>
          </a:xfrm>
          <a:prstGeom prst="rect">
            <a:avLst/>
          </a:prstGeom>
        </p:spPr>
        <p:txBody>
          <a:bodyPr vert="horz" lIns="68580" tIns="34290" rIns="68580" bIns="3429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k-SK" b="1" dirty="0">
                <a:solidFill>
                  <a:srgbClr val="003399"/>
                </a:solidFill>
              </a:rPr>
              <a:t>Úspešné projekty CEF – výzva 2021 (1)</a:t>
            </a:r>
            <a:endParaRPr lang="sk-SK" sz="2250" dirty="0">
              <a:solidFill>
                <a:srgbClr val="003399"/>
              </a:solidFill>
            </a:endParaRPr>
          </a:p>
        </p:txBody>
      </p:sp>
      <p:sp>
        <p:nvSpPr>
          <p:cNvPr id="9" name="Podnadpis 2"/>
          <p:cNvSpPr txBox="1">
            <a:spLocks/>
          </p:cNvSpPr>
          <p:nvPr/>
        </p:nvSpPr>
        <p:spPr>
          <a:xfrm>
            <a:off x="683570" y="2683754"/>
            <a:ext cx="7701198" cy="308773"/>
          </a:xfrm>
          <a:prstGeom prst="rect">
            <a:avLst/>
          </a:prstGeom>
        </p:spPr>
        <p:txBody>
          <a:bodyPr vert="horz" lIns="68580" tIns="34290" rIns="68580" bIns="3429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sk-SK" sz="1500" dirty="0"/>
          </a:p>
        </p:txBody>
      </p:sp>
      <p:graphicFrame>
        <p:nvGraphicFramePr>
          <p:cNvPr id="10" name="Tabuľka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5249734"/>
              </p:ext>
            </p:extLst>
          </p:nvPr>
        </p:nvGraphicFramePr>
        <p:xfrm>
          <a:off x="534363" y="1595467"/>
          <a:ext cx="8075274" cy="377768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57935">
                  <a:extLst>
                    <a:ext uri="{9D8B030D-6E8A-4147-A177-3AD203B41FA5}">
                      <a16:colId xmlns:a16="http://schemas.microsoft.com/office/drawing/2014/main" val="3518281903"/>
                    </a:ext>
                  </a:extLst>
                </a:gridCol>
                <a:gridCol w="1762528">
                  <a:extLst>
                    <a:ext uri="{9D8B030D-6E8A-4147-A177-3AD203B41FA5}">
                      <a16:colId xmlns:a16="http://schemas.microsoft.com/office/drawing/2014/main" val="2706308669"/>
                    </a:ext>
                  </a:extLst>
                </a:gridCol>
                <a:gridCol w="3863462">
                  <a:extLst>
                    <a:ext uri="{9D8B030D-6E8A-4147-A177-3AD203B41FA5}">
                      <a16:colId xmlns:a16="http://schemas.microsoft.com/office/drawing/2014/main" val="1234960671"/>
                    </a:ext>
                  </a:extLst>
                </a:gridCol>
                <a:gridCol w="1491349">
                  <a:extLst>
                    <a:ext uri="{9D8B030D-6E8A-4147-A177-3AD203B41FA5}">
                      <a16:colId xmlns:a16="http://schemas.microsoft.com/office/drawing/2014/main" val="1585983186"/>
                    </a:ext>
                  </a:extLst>
                </a:gridCol>
              </a:tblGrid>
              <a:tr h="645065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sk-SK" sz="16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Obálka</a:t>
                      </a: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sk-SK" sz="16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Žiadateľ</a:t>
                      </a: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sk-SK" sz="16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Názov projektu (akcie)</a:t>
                      </a: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600" dirty="0" smtClean="0"/>
                        <a:t>Výška max. príspevku z EÚ</a:t>
                      </a:r>
                      <a:endParaRPr lang="sk-SK" sz="1600" dirty="0"/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2803896522"/>
                  </a:ext>
                </a:extLst>
              </a:tr>
              <a:tr h="922939">
                <a:tc>
                  <a:txBody>
                    <a:bodyPr/>
                    <a:lstStyle/>
                    <a:p>
                      <a:r>
                        <a:rPr lang="sk-SK" sz="1600" dirty="0" smtClean="0"/>
                        <a:t>Kohézna</a:t>
                      </a:r>
                      <a:endParaRPr lang="sk-SK" sz="1600" dirty="0"/>
                    </a:p>
                  </a:txBody>
                  <a:tcPr marL="68580" marR="68580" marT="34290" marB="3429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k-SK" sz="1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BB - TRADE, </a:t>
                      </a:r>
                      <a:r>
                        <a:rPr lang="sk-SK" sz="1600" b="1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s.r.o</a:t>
                      </a:r>
                      <a:r>
                        <a:rPr lang="sk-SK" sz="1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sk-SK" sz="1600" b="1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sk-SK" sz="16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Modernization</a:t>
                      </a:r>
                      <a:r>
                        <a:rPr lang="sk-SK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of </a:t>
                      </a:r>
                      <a:r>
                        <a:rPr lang="sk-SK" sz="16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the</a:t>
                      </a:r>
                      <a:r>
                        <a:rPr lang="sk-SK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INTERPORT </a:t>
                      </a:r>
                      <a:r>
                        <a:rPr lang="sk-SK" sz="16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transhipment</a:t>
                      </a:r>
                      <a:r>
                        <a:rPr lang="sk-SK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sk-SK" sz="16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terminal</a:t>
                      </a:r>
                      <a:r>
                        <a:rPr lang="sk-SK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in Haniska pri Košiciach </a:t>
                      </a:r>
                      <a:r>
                        <a:rPr lang="sk-SK" sz="16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for</a:t>
                      </a:r>
                      <a:r>
                        <a:rPr lang="sk-SK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sk-SK" sz="16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the</a:t>
                      </a:r>
                      <a:r>
                        <a:rPr lang="sk-SK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sk-SK" sz="16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purposes</a:t>
                      </a:r>
                      <a:r>
                        <a:rPr lang="sk-SK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of </a:t>
                      </a:r>
                      <a:r>
                        <a:rPr lang="sk-SK" sz="16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combined</a:t>
                      </a:r>
                      <a:r>
                        <a:rPr lang="sk-SK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transport</a:t>
                      </a:r>
                      <a:endParaRPr lang="sk-SK" sz="16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sk-SK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45</a:t>
                      </a:r>
                      <a:r>
                        <a:rPr lang="sk-SK" sz="16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sk-SK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046</a:t>
                      </a:r>
                      <a:r>
                        <a:rPr lang="sk-SK" sz="16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sk-SK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472 €</a:t>
                      </a:r>
                      <a:endParaRPr lang="sk-SK" sz="16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3879935906"/>
                  </a:ext>
                </a:extLst>
              </a:tr>
              <a:tr h="645065">
                <a:tc>
                  <a:txBody>
                    <a:bodyPr/>
                    <a:lstStyle/>
                    <a:p>
                      <a:r>
                        <a:rPr lang="sk-SK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Kohézna</a:t>
                      </a:r>
                      <a:endParaRPr lang="sk-SK" sz="1600" dirty="0"/>
                    </a:p>
                  </a:txBody>
                  <a:tcPr marL="68580" marR="68580" marT="34290" marB="3429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k-SK" sz="1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ŽSR</a:t>
                      </a:r>
                      <a:endParaRPr lang="sk-SK" sz="1600" b="1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sk-SK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ŽSR, </a:t>
                      </a:r>
                      <a:r>
                        <a:rPr lang="sk-SK" sz="16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Modernisation</a:t>
                      </a:r>
                      <a:r>
                        <a:rPr lang="sk-SK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of </a:t>
                      </a:r>
                      <a:r>
                        <a:rPr lang="sk-SK" sz="16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the</a:t>
                      </a:r>
                      <a:r>
                        <a:rPr lang="sk-SK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sk-SK" sz="16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railway</a:t>
                      </a:r>
                      <a:r>
                        <a:rPr lang="sk-SK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sk-SK" sz="16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line</a:t>
                      </a:r>
                      <a:r>
                        <a:rPr lang="sk-SK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Devínska Nová Ves – state </a:t>
                      </a:r>
                      <a:r>
                        <a:rPr lang="sk-SK" sz="16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border</a:t>
                      </a:r>
                      <a:r>
                        <a:rPr lang="sk-SK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of </a:t>
                      </a:r>
                      <a:r>
                        <a:rPr lang="sk-SK" sz="16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the</a:t>
                      </a:r>
                      <a:r>
                        <a:rPr lang="sk-SK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SK/CZ </a:t>
                      </a:r>
                      <a:endParaRPr lang="sk-SK" sz="16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sk-SK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172</a:t>
                      </a:r>
                      <a:r>
                        <a:rPr lang="sk-SK" sz="16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sk-SK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943</a:t>
                      </a:r>
                      <a:r>
                        <a:rPr lang="sk-SK" sz="16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sk-SK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752 €</a:t>
                      </a:r>
                      <a:endParaRPr lang="sk-SK" sz="16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727273307"/>
                  </a:ext>
                </a:extLst>
              </a:tr>
              <a:tr h="1288581">
                <a:tc>
                  <a:txBody>
                    <a:bodyPr/>
                    <a:lstStyle/>
                    <a:p>
                      <a:r>
                        <a:rPr lang="sk-SK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Kohézna</a:t>
                      </a:r>
                      <a:endParaRPr lang="sk-SK" sz="1600" dirty="0"/>
                    </a:p>
                  </a:txBody>
                  <a:tcPr marL="68580" marR="68580" marT="34290" marB="3429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k-SK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(PL) GEN. DYREKCJA DROG KRAJOWYCH I AUTOSTRAD </a:t>
                      </a:r>
                    </a:p>
                    <a:p>
                      <a:r>
                        <a:rPr lang="sk-SK" sz="1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(SK) NDS </a:t>
                      </a:r>
                      <a:r>
                        <a:rPr lang="sk-SK" sz="1600" b="1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a.s</a:t>
                      </a:r>
                      <a:r>
                        <a:rPr lang="sk-SK" sz="1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sk-SK" sz="1600" b="1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sk-SK" sz="16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Implementation</a:t>
                      </a:r>
                      <a:r>
                        <a:rPr lang="sk-SK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of a </a:t>
                      </a:r>
                      <a:r>
                        <a:rPr lang="sk-SK" sz="16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cross-border</a:t>
                      </a:r>
                      <a:r>
                        <a:rPr lang="sk-SK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sk-SK" sz="16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road</a:t>
                      </a:r>
                      <a:r>
                        <a:rPr lang="sk-SK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sk-SK" sz="16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connection</a:t>
                      </a:r>
                      <a:r>
                        <a:rPr lang="sk-SK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on </a:t>
                      </a:r>
                      <a:r>
                        <a:rPr lang="sk-SK" sz="16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the</a:t>
                      </a:r>
                      <a:r>
                        <a:rPr lang="sk-SK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sk-SK" sz="16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Via</a:t>
                      </a:r>
                      <a:r>
                        <a:rPr lang="sk-SK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sk-SK" sz="16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Carpatia</a:t>
                      </a:r>
                      <a:r>
                        <a:rPr lang="sk-SK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sk-SK" sz="16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route</a:t>
                      </a:r>
                      <a:r>
                        <a:rPr lang="sk-SK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sk-SK" sz="16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between</a:t>
                      </a:r>
                      <a:r>
                        <a:rPr lang="sk-SK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sk-SK" sz="16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Poland</a:t>
                      </a:r>
                      <a:r>
                        <a:rPr lang="sk-SK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and Slovakia</a:t>
                      </a:r>
                      <a:endParaRPr lang="sk-SK" sz="16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sk-SK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326</a:t>
                      </a:r>
                      <a:r>
                        <a:rPr lang="sk-SK" sz="16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sk-SK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637</a:t>
                      </a:r>
                      <a:r>
                        <a:rPr lang="sk-SK" sz="16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sk-SK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499 €</a:t>
                      </a:r>
                    </a:p>
                    <a:p>
                      <a:endParaRPr lang="sk-SK" sz="16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sk-SK" sz="16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SK podiel: </a:t>
                      </a:r>
                    </a:p>
                    <a:p>
                      <a:r>
                        <a:rPr lang="sk-SK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476 000</a:t>
                      </a:r>
                      <a:r>
                        <a:rPr lang="sk-SK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€</a:t>
                      </a:r>
                    </a:p>
                    <a:p>
                      <a:endParaRPr lang="sk-SK" sz="16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47034638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29766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vnutorny slide MDn kopi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9757"/>
            <a:ext cx="9144000" cy="6655967"/>
          </a:xfrm>
          <a:prstGeom prst="rect">
            <a:avLst/>
          </a:prstGeom>
        </p:spPr>
      </p:pic>
      <p:pic>
        <p:nvPicPr>
          <p:cNvPr id="14" name="Picture 13" descr="ppt1 Ministerstvo dopravy a vystavby SR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6010163"/>
            <a:ext cx="9144000" cy="680791"/>
          </a:xfrm>
          <a:prstGeom prst="rect">
            <a:avLst/>
          </a:prstGeom>
        </p:spPr>
      </p:pic>
      <p:sp>
        <p:nvSpPr>
          <p:cNvPr id="4" name="BlokTextu 3"/>
          <p:cNvSpPr txBox="1"/>
          <p:nvPr/>
        </p:nvSpPr>
        <p:spPr>
          <a:xfrm>
            <a:off x="467544" y="6327149"/>
            <a:ext cx="27723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Komponent na prepájanie Európy (</a:t>
            </a:r>
            <a:r>
              <a:rPr lang="sk-SK" sz="1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CEF)</a:t>
            </a:r>
            <a:endParaRPr lang="sk-SK" sz="10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BlokTextu 6"/>
          <p:cNvSpPr txBox="1"/>
          <p:nvPr/>
        </p:nvSpPr>
        <p:spPr>
          <a:xfrm>
            <a:off x="107504" y="476672"/>
            <a:ext cx="92160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k-SK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CEF – </a:t>
            </a:r>
            <a:r>
              <a:rPr lang="sk-SK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Nástroj </a:t>
            </a:r>
            <a:r>
              <a:rPr lang="sk-SK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 prepájanie Európy</a:t>
            </a:r>
            <a:endParaRPr lang="sk-SK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Podnadpis 2"/>
          <p:cNvSpPr txBox="1">
            <a:spLocks/>
          </p:cNvSpPr>
          <p:nvPr/>
        </p:nvSpPr>
        <p:spPr>
          <a:xfrm>
            <a:off x="721401" y="1101482"/>
            <a:ext cx="7701198" cy="308773"/>
          </a:xfrm>
          <a:prstGeom prst="rect">
            <a:avLst/>
          </a:prstGeom>
        </p:spPr>
        <p:txBody>
          <a:bodyPr vert="horz" lIns="68580" tIns="34290" rIns="68580" bIns="3429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k-SK" b="1" dirty="0">
                <a:solidFill>
                  <a:srgbClr val="003399"/>
                </a:solidFill>
              </a:rPr>
              <a:t>Úspešné projekty CEF – výzva 2021 (2)</a:t>
            </a:r>
            <a:endParaRPr lang="sk-SK" sz="2250" dirty="0">
              <a:solidFill>
                <a:srgbClr val="003399"/>
              </a:solidFill>
            </a:endParaRPr>
          </a:p>
        </p:txBody>
      </p:sp>
      <p:sp>
        <p:nvSpPr>
          <p:cNvPr id="10" name="Podnadpis 2"/>
          <p:cNvSpPr txBox="1">
            <a:spLocks/>
          </p:cNvSpPr>
          <p:nvPr/>
        </p:nvSpPr>
        <p:spPr>
          <a:xfrm>
            <a:off x="673195" y="3327792"/>
            <a:ext cx="7701198" cy="308773"/>
          </a:xfrm>
          <a:prstGeom prst="rect">
            <a:avLst/>
          </a:prstGeom>
        </p:spPr>
        <p:txBody>
          <a:bodyPr vert="horz" lIns="68580" tIns="34290" rIns="68580" bIns="3429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sk-SK" sz="1500" dirty="0"/>
          </a:p>
        </p:txBody>
      </p:sp>
      <p:graphicFrame>
        <p:nvGraphicFramePr>
          <p:cNvPr id="11" name="Tabuľka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5409728"/>
              </p:ext>
            </p:extLst>
          </p:nvPr>
        </p:nvGraphicFramePr>
        <p:xfrm>
          <a:off x="251520" y="1507518"/>
          <a:ext cx="8640960" cy="455266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2128">
                  <a:extLst>
                    <a:ext uri="{9D8B030D-6E8A-4147-A177-3AD203B41FA5}">
                      <a16:colId xmlns:a16="http://schemas.microsoft.com/office/drawing/2014/main" val="3518281903"/>
                    </a:ext>
                  </a:extLst>
                </a:gridCol>
                <a:gridCol w="1758908">
                  <a:extLst>
                    <a:ext uri="{9D8B030D-6E8A-4147-A177-3AD203B41FA5}">
                      <a16:colId xmlns:a16="http://schemas.microsoft.com/office/drawing/2014/main" val="2706308669"/>
                    </a:ext>
                  </a:extLst>
                </a:gridCol>
                <a:gridCol w="4134104">
                  <a:extLst>
                    <a:ext uri="{9D8B030D-6E8A-4147-A177-3AD203B41FA5}">
                      <a16:colId xmlns:a16="http://schemas.microsoft.com/office/drawing/2014/main" val="1234960671"/>
                    </a:ext>
                  </a:extLst>
                </a:gridCol>
                <a:gridCol w="1595820">
                  <a:extLst>
                    <a:ext uri="{9D8B030D-6E8A-4147-A177-3AD203B41FA5}">
                      <a16:colId xmlns:a16="http://schemas.microsoft.com/office/drawing/2014/main" val="1585983186"/>
                    </a:ext>
                  </a:extLst>
                </a:gridCol>
              </a:tblGrid>
              <a:tr h="586174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sk-SK" sz="16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Obálka</a:t>
                      </a: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sk-SK" sz="16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Žiadateľ</a:t>
                      </a: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sk-SK" sz="16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Názov projektu (akcie)</a:t>
                      </a: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600" dirty="0" smtClean="0"/>
                        <a:t>Výška max. príspevku z EÚ</a:t>
                      </a:r>
                      <a:endParaRPr lang="sk-SK" sz="1600" dirty="0"/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2803896522"/>
                  </a:ext>
                </a:extLst>
              </a:tr>
              <a:tr h="1343691">
                <a:tc>
                  <a:txBody>
                    <a:bodyPr/>
                    <a:lstStyle/>
                    <a:p>
                      <a:r>
                        <a:rPr lang="sk-SK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Kohézna (AFIF)</a:t>
                      </a:r>
                      <a:endParaRPr lang="sk-SK" sz="1600" dirty="0"/>
                    </a:p>
                  </a:txBody>
                  <a:tcPr marL="68580" marR="68580" marT="34290" marB="3429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k-SK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(HU) MOL </a:t>
                      </a:r>
                      <a:r>
                        <a:rPr lang="sk-SK" sz="16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Magyar</a:t>
                      </a:r>
                      <a:r>
                        <a:rPr lang="sk-SK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OLAJ ES </a:t>
                      </a:r>
                      <a:r>
                        <a:rPr lang="sk-SK" sz="16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Gazipari</a:t>
                      </a:r>
                      <a:r>
                        <a:rPr lang="sk-SK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sk-SK" sz="16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Nyilvanosan</a:t>
                      </a:r>
                      <a:r>
                        <a:rPr lang="sk-SK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sk-SK" sz="16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Mukodo</a:t>
                      </a:r>
                      <a:r>
                        <a:rPr lang="sk-SK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sk-SK" sz="16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Reszvenytarsasag</a:t>
                      </a:r>
                      <a:r>
                        <a:rPr lang="sk-SK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br>
                        <a:rPr lang="sk-SK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sk-SK" sz="1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(SK) ZSE</a:t>
                      </a:r>
                      <a:endParaRPr lang="sk-SK" sz="1600" b="1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sk-SK" sz="16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Connect</a:t>
                      </a:r>
                      <a:r>
                        <a:rPr lang="sk-SK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-E (</a:t>
                      </a:r>
                      <a:r>
                        <a:rPr lang="sk-SK" sz="16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Cohesion</a:t>
                      </a:r>
                      <a:r>
                        <a:rPr lang="sk-SK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): </a:t>
                      </a:r>
                      <a:r>
                        <a:rPr lang="sk-SK" sz="16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Connecting</a:t>
                      </a:r>
                      <a:r>
                        <a:rPr lang="sk-SK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National </a:t>
                      </a:r>
                      <a:r>
                        <a:rPr lang="sk-SK" sz="16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Networks</a:t>
                      </a:r>
                      <a:r>
                        <a:rPr lang="sk-SK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and </a:t>
                      </a:r>
                      <a:r>
                        <a:rPr lang="sk-SK" sz="16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Enabling</a:t>
                      </a:r>
                      <a:r>
                        <a:rPr lang="sk-SK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sk-SK" sz="16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Cross-border</a:t>
                      </a:r>
                      <a:r>
                        <a:rPr lang="sk-SK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sk-SK" sz="16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Traffic</a:t>
                      </a:r>
                      <a:r>
                        <a:rPr lang="sk-SK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- Electric in RO, PL, HU, CZ, SK,SI, HR</a:t>
                      </a:r>
                      <a:endParaRPr lang="sk-SK" sz="16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sk-SK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28</a:t>
                      </a:r>
                      <a:r>
                        <a:rPr lang="sk-SK" sz="16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sk-SK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260</a:t>
                      </a:r>
                      <a:r>
                        <a:rPr lang="sk-SK" sz="16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sk-SK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000 €</a:t>
                      </a:r>
                    </a:p>
                    <a:p>
                      <a:endParaRPr lang="sk-SK" sz="16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sz="16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SK podiel: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sz="1600" dirty="0" smtClean="0"/>
                        <a:t>2 730 000 </a:t>
                      </a:r>
                      <a:r>
                        <a:rPr lang="sk-SK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€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321591012"/>
                  </a:ext>
                </a:extLst>
              </a:tr>
              <a:tr h="838679">
                <a:tc>
                  <a:txBody>
                    <a:bodyPr/>
                    <a:lstStyle/>
                    <a:p>
                      <a:r>
                        <a:rPr lang="sk-SK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Všeobecná</a:t>
                      </a:r>
                      <a:endParaRPr lang="sk-SK" sz="1600" dirty="0"/>
                    </a:p>
                  </a:txBody>
                  <a:tcPr marL="68580" marR="68580" marT="34290" marB="3429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k-SK" sz="1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Železničná spoločnosť Cargo Slovakia, a. s. </a:t>
                      </a:r>
                      <a:endParaRPr lang="sk-SK" sz="1600" b="1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sk-SK" sz="16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Reduction</a:t>
                      </a:r>
                      <a:r>
                        <a:rPr lang="sk-SK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of </a:t>
                      </a:r>
                      <a:r>
                        <a:rPr lang="sk-SK" sz="16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Rail</a:t>
                      </a:r>
                      <a:r>
                        <a:rPr lang="sk-SK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sk-SK" sz="16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Freight</a:t>
                      </a:r>
                      <a:r>
                        <a:rPr lang="sk-SK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sk-SK" sz="16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Noise</a:t>
                      </a:r>
                      <a:r>
                        <a:rPr lang="sk-SK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by </a:t>
                      </a:r>
                      <a:r>
                        <a:rPr lang="sk-SK" sz="16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retrofitting</a:t>
                      </a:r>
                      <a:r>
                        <a:rPr lang="sk-SK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of ZSSK CARGO </a:t>
                      </a:r>
                      <a:r>
                        <a:rPr lang="sk-SK" sz="16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wagons</a:t>
                      </a:r>
                      <a:r>
                        <a:rPr lang="sk-SK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2</a:t>
                      </a:r>
                      <a:endParaRPr lang="sk-SK" sz="16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sk-SK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704</a:t>
                      </a:r>
                      <a:r>
                        <a:rPr lang="sk-SK" sz="16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sk-SK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750 € </a:t>
                      </a:r>
                      <a:endParaRPr lang="sk-SK" sz="16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2980203344"/>
                  </a:ext>
                </a:extLst>
              </a:tr>
              <a:tr h="1596196">
                <a:tc>
                  <a:txBody>
                    <a:bodyPr/>
                    <a:lstStyle/>
                    <a:p>
                      <a:r>
                        <a:rPr lang="sk-SK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Všeobecná</a:t>
                      </a:r>
                      <a:endParaRPr lang="sk-SK" sz="1600" dirty="0"/>
                    </a:p>
                  </a:txBody>
                  <a:tcPr marL="68580" marR="68580" marT="34290" marB="3429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k-SK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VPI </a:t>
                      </a:r>
                      <a:r>
                        <a:rPr lang="sk-SK" sz="16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European</a:t>
                      </a:r>
                      <a:r>
                        <a:rPr lang="sk-SK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sk-SK" sz="16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Rail</a:t>
                      </a:r>
                      <a:r>
                        <a:rPr lang="sk-SK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Service </a:t>
                      </a:r>
                      <a:r>
                        <a:rPr lang="sk-SK" sz="16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GmbH</a:t>
                      </a:r>
                      <a:r>
                        <a:rPr lang="sk-SK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r>
                        <a:rPr lang="sk-SK" sz="1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(SK) Cargo </a:t>
                      </a:r>
                      <a:r>
                        <a:rPr lang="sk-SK" sz="1600" b="1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Wagon</a:t>
                      </a:r>
                      <a:r>
                        <a:rPr lang="sk-SK" sz="1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sk-SK" sz="16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SLOVNAFT, </a:t>
                      </a:r>
                      <a:r>
                        <a:rPr lang="sk-SK" sz="1600" b="1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a.s</a:t>
                      </a:r>
                      <a:r>
                        <a:rPr lang="sk-SK" sz="16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., </a:t>
                      </a:r>
                      <a:r>
                        <a:rPr lang="sk-SK" sz="1600" b="1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TransPlus</a:t>
                      </a:r>
                      <a:r>
                        <a:rPr lang="sk-SK" sz="16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Slovensko </a:t>
                      </a:r>
                      <a:r>
                        <a:rPr lang="sk-SK" sz="1600" b="1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s.r.o</a:t>
                      </a:r>
                      <a:r>
                        <a:rPr lang="sk-SK" sz="16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sk-SK" sz="1600" b="1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sk-SK" sz="16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European</a:t>
                      </a:r>
                      <a:r>
                        <a:rPr lang="sk-SK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sk-SK" sz="16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Consortium</a:t>
                      </a:r>
                      <a:r>
                        <a:rPr lang="sk-SK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of VPI and UIP </a:t>
                      </a:r>
                      <a:r>
                        <a:rPr lang="sk-SK" sz="16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member</a:t>
                      </a:r>
                      <a:r>
                        <a:rPr lang="sk-SK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sk-SK" sz="16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companies</a:t>
                      </a:r>
                      <a:r>
                        <a:rPr lang="sk-SK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sk-SK" sz="16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retrofitting</a:t>
                      </a:r>
                      <a:r>
                        <a:rPr lang="sk-SK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sk-SK" sz="16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brakes</a:t>
                      </a:r>
                      <a:r>
                        <a:rPr lang="sk-SK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sk-SK" sz="16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for</a:t>
                      </a:r>
                      <a:r>
                        <a:rPr lang="sk-SK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sk-SK" sz="16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noise</a:t>
                      </a:r>
                      <a:r>
                        <a:rPr lang="sk-SK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sk-SK" sz="16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reduction</a:t>
                      </a:r>
                      <a:r>
                        <a:rPr lang="sk-SK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sk-SK" sz="16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sk-SK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r>
                        <a:rPr lang="sk-SK" sz="16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sk-SK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409</a:t>
                      </a:r>
                      <a:r>
                        <a:rPr lang="sk-SK" sz="16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sk-SK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050 €</a:t>
                      </a:r>
                    </a:p>
                    <a:p>
                      <a:endParaRPr lang="sk-SK" sz="16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sk-SK" sz="16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SK podiel: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360 050</a:t>
                      </a:r>
                      <a:r>
                        <a:rPr lang="sk-SK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€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43944202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28220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vnutorny slide MDn kopi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"/>
            <a:ext cx="9144000" cy="6629400"/>
          </a:xfrm>
          <a:prstGeom prst="rect">
            <a:avLst/>
          </a:prstGeom>
        </p:spPr>
      </p:pic>
      <p:pic>
        <p:nvPicPr>
          <p:cNvPr id="14" name="Picture 13" descr="ppt1 Ministerstvo dopravy a vystavby SR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6019800"/>
            <a:ext cx="9144000" cy="680791"/>
          </a:xfrm>
          <a:prstGeom prst="rect">
            <a:avLst/>
          </a:prstGeom>
        </p:spPr>
      </p:pic>
      <p:sp>
        <p:nvSpPr>
          <p:cNvPr id="3" name="BlokTextu 2"/>
          <p:cNvSpPr txBox="1"/>
          <p:nvPr/>
        </p:nvSpPr>
        <p:spPr>
          <a:xfrm>
            <a:off x="539552" y="346502"/>
            <a:ext cx="8602112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k-SK" sz="2100" dirty="0" smtClean="0">
                <a:solidFill>
                  <a:schemeClr val="bg1"/>
                </a:solidFill>
              </a:rPr>
              <a:t>PROGRAM SLOVENSKO – ZÁKLADNÁ CHARAKTERISTIKA</a:t>
            </a:r>
            <a:endParaRPr lang="sk-SK" sz="2100" dirty="0">
              <a:solidFill>
                <a:schemeClr val="bg1"/>
              </a:solidFill>
            </a:endParaRPr>
          </a:p>
        </p:txBody>
      </p:sp>
      <p:sp>
        <p:nvSpPr>
          <p:cNvPr id="4" name="BlokTextu 3"/>
          <p:cNvSpPr txBox="1"/>
          <p:nvPr/>
        </p:nvSpPr>
        <p:spPr>
          <a:xfrm>
            <a:off x="393552" y="6237084"/>
            <a:ext cx="27723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Program </a:t>
            </a:r>
            <a:r>
              <a:rPr lang="sk-SK" sz="1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Slovensko</a:t>
            </a:r>
            <a:endParaRPr lang="sk-SK" sz="10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BlokTextu 4"/>
          <p:cNvSpPr txBox="1"/>
          <p:nvPr/>
        </p:nvSpPr>
        <p:spPr>
          <a:xfrm>
            <a:off x="395536" y="1119961"/>
            <a:ext cx="8352928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sk-SK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Program Slovensko (PSK) </a:t>
            </a:r>
            <a:r>
              <a:rPr lang="sk-SK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je </a:t>
            </a:r>
            <a:r>
              <a:rPr lang="sk-SK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implementačným </a:t>
            </a:r>
            <a:r>
              <a:rPr lang="sk-SK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dokumentom</a:t>
            </a:r>
            <a:r>
              <a:rPr lang="sk-SK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k-SK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Partnerskej </a:t>
            </a:r>
            <a:r>
              <a:rPr lang="sk-SK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dohody Slovenskej republiky na programové obdobie 2021 - </a:t>
            </a:r>
            <a:r>
              <a:rPr lang="sk-SK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2027 </a:t>
            </a:r>
            <a:endParaRPr lang="sk-SK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sk-SK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Riadiacim orgánom je </a:t>
            </a:r>
            <a:r>
              <a:rPr lang="sk-SK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Ministerstvo </a:t>
            </a:r>
            <a:r>
              <a:rPr lang="sk-SK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investícií, regionálneho </a:t>
            </a:r>
            <a:r>
              <a:rPr lang="sk-SK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rozvoja a </a:t>
            </a:r>
            <a:r>
              <a:rPr lang="sk-SK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informatizácie SR </a:t>
            </a:r>
            <a:endParaRPr lang="sk-SK" sz="2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sk-SK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PSK </a:t>
            </a:r>
            <a:r>
              <a:rPr lang="sk-SK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= jeden program pre programové obdobie 2021 - 2027 </a:t>
            </a:r>
          </a:p>
          <a:p>
            <a:pPr marL="285750" indent="-285750" algn="just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sk-SK" sz="26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sk-SK" sz="26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inančná alokácia </a:t>
            </a:r>
            <a:r>
              <a:rPr lang="sk-SK" sz="26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PSK </a:t>
            </a:r>
            <a:r>
              <a:rPr lang="sk-SK" sz="26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= rozložená na </a:t>
            </a:r>
            <a:r>
              <a:rPr lang="sk-SK" sz="2600" b="1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päť </a:t>
            </a:r>
            <a:r>
              <a:rPr lang="sk-SK" sz="26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politických cieľov </a:t>
            </a:r>
            <a:r>
              <a:rPr lang="sk-SK" sz="2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kohéznej </a:t>
            </a:r>
            <a:r>
              <a:rPr lang="sk-SK" sz="26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politiky </a:t>
            </a:r>
            <a:endParaRPr lang="sk-SK" sz="26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sk-SK" sz="26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Finančná alokácia PSK </a:t>
            </a:r>
            <a:r>
              <a:rPr lang="sk-SK" sz="26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predstavuje </a:t>
            </a:r>
            <a:r>
              <a:rPr lang="sk-SK" sz="26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približne </a:t>
            </a:r>
            <a:r>
              <a:rPr lang="sk-SK" sz="2600" b="1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12,6 mld. </a:t>
            </a:r>
            <a:r>
              <a:rPr lang="sk-SK" sz="2600" b="1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eur</a:t>
            </a:r>
            <a:endParaRPr lang="sk-SK" sz="2600" b="0" i="0" dirty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3087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vnutorny slide MDn kopi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9757"/>
            <a:ext cx="9144000" cy="6655967"/>
          </a:xfrm>
          <a:prstGeom prst="rect">
            <a:avLst/>
          </a:prstGeom>
        </p:spPr>
      </p:pic>
      <p:pic>
        <p:nvPicPr>
          <p:cNvPr id="14" name="Picture 13" descr="ppt1 Ministerstvo dopravy a vystavby SR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6010163"/>
            <a:ext cx="9144000" cy="680791"/>
          </a:xfrm>
          <a:prstGeom prst="rect">
            <a:avLst/>
          </a:prstGeom>
        </p:spPr>
      </p:pic>
      <p:sp>
        <p:nvSpPr>
          <p:cNvPr id="4" name="BlokTextu 3"/>
          <p:cNvSpPr txBox="1"/>
          <p:nvPr/>
        </p:nvSpPr>
        <p:spPr>
          <a:xfrm>
            <a:off x="467544" y="6327149"/>
            <a:ext cx="27723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Komponent na prepájanie Európy (</a:t>
            </a:r>
            <a:r>
              <a:rPr lang="sk-SK" sz="1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CEF)</a:t>
            </a:r>
            <a:endParaRPr lang="sk-SK" sz="10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BlokTextu 8"/>
          <p:cNvSpPr txBox="1"/>
          <p:nvPr/>
        </p:nvSpPr>
        <p:spPr>
          <a:xfrm>
            <a:off x="251520" y="455157"/>
            <a:ext cx="92160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k-SK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CEF – </a:t>
            </a:r>
            <a:r>
              <a:rPr lang="sk-SK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Nástroj </a:t>
            </a:r>
            <a:r>
              <a:rPr lang="sk-SK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 prepájanie Európy</a:t>
            </a:r>
            <a:endParaRPr lang="sk-SK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Podnadpis 2"/>
          <p:cNvSpPr txBox="1">
            <a:spLocks/>
          </p:cNvSpPr>
          <p:nvPr/>
        </p:nvSpPr>
        <p:spPr>
          <a:xfrm>
            <a:off x="755576" y="1268760"/>
            <a:ext cx="7701198" cy="308773"/>
          </a:xfrm>
          <a:prstGeom prst="rect">
            <a:avLst/>
          </a:prstGeom>
        </p:spPr>
        <p:txBody>
          <a:bodyPr vert="horz" lIns="68580" tIns="34290" rIns="68580" bIns="3429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k-SK" b="1" dirty="0">
                <a:solidFill>
                  <a:srgbClr val="003399"/>
                </a:solidFill>
              </a:rPr>
              <a:t>Úspešné projekty CEF – výzva </a:t>
            </a:r>
            <a:r>
              <a:rPr lang="sk-SK" b="1" dirty="0" smtClean="0">
                <a:solidFill>
                  <a:srgbClr val="003399"/>
                </a:solidFill>
              </a:rPr>
              <a:t>2021</a:t>
            </a:r>
            <a:endParaRPr lang="sk-SK" sz="2250" dirty="0">
              <a:solidFill>
                <a:srgbClr val="003399"/>
              </a:solidFill>
            </a:endParaRPr>
          </a:p>
        </p:txBody>
      </p:sp>
      <p:sp>
        <p:nvSpPr>
          <p:cNvPr id="11" name="Podnadpis 2"/>
          <p:cNvSpPr txBox="1">
            <a:spLocks/>
          </p:cNvSpPr>
          <p:nvPr/>
        </p:nvSpPr>
        <p:spPr>
          <a:xfrm>
            <a:off x="755578" y="2724048"/>
            <a:ext cx="7701198" cy="308773"/>
          </a:xfrm>
          <a:prstGeom prst="rect">
            <a:avLst/>
          </a:prstGeom>
        </p:spPr>
        <p:txBody>
          <a:bodyPr vert="horz" lIns="68580" tIns="34290" rIns="68580" bIns="3429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sk-SK" sz="1500" dirty="0"/>
          </a:p>
        </p:txBody>
      </p:sp>
      <p:graphicFrame>
        <p:nvGraphicFramePr>
          <p:cNvPr id="12" name="Tabuľka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9184987"/>
              </p:ext>
            </p:extLst>
          </p:nvPr>
        </p:nvGraphicFramePr>
        <p:xfrm>
          <a:off x="418592" y="2072297"/>
          <a:ext cx="8208912" cy="106505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44356">
                  <a:extLst>
                    <a:ext uri="{9D8B030D-6E8A-4147-A177-3AD203B41FA5}">
                      <a16:colId xmlns:a16="http://schemas.microsoft.com/office/drawing/2014/main" val="343646339"/>
                    </a:ext>
                  </a:extLst>
                </a:gridCol>
                <a:gridCol w="6264556">
                  <a:extLst>
                    <a:ext uri="{9D8B030D-6E8A-4147-A177-3AD203B41FA5}">
                      <a16:colId xmlns:a16="http://schemas.microsoft.com/office/drawing/2014/main" val="1728339245"/>
                    </a:ext>
                  </a:extLst>
                </a:gridCol>
              </a:tblGrid>
              <a:tr h="35116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Obálka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sk-SK" sz="1800" dirty="0" smtClean="0"/>
                        <a:t>Celkovo za výzvy</a:t>
                      </a:r>
                      <a:r>
                        <a:rPr lang="sk-SK" sz="1800" baseline="0" dirty="0" smtClean="0"/>
                        <a:t> CEF Doprava 2021 (</a:t>
                      </a:r>
                      <a:r>
                        <a:rPr lang="sk-SK" sz="1800" dirty="0" smtClean="0"/>
                        <a:t>Výška max. príspevku z EÚ)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733899044"/>
                  </a:ext>
                </a:extLst>
              </a:tr>
              <a:tr h="37099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sz="1800" dirty="0" smtClean="0"/>
                        <a:t>Kohézna</a:t>
                      </a:r>
                    </a:p>
                  </a:txBody>
                  <a:tcPr marL="68580" marR="68580" marT="34290" marB="3429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sz="1800" b="1" dirty="0" smtClean="0"/>
                        <a:t>219 402 029 </a:t>
                      </a:r>
                      <a:r>
                        <a:rPr lang="sk-SK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€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4088826377"/>
                  </a:ext>
                </a:extLst>
              </a:tr>
              <a:tr h="27707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Všeobecná</a:t>
                      </a:r>
                      <a:endParaRPr lang="sk-SK" sz="1800" dirty="0" smtClean="0"/>
                    </a:p>
                  </a:txBody>
                  <a:tcPr marL="68580" marR="68580" marT="34290" marB="3429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sz="1800" b="1" dirty="0" smtClean="0"/>
                        <a:t>1 064 800 </a:t>
                      </a:r>
                      <a:r>
                        <a:rPr lang="sk-SK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€</a:t>
                      </a:r>
                      <a:endParaRPr lang="sk-SK" sz="1800" dirty="0" smtClean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2000193050"/>
                  </a:ext>
                </a:extLst>
              </a:tr>
            </a:tbl>
          </a:graphicData>
        </a:graphic>
      </p:graphicFrame>
      <p:sp>
        <p:nvSpPr>
          <p:cNvPr id="13" name="BlokTextu 12"/>
          <p:cNvSpPr txBox="1"/>
          <p:nvPr/>
        </p:nvSpPr>
        <p:spPr>
          <a:xfrm>
            <a:off x="431540" y="3722803"/>
            <a:ext cx="828092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2200" b="1" dirty="0"/>
              <a:t>Celková výška národnej (kohéznej) obálky SR v rámci CEF 2021 -2027: </a:t>
            </a:r>
          </a:p>
          <a:p>
            <a:r>
              <a:rPr lang="sk-SK" sz="2200" b="1" u="sng" dirty="0"/>
              <a:t>497 000 000 </a:t>
            </a:r>
            <a:r>
              <a:rPr lang="sk-SK" sz="2200" b="1" u="sng" dirty="0">
                <a:solidFill>
                  <a:schemeClr val="dk1"/>
                </a:solidFill>
              </a:rPr>
              <a:t>€</a:t>
            </a:r>
          </a:p>
          <a:p>
            <a:endParaRPr lang="sk-SK" sz="2200" b="1" u="sng" dirty="0">
              <a:solidFill>
                <a:schemeClr val="dk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700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ok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039"/>
          <a:stretch/>
        </p:blipFill>
        <p:spPr>
          <a:xfrm>
            <a:off x="-5" y="9360"/>
            <a:ext cx="9144005" cy="6876000"/>
          </a:xfrm>
          <a:prstGeom prst="rect">
            <a:avLst/>
          </a:prstGeom>
        </p:spPr>
      </p:pic>
      <p:sp>
        <p:nvSpPr>
          <p:cNvPr id="5" name="BlokTextu 4"/>
          <p:cNvSpPr txBox="1"/>
          <p:nvPr/>
        </p:nvSpPr>
        <p:spPr>
          <a:xfrm>
            <a:off x="4571997" y="2564904"/>
            <a:ext cx="396044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3200" dirty="0" smtClean="0">
                <a:solidFill>
                  <a:srgbClr val="1E4E9D"/>
                </a:solidFill>
                <a:latin typeface="Calibri" pitchFamily="34" charset="0"/>
                <a:cs typeface="Calibri" pitchFamily="34" charset="0"/>
              </a:rPr>
              <a:t>Ďakujem za pozornosť</a:t>
            </a:r>
            <a:endParaRPr lang="sk-SK" sz="3200" dirty="0">
              <a:solidFill>
                <a:srgbClr val="1E4E9D"/>
              </a:solidFill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40620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vnutorny slide MDn kopi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"/>
            <a:ext cx="9144000" cy="6629400"/>
          </a:xfrm>
          <a:prstGeom prst="rect">
            <a:avLst/>
          </a:prstGeom>
        </p:spPr>
      </p:pic>
      <p:pic>
        <p:nvPicPr>
          <p:cNvPr id="14" name="Picture 13" descr="ppt1 Ministerstvo dopravy a vystavby SR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6019800"/>
            <a:ext cx="9144000" cy="680791"/>
          </a:xfrm>
          <a:prstGeom prst="rect">
            <a:avLst/>
          </a:prstGeom>
        </p:spPr>
      </p:pic>
      <p:sp>
        <p:nvSpPr>
          <p:cNvPr id="3" name="BlokTextu 2"/>
          <p:cNvSpPr txBox="1"/>
          <p:nvPr/>
        </p:nvSpPr>
        <p:spPr>
          <a:xfrm>
            <a:off x="609600" y="381000"/>
            <a:ext cx="828288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k-SK" sz="2100" b="1" dirty="0">
                <a:solidFill>
                  <a:schemeClr val="bg1"/>
                </a:solidFill>
              </a:rPr>
              <a:t>   </a:t>
            </a:r>
            <a:r>
              <a:rPr lang="sk-SK" sz="2100" dirty="0" smtClean="0">
                <a:solidFill>
                  <a:schemeClr val="bg1"/>
                </a:solidFill>
              </a:rPr>
              <a:t>PROGRAM SLOVENSKO – POLITICKÉ CIELE</a:t>
            </a:r>
            <a:endParaRPr lang="sk-SK" sz="2100" dirty="0">
              <a:solidFill>
                <a:schemeClr val="bg1"/>
              </a:solidFill>
            </a:endParaRPr>
          </a:p>
        </p:txBody>
      </p:sp>
      <p:sp>
        <p:nvSpPr>
          <p:cNvPr id="4" name="BlokTextu 3"/>
          <p:cNvSpPr txBox="1"/>
          <p:nvPr/>
        </p:nvSpPr>
        <p:spPr>
          <a:xfrm>
            <a:off x="574576" y="6295665"/>
            <a:ext cx="27723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Program </a:t>
            </a:r>
            <a:r>
              <a:rPr lang="sk-SK" sz="1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Slovensko</a:t>
            </a:r>
            <a:endParaRPr lang="sk-SK" sz="10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BlokTextu 4"/>
          <p:cNvSpPr txBox="1"/>
          <p:nvPr/>
        </p:nvSpPr>
        <p:spPr>
          <a:xfrm>
            <a:off x="395536" y="1484784"/>
            <a:ext cx="8352928" cy="43088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Bef>
                <a:spcPts val="600"/>
              </a:spcBef>
            </a:pPr>
            <a:r>
              <a:rPr lang="sk-SK" sz="32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PSK má 5 </a:t>
            </a:r>
            <a:r>
              <a:rPr lang="sk-SK" sz="32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samostatných </a:t>
            </a:r>
            <a:r>
              <a:rPr lang="sk-SK" sz="3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Politických cieľov:</a:t>
            </a:r>
            <a:endParaRPr lang="sk-SK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just">
              <a:spcBef>
                <a:spcPts val="1200"/>
              </a:spcBef>
              <a:buFont typeface="+mj-lt"/>
              <a:buAutoNum type="arabicPeriod"/>
            </a:pPr>
            <a:r>
              <a:rPr lang="sk-SK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Konkurencieschopnejšia </a:t>
            </a:r>
            <a:r>
              <a:rPr lang="sk-SK" sz="3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inteligentnejšia </a:t>
            </a:r>
            <a:r>
              <a:rPr lang="sk-SK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Európa </a:t>
            </a:r>
            <a:r>
              <a:rPr lang="sk-SK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457200" indent="-457200" algn="just">
              <a:spcBef>
                <a:spcPts val="1200"/>
              </a:spcBef>
              <a:buFont typeface="+mj-lt"/>
              <a:buAutoNum type="arabicPeriod"/>
            </a:pPr>
            <a:r>
              <a:rPr lang="sk-SK" sz="3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Zelenšia </a:t>
            </a:r>
            <a:r>
              <a:rPr lang="sk-SK" sz="3200" b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nízkouhlíková</a:t>
            </a:r>
            <a:r>
              <a:rPr lang="sk-SK" sz="3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Európa </a:t>
            </a:r>
            <a:endParaRPr lang="sk-SK" sz="3200" b="1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just">
              <a:spcBef>
                <a:spcPts val="1200"/>
              </a:spcBef>
              <a:buFont typeface="+mj-lt"/>
              <a:buAutoNum type="arabicPeriod"/>
            </a:pPr>
            <a:r>
              <a:rPr lang="sk-SK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Prepojenejšia Európa </a:t>
            </a:r>
          </a:p>
          <a:p>
            <a:pPr marL="457200" indent="-457200" algn="just">
              <a:spcBef>
                <a:spcPts val="1200"/>
              </a:spcBef>
              <a:buFont typeface="+mj-lt"/>
              <a:buAutoNum type="arabicPeriod"/>
            </a:pPr>
            <a:r>
              <a:rPr lang="sk-SK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Sociálnejšia Európa </a:t>
            </a:r>
          </a:p>
          <a:p>
            <a:pPr marL="457200" indent="-457200" algn="just">
              <a:spcBef>
                <a:spcPts val="1200"/>
              </a:spcBef>
              <a:buFont typeface="+mj-lt"/>
              <a:buAutoNum type="arabicPeriod"/>
            </a:pPr>
            <a:r>
              <a:rPr lang="sk-SK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Európa bližšie k občanom</a:t>
            </a:r>
            <a:endParaRPr lang="sk-SK" sz="32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7465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vnutorny slide MDn kopi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80751"/>
            <a:ext cx="9144000" cy="6629400"/>
          </a:xfrm>
          <a:prstGeom prst="rect">
            <a:avLst/>
          </a:prstGeom>
        </p:spPr>
      </p:pic>
      <p:pic>
        <p:nvPicPr>
          <p:cNvPr id="14" name="Picture 13" descr="ppt1 Ministerstvo dopravy a vystavby SR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6019800"/>
            <a:ext cx="9144000" cy="680791"/>
          </a:xfrm>
          <a:prstGeom prst="rect">
            <a:avLst/>
          </a:prstGeom>
        </p:spPr>
      </p:pic>
      <p:sp>
        <p:nvSpPr>
          <p:cNvPr id="3" name="BlokTextu 2"/>
          <p:cNvSpPr txBox="1"/>
          <p:nvPr/>
        </p:nvSpPr>
        <p:spPr>
          <a:xfrm>
            <a:off x="861120" y="476229"/>
            <a:ext cx="828288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2000" dirty="0" smtClean="0">
                <a:solidFill>
                  <a:schemeClr val="bg1"/>
                </a:solidFill>
              </a:rPr>
              <a:t>MDV SR - SPROSTREDKOVATEĽSKÝ ORGÁN PRE CP2, OBLASŤ PODPORY 2.8</a:t>
            </a:r>
            <a:endParaRPr lang="sk-SK" sz="2000" dirty="0">
              <a:solidFill>
                <a:schemeClr val="bg1"/>
              </a:solidFill>
            </a:endParaRPr>
          </a:p>
        </p:txBody>
      </p:sp>
      <p:sp>
        <p:nvSpPr>
          <p:cNvPr id="4" name="BlokTextu 3"/>
          <p:cNvSpPr txBox="1"/>
          <p:nvPr/>
        </p:nvSpPr>
        <p:spPr>
          <a:xfrm>
            <a:off x="611560" y="6324600"/>
            <a:ext cx="27723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Program </a:t>
            </a:r>
            <a:r>
              <a:rPr lang="sk-SK" sz="1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Slovensko</a:t>
            </a:r>
            <a:endParaRPr lang="sk-SK" sz="10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BlokTextu 4"/>
          <p:cNvSpPr txBox="1"/>
          <p:nvPr/>
        </p:nvSpPr>
        <p:spPr>
          <a:xfrm>
            <a:off x="395536" y="1225626"/>
            <a:ext cx="8352928" cy="47243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sk-SK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Opatrenie 2.8.1 – Rozvoj verejnej dopravy</a:t>
            </a:r>
            <a:endParaRPr lang="sk-SK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 algn="just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sk-SK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pt-BR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lokácia – 490</a:t>
            </a:r>
            <a:r>
              <a:rPr lang="sk-SK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,5 mil. </a:t>
            </a:r>
            <a:r>
              <a:rPr lang="pt-BR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eur </a:t>
            </a:r>
            <a:r>
              <a:rPr lang="pt-BR" sz="2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(IÚS a UMR: </a:t>
            </a:r>
            <a:r>
              <a:rPr lang="sk-SK" sz="2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350 mil. </a:t>
            </a:r>
            <a:r>
              <a:rPr lang="pt-BR" sz="2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eu</a:t>
            </a:r>
            <a:r>
              <a:rPr lang="sk-SK" sz="2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pt-BR" sz="2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pt-BR" sz="22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 algn="just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sk-SK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Oprávnené </a:t>
            </a:r>
            <a:r>
              <a:rPr lang="sk-SK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sk-SK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ktivity:</a:t>
            </a:r>
          </a:p>
          <a:p>
            <a:pPr marL="715963" lvl="0" indent="-350838" algn="just">
              <a:spcBef>
                <a:spcPts val="600"/>
              </a:spcBef>
              <a:buFont typeface="+mj-lt"/>
              <a:buAutoNum type="alphaLcParenR"/>
            </a:pPr>
            <a:r>
              <a:rPr lang="sk-SK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výstavba </a:t>
            </a:r>
            <a:r>
              <a:rPr lang="sk-SK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modernizácia tratí dráhovej MHD </a:t>
            </a:r>
            <a:endParaRPr lang="sk-SK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15963" lvl="0" indent="-350838" algn="just">
              <a:spcBef>
                <a:spcPts val="600"/>
              </a:spcBef>
              <a:buFont typeface="+mj-lt"/>
              <a:buAutoNum type="alphaLcParenR"/>
            </a:pPr>
            <a:r>
              <a:rPr lang="sk-SK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obnova </a:t>
            </a:r>
            <a:r>
              <a:rPr lang="sk-SK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modernizácia mobilných prostriedkov dráhovej MHD (električky a trolejbusy) a vozidiel zabezpečujúcich MHD a prímestskú dopravu (autobusy na alternatívny pohon vrátane súvisiacej plniacej a nabíjacej infraštruktúry</a:t>
            </a:r>
            <a:r>
              <a:rPr lang="sk-SK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sk-SK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15963" lvl="0" indent="-350838" algn="just">
              <a:spcBef>
                <a:spcPts val="600"/>
              </a:spcBef>
              <a:buFont typeface="+mj-lt"/>
              <a:buAutoNum type="alphaLcParenR"/>
            </a:pPr>
            <a:r>
              <a:rPr lang="sk-SK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výstavba </a:t>
            </a:r>
            <a:r>
              <a:rPr lang="sk-SK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modernizácia infraštruktúry verejnej osobnej dopravy </a:t>
            </a:r>
            <a:endParaRPr lang="sk-SK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15963" lvl="0" indent="-350838" algn="just">
              <a:spcBef>
                <a:spcPts val="600"/>
              </a:spcBef>
              <a:buFont typeface="+mj-lt"/>
              <a:buAutoNum type="alphaLcParenR"/>
            </a:pPr>
            <a:r>
              <a:rPr lang="sk-SK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vybudovanie </a:t>
            </a:r>
            <a:r>
              <a:rPr lang="sk-SK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modernizácia technickej základne na opravu a údržbu vozidlového parku </a:t>
            </a:r>
            <a:r>
              <a:rPr lang="sk-SK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MHD</a:t>
            </a:r>
            <a:endParaRPr lang="sk-SK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15963" lvl="0" indent="-350838" algn="just">
              <a:spcBef>
                <a:spcPts val="600"/>
              </a:spcBef>
              <a:buFont typeface="+mj-lt"/>
              <a:buAutoNum type="alphaLcParenR"/>
            </a:pPr>
            <a:r>
              <a:rPr lang="sk-SK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zabezpečenie </a:t>
            </a:r>
            <a:r>
              <a:rPr lang="sk-SK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tarifných, informačných a dispečerských </a:t>
            </a:r>
            <a:r>
              <a:rPr lang="sk-SK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systémov</a:t>
            </a:r>
            <a:endParaRPr lang="sk-SK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5520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vnutorny slide MDn kopi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80751"/>
            <a:ext cx="9144000" cy="6629400"/>
          </a:xfrm>
          <a:prstGeom prst="rect">
            <a:avLst/>
          </a:prstGeom>
        </p:spPr>
      </p:pic>
      <p:pic>
        <p:nvPicPr>
          <p:cNvPr id="14" name="Picture 13" descr="ppt1 Ministerstvo dopravy a vystavby SR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6019800"/>
            <a:ext cx="9144000" cy="680791"/>
          </a:xfrm>
          <a:prstGeom prst="rect">
            <a:avLst/>
          </a:prstGeom>
        </p:spPr>
      </p:pic>
      <p:sp>
        <p:nvSpPr>
          <p:cNvPr id="3" name="BlokTextu 2"/>
          <p:cNvSpPr txBox="1"/>
          <p:nvPr/>
        </p:nvSpPr>
        <p:spPr>
          <a:xfrm>
            <a:off x="861120" y="476229"/>
            <a:ext cx="828288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2000" dirty="0" smtClean="0">
                <a:solidFill>
                  <a:schemeClr val="bg1"/>
                </a:solidFill>
              </a:rPr>
              <a:t>MDV SR - SPROSTREDKOVATEĽSKÝ ORGÁN PRE CP2, OBLASŤ PODPORY 2.8</a:t>
            </a:r>
            <a:endParaRPr lang="sk-SK" sz="2000" dirty="0">
              <a:solidFill>
                <a:schemeClr val="bg1"/>
              </a:solidFill>
            </a:endParaRPr>
          </a:p>
        </p:txBody>
      </p:sp>
      <p:sp>
        <p:nvSpPr>
          <p:cNvPr id="4" name="BlokTextu 3"/>
          <p:cNvSpPr txBox="1"/>
          <p:nvPr/>
        </p:nvSpPr>
        <p:spPr>
          <a:xfrm>
            <a:off x="611560" y="6324600"/>
            <a:ext cx="27723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Program </a:t>
            </a:r>
            <a:r>
              <a:rPr lang="sk-SK" sz="1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Slovensko</a:t>
            </a:r>
            <a:endParaRPr lang="sk-SK" sz="10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BlokTextu 4"/>
          <p:cNvSpPr txBox="1"/>
          <p:nvPr/>
        </p:nvSpPr>
        <p:spPr>
          <a:xfrm>
            <a:off x="395536" y="1079432"/>
            <a:ext cx="8352928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sk-SK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Opatrenie 2.8.3 – Udržateľná mobilita BSK</a:t>
            </a:r>
            <a:endParaRPr lang="sk-SK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 algn="just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sk-SK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pt-BR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lokácia – </a:t>
            </a:r>
            <a:r>
              <a:rPr lang="sk-SK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300,1 mil. </a:t>
            </a:r>
            <a:r>
              <a:rPr lang="pt-BR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eur </a:t>
            </a:r>
            <a:r>
              <a:rPr lang="pt-BR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(IÚS a UMR: </a:t>
            </a:r>
            <a:r>
              <a:rPr lang="sk-SK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300,1 mil. </a:t>
            </a:r>
            <a:r>
              <a:rPr lang="pt-BR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eu</a:t>
            </a:r>
            <a:r>
              <a:rPr lang="sk-SK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pt-BR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pt-BR" sz="2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 algn="just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sk-SK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Podmienkou poskytnutia podpory projektov je, aby bol pre príslušné mesto, obec a región vypracovaný strategický plán udržateľného rozvoja dopravy</a:t>
            </a:r>
            <a:endParaRPr lang="sk-SK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 algn="just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sk-SK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Oprávnené </a:t>
            </a:r>
            <a:r>
              <a:rPr lang="sk-SK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sk-SK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ktivity:</a:t>
            </a:r>
          </a:p>
          <a:p>
            <a:pPr marL="715963" lvl="0" indent="-350838" algn="just">
              <a:spcBef>
                <a:spcPts val="600"/>
              </a:spcBef>
              <a:buFont typeface="+mj-lt"/>
              <a:buAutoNum type="alphaLcParenR"/>
            </a:pPr>
            <a:r>
              <a:rPr lang="sk-SK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výstavba </a:t>
            </a:r>
            <a:r>
              <a:rPr lang="sk-SK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modernizácia tratí dráhovej MHD </a:t>
            </a:r>
            <a:endParaRPr lang="sk-SK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15963" lvl="0" indent="-350838" algn="just">
              <a:spcBef>
                <a:spcPts val="600"/>
              </a:spcBef>
              <a:buFont typeface="+mj-lt"/>
              <a:buAutoNum type="alphaLcParenR"/>
            </a:pPr>
            <a:r>
              <a:rPr lang="sk-SK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obnova </a:t>
            </a:r>
            <a:r>
              <a:rPr lang="sk-SK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modernizácia mobilných </a:t>
            </a:r>
            <a:r>
              <a:rPr lang="sk-SK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prostriedkov dráhovej </a:t>
            </a:r>
            <a:r>
              <a:rPr lang="sk-SK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MHD (električky a trolejbusy) a vozidiel zabezpečujúcich MHD a prímestskú dopravu (autobusy na alternatívny pohon vrátane súvisiacej plniacej a nabíjacej infraštruktúry</a:t>
            </a:r>
            <a:r>
              <a:rPr lang="sk-SK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sk-SK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15963" lvl="0" indent="-350838" algn="just">
              <a:spcBef>
                <a:spcPts val="600"/>
              </a:spcBef>
              <a:buFont typeface="+mj-lt"/>
              <a:buAutoNum type="alphaLcParenR"/>
            </a:pPr>
            <a:r>
              <a:rPr lang="sk-SK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výstavba </a:t>
            </a:r>
            <a:r>
              <a:rPr lang="sk-SK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modernizácia infraštruktúry verejnej osobnej dopravy </a:t>
            </a:r>
            <a:endParaRPr lang="sk-SK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15963" lvl="0" indent="-350838" algn="just">
              <a:spcBef>
                <a:spcPts val="600"/>
              </a:spcBef>
              <a:buFont typeface="+mj-lt"/>
              <a:buAutoNum type="alphaLcParenR"/>
            </a:pPr>
            <a:r>
              <a:rPr lang="sk-SK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vybudovanie </a:t>
            </a:r>
            <a:r>
              <a:rPr lang="sk-SK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modernizácia technickej základne na opravu a údržbu vozového parku </a:t>
            </a:r>
            <a:r>
              <a:rPr lang="sk-SK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MHD</a:t>
            </a:r>
            <a:endParaRPr lang="sk-SK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15963" lvl="0" indent="-350838" algn="just">
              <a:spcBef>
                <a:spcPts val="600"/>
              </a:spcBef>
              <a:buFont typeface="+mj-lt"/>
              <a:buAutoNum type="alphaLcParenR"/>
            </a:pPr>
            <a:r>
              <a:rPr lang="sk-SK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zabezpečenie </a:t>
            </a:r>
            <a:r>
              <a:rPr lang="sk-SK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tarifných, informačných a dispečerských </a:t>
            </a:r>
            <a:r>
              <a:rPr lang="sk-SK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systémov</a:t>
            </a:r>
            <a:endParaRPr lang="sk-SK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3820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vnutorny slide MDn kopi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80751"/>
            <a:ext cx="9144000" cy="6629400"/>
          </a:xfrm>
          <a:prstGeom prst="rect">
            <a:avLst/>
          </a:prstGeom>
        </p:spPr>
      </p:pic>
      <p:pic>
        <p:nvPicPr>
          <p:cNvPr id="14" name="Picture 13" descr="ppt1 Ministerstvo dopravy a vystavby SR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6019800"/>
            <a:ext cx="9144000" cy="680791"/>
          </a:xfrm>
          <a:prstGeom prst="rect">
            <a:avLst/>
          </a:prstGeom>
        </p:spPr>
      </p:pic>
      <p:sp>
        <p:nvSpPr>
          <p:cNvPr id="3" name="BlokTextu 2"/>
          <p:cNvSpPr txBox="1"/>
          <p:nvPr/>
        </p:nvSpPr>
        <p:spPr>
          <a:xfrm>
            <a:off x="861120" y="476229"/>
            <a:ext cx="828288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2000" dirty="0" smtClean="0">
                <a:solidFill>
                  <a:schemeClr val="bg1"/>
                </a:solidFill>
              </a:rPr>
              <a:t>MDV SR - SPROSTREDKOVATEĽSKÝ ORGÁN PRE CP3, OBLASŤ PODPORY 3.1</a:t>
            </a:r>
            <a:endParaRPr lang="sk-SK" sz="2000" dirty="0">
              <a:solidFill>
                <a:schemeClr val="bg1"/>
              </a:solidFill>
            </a:endParaRPr>
          </a:p>
        </p:txBody>
      </p:sp>
      <p:sp>
        <p:nvSpPr>
          <p:cNvPr id="4" name="BlokTextu 3"/>
          <p:cNvSpPr txBox="1"/>
          <p:nvPr/>
        </p:nvSpPr>
        <p:spPr>
          <a:xfrm>
            <a:off x="611560" y="6279127"/>
            <a:ext cx="27723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Program </a:t>
            </a:r>
            <a:r>
              <a:rPr lang="sk-SK" sz="1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Slovensko</a:t>
            </a:r>
            <a:endParaRPr lang="sk-SK" sz="10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BlokTextu 4"/>
          <p:cNvSpPr txBox="1"/>
          <p:nvPr/>
        </p:nvSpPr>
        <p:spPr>
          <a:xfrm>
            <a:off x="395536" y="1071738"/>
            <a:ext cx="8352928" cy="50321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sk-SK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Opatrenie 3.1.1 - Odstraňovanie </a:t>
            </a:r>
            <a:r>
              <a:rPr lang="sk-SK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kľúčových úzkych miest na železničnej infraštruktúre</a:t>
            </a:r>
            <a:r>
              <a:rPr lang="sk-SK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k-SK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(TEN-T)      </a:t>
            </a:r>
          </a:p>
          <a:p>
            <a:pPr marL="285750" lvl="0" indent="-285750" algn="just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sk-SK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pt-BR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lokácia </a:t>
            </a:r>
            <a:r>
              <a:rPr lang="pt-BR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- 506 995 465 </a:t>
            </a:r>
            <a:r>
              <a:rPr lang="pt-BR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eur</a:t>
            </a:r>
            <a:endParaRPr lang="sk-SK" sz="2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 algn="just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sk-SK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Oprávnené </a:t>
            </a:r>
            <a:r>
              <a:rPr lang="sk-SK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sk-SK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ktivity:</a:t>
            </a:r>
          </a:p>
          <a:p>
            <a:pPr marL="715963" lvl="0" indent="-350838" algn="just">
              <a:spcBef>
                <a:spcPts val="600"/>
              </a:spcBef>
              <a:buFont typeface="+mj-lt"/>
              <a:buAutoNum type="alphaLcParenR"/>
            </a:pPr>
            <a:r>
              <a:rPr lang="sk-SK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modernizácia, resp. renovácia železničných tratí </a:t>
            </a:r>
            <a:r>
              <a:rPr lang="sk-SK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sk-SK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kľúčových železničných </a:t>
            </a:r>
            <a:r>
              <a:rPr lang="sk-SK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uzlov</a:t>
            </a:r>
            <a:endParaRPr lang="sk-SK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15963" lvl="0" indent="-350838" algn="just">
              <a:spcBef>
                <a:spcPts val="600"/>
              </a:spcBef>
              <a:buFont typeface="+mj-lt"/>
              <a:buAutoNum type="alphaLcParenR"/>
            </a:pPr>
            <a:r>
              <a:rPr lang="sk-SK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modernizácia a výstavba infraštruktúry na kontrolu a prípravu vozidlového parku železničnej osobnej </a:t>
            </a:r>
            <a:r>
              <a:rPr lang="sk-SK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dopravy</a:t>
            </a:r>
            <a:endParaRPr lang="sk-SK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15963" lvl="0" indent="-350838" algn="just">
              <a:spcBef>
                <a:spcPts val="600"/>
              </a:spcBef>
              <a:buFont typeface="+mj-lt"/>
              <a:buAutoNum type="alphaLcParenR"/>
            </a:pPr>
            <a:r>
              <a:rPr lang="sk-SK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implementácia Európskeho systému riadenia železničnej dopravy (ERTMS) vrátane staničného a traťového zabezpečovacieho </a:t>
            </a:r>
            <a:r>
              <a:rPr lang="sk-SK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zariadenia</a:t>
            </a:r>
            <a:endParaRPr lang="sk-SK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15963" lvl="0" indent="-350838" algn="just">
              <a:spcBef>
                <a:spcPts val="600"/>
              </a:spcBef>
              <a:buFont typeface="+mj-lt"/>
              <a:buAutoNum type="alphaLcParenR"/>
            </a:pPr>
            <a:r>
              <a:rPr lang="sk-SK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výstavba a modernizácia terminálov intermodálnej prepravy</a:t>
            </a:r>
          </a:p>
          <a:p>
            <a:pPr marL="715963" lvl="0" indent="-350838" algn="just">
              <a:spcBef>
                <a:spcPts val="600"/>
              </a:spcBef>
              <a:buFont typeface="+mj-lt"/>
              <a:buAutoNum type="alphaLcParenR"/>
            </a:pPr>
            <a:r>
              <a:rPr lang="sk-SK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obnova </a:t>
            </a:r>
            <a:r>
              <a:rPr lang="sk-SK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staničných </a:t>
            </a:r>
            <a:r>
              <a:rPr lang="sk-SK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budov</a:t>
            </a:r>
            <a:endParaRPr lang="sk-SK" sz="2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1578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vnutorny slide MDn kopi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8100"/>
            <a:ext cx="9144000" cy="6672051"/>
          </a:xfrm>
          <a:prstGeom prst="rect">
            <a:avLst/>
          </a:prstGeom>
        </p:spPr>
      </p:pic>
      <p:pic>
        <p:nvPicPr>
          <p:cNvPr id="14" name="Picture 13" descr="ppt1 Ministerstvo dopravy a vystavby SR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6019800"/>
            <a:ext cx="9144000" cy="680791"/>
          </a:xfrm>
          <a:prstGeom prst="rect">
            <a:avLst/>
          </a:prstGeom>
        </p:spPr>
      </p:pic>
      <p:sp>
        <p:nvSpPr>
          <p:cNvPr id="3" name="BlokTextu 2"/>
          <p:cNvSpPr txBox="1"/>
          <p:nvPr/>
        </p:nvSpPr>
        <p:spPr>
          <a:xfrm>
            <a:off x="861120" y="476229"/>
            <a:ext cx="828288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2000" dirty="0" smtClean="0">
                <a:solidFill>
                  <a:schemeClr val="bg1"/>
                </a:solidFill>
              </a:rPr>
              <a:t>MDV SR - SPROSTREDKOVATEĽSKÝ ORGÁN PRE CP3, OBLASŤ PODPORY 3.1</a:t>
            </a:r>
            <a:endParaRPr lang="sk-SK" sz="2000" dirty="0">
              <a:solidFill>
                <a:schemeClr val="bg1"/>
              </a:solidFill>
            </a:endParaRPr>
          </a:p>
        </p:txBody>
      </p:sp>
      <p:sp>
        <p:nvSpPr>
          <p:cNvPr id="4" name="BlokTextu 3"/>
          <p:cNvSpPr txBox="1"/>
          <p:nvPr/>
        </p:nvSpPr>
        <p:spPr>
          <a:xfrm>
            <a:off x="539552" y="6324388"/>
            <a:ext cx="302433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Program </a:t>
            </a:r>
            <a:r>
              <a:rPr lang="sk-SK" sz="1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Slovensko</a:t>
            </a:r>
            <a:endParaRPr lang="sk-SK" sz="10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BlokTextu 4"/>
          <p:cNvSpPr txBox="1"/>
          <p:nvPr/>
        </p:nvSpPr>
        <p:spPr>
          <a:xfrm>
            <a:off x="395536" y="961179"/>
            <a:ext cx="8352928" cy="5539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sk-SK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Opatrenie 3.1.2 - Odstránenie </a:t>
            </a:r>
            <a:r>
              <a:rPr lang="sk-SK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kľúčových úzkych miest na cestnej </a:t>
            </a:r>
            <a:r>
              <a:rPr lang="sk-SK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infraštruktúre (TEN-T)</a:t>
            </a:r>
            <a:endParaRPr lang="sk-SK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 algn="just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sk-SK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sk-SK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lokácia - 839 743 184 eur </a:t>
            </a:r>
          </a:p>
          <a:p>
            <a:pPr marL="285750" indent="-285750" algn="just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sk-SK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Cieľ - </a:t>
            </a:r>
            <a:r>
              <a:rPr lang="sk-S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dobudovanie </a:t>
            </a:r>
            <a:r>
              <a:rPr lang="sk-SK" dirty="0">
                <a:latin typeface="Times New Roman" panose="02020603050405020304" pitchFamily="18" charset="0"/>
                <a:cs typeface="Times New Roman" panose="02020603050405020304" pitchFamily="18" charset="0"/>
              </a:rPr>
              <a:t>základnej siete TEN-T, </a:t>
            </a:r>
            <a:r>
              <a:rPr lang="sk-S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najmä chýbajúcich </a:t>
            </a:r>
            <a:r>
              <a:rPr lang="sk-SK" dirty="0">
                <a:latin typeface="Times New Roman" panose="02020603050405020304" pitchFamily="18" charset="0"/>
                <a:cs typeface="Times New Roman" panose="02020603050405020304" pitchFamily="18" charset="0"/>
              </a:rPr>
              <a:t>úsekov </a:t>
            </a:r>
            <a:r>
              <a:rPr lang="sk-S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D3.</a:t>
            </a:r>
          </a:p>
          <a:p>
            <a:pPr marL="285750" indent="-285750" algn="just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sk-SK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Oprávnená aktivita - </a:t>
            </a:r>
            <a:r>
              <a:rPr lang="sk-S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výstavba </a:t>
            </a:r>
            <a:r>
              <a:rPr lang="sk-SK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nových úsekov diaľnic a rýchlostných ciest (prioritne základnej siete TEN-T</a:t>
            </a:r>
            <a:r>
              <a:rPr lang="sk-S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sk-SK" sz="1400" dirty="0">
              <a:solidFill>
                <a:srgbClr val="000000"/>
              </a:solidFill>
              <a:cs typeface="Arial" panose="020B0604020202020204" pitchFamily="34" charset="0"/>
            </a:endParaRPr>
          </a:p>
          <a:p>
            <a:pPr lvl="1" algn="just"/>
            <a:endParaRPr lang="sk-SK" sz="1400" dirty="0" smtClean="0"/>
          </a:p>
          <a:p>
            <a:pPr lvl="0" algn="ctr"/>
            <a:r>
              <a:rPr lang="sk-SK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Opatrenie 3.1.3 - Zlepšenie kvality služieb poskytovaných na dunajskej a vážskej vodnej ceste</a:t>
            </a:r>
            <a:endParaRPr lang="sk-SK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 algn="just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sk-SK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sk-SK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lokácia </a:t>
            </a:r>
            <a:r>
              <a:rPr lang="sk-SK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5 000 000 eur</a:t>
            </a:r>
          </a:p>
          <a:p>
            <a:pPr marL="285750" indent="-285750" algn="just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sk-SK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Cieľ - </a:t>
            </a:r>
            <a:r>
              <a:rPr lang="sk-SK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prvá polovica programového obdobia </a:t>
            </a:r>
            <a:r>
              <a:rPr lang="sk-S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obstaranie </a:t>
            </a:r>
            <a:r>
              <a:rPr lang="sk-SK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predprojektovej a projektovej dokumentácie </a:t>
            </a:r>
            <a:r>
              <a:rPr lang="sk-S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súvisiacich so </a:t>
            </a:r>
            <a:r>
              <a:rPr lang="sk-SK" dirty="0">
                <a:latin typeface="Times New Roman" panose="02020603050405020304" pitchFamily="18" charset="0"/>
                <a:cs typeface="Times New Roman" panose="02020603050405020304" pitchFamily="18" charset="0"/>
              </a:rPr>
              <a:t>zlepšením splavnosti dunajskej vodnej cesty</a:t>
            </a:r>
          </a:p>
          <a:p>
            <a:pPr marL="285750" indent="-285750" algn="just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sk-SK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Oprávnená aktivita:</a:t>
            </a:r>
          </a:p>
          <a:p>
            <a:pPr marL="715963" indent="-350838" algn="just">
              <a:buFont typeface="+mj-lt"/>
              <a:buAutoNum type="alphaLcParenR"/>
            </a:pPr>
            <a:r>
              <a:rPr lang="sk-SK" dirty="0">
                <a:latin typeface="Times New Roman" panose="02020603050405020304" pitchFamily="18" charset="0"/>
                <a:cs typeface="Times New Roman" panose="02020603050405020304" pitchFamily="18" charset="0"/>
              </a:rPr>
              <a:t>zlepšenie splavnosti vodných ciest základnej siete TEN-T</a:t>
            </a:r>
          </a:p>
          <a:p>
            <a:pPr marL="715963" indent="-350838" algn="just">
              <a:buFont typeface="+mj-lt"/>
              <a:buAutoNum type="alphaLcParenR"/>
            </a:pPr>
            <a:r>
              <a:rPr lang="sk-SK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modernizácia a výstavba verejných prístavov v Bratislave a Komárne</a:t>
            </a:r>
          </a:p>
          <a:p>
            <a:pPr marL="715963" indent="-350838" algn="just">
              <a:buFont typeface="+mj-lt"/>
              <a:buAutoNum type="alphaLcParenR"/>
            </a:pPr>
            <a:r>
              <a:rPr lang="sk-SK" dirty="0">
                <a:latin typeface="Times New Roman" panose="02020603050405020304" pitchFamily="18" charset="0"/>
                <a:cs typeface="Times New Roman" panose="02020603050405020304" pitchFamily="18" charset="0"/>
              </a:rPr>
              <a:t>rozvoj riečnych informačných služieb vrátane zabezpečenia súvisiacej </a:t>
            </a:r>
            <a:r>
              <a:rPr lang="sk-S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infraštruktúry</a:t>
            </a:r>
          </a:p>
          <a:p>
            <a:pPr lvl="1" algn="just"/>
            <a:endParaRPr lang="sk-SK" sz="1400" dirty="0"/>
          </a:p>
        </p:txBody>
      </p:sp>
    </p:spTree>
    <p:extLst>
      <p:ext uri="{BB962C8B-B14F-4D97-AF65-F5344CB8AC3E}">
        <p14:creationId xmlns:p14="http://schemas.microsoft.com/office/powerpoint/2010/main" val="2340434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vnutorny slide MDn kopi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80751"/>
            <a:ext cx="9144000" cy="6629400"/>
          </a:xfrm>
          <a:prstGeom prst="rect">
            <a:avLst/>
          </a:prstGeom>
        </p:spPr>
      </p:pic>
      <p:pic>
        <p:nvPicPr>
          <p:cNvPr id="14" name="Picture 13" descr="ppt1 Ministerstvo dopravy a vystavby SR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6019800"/>
            <a:ext cx="9144000" cy="680791"/>
          </a:xfrm>
          <a:prstGeom prst="rect">
            <a:avLst/>
          </a:prstGeom>
        </p:spPr>
      </p:pic>
      <p:sp>
        <p:nvSpPr>
          <p:cNvPr id="3" name="BlokTextu 2"/>
          <p:cNvSpPr txBox="1"/>
          <p:nvPr/>
        </p:nvSpPr>
        <p:spPr>
          <a:xfrm>
            <a:off x="861120" y="476229"/>
            <a:ext cx="828288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2000" dirty="0" smtClean="0">
                <a:solidFill>
                  <a:schemeClr val="bg1"/>
                </a:solidFill>
              </a:rPr>
              <a:t>MDV SR - SPROSTREDKOVATEĽSKÝ ORGÁN PRE CP3, OBLASŤ PODPORY 3.2</a:t>
            </a:r>
            <a:endParaRPr lang="sk-SK" sz="2000" dirty="0">
              <a:solidFill>
                <a:schemeClr val="bg1"/>
              </a:solidFill>
            </a:endParaRPr>
          </a:p>
        </p:txBody>
      </p:sp>
      <p:sp>
        <p:nvSpPr>
          <p:cNvPr id="4" name="BlokTextu 3"/>
          <p:cNvSpPr txBox="1"/>
          <p:nvPr/>
        </p:nvSpPr>
        <p:spPr>
          <a:xfrm>
            <a:off x="539552" y="6308060"/>
            <a:ext cx="27723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Program </a:t>
            </a:r>
            <a:r>
              <a:rPr lang="sk-SK" sz="1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Slovensko</a:t>
            </a:r>
            <a:endParaRPr lang="sk-SK" sz="10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BlokTextu 4"/>
          <p:cNvSpPr txBox="1"/>
          <p:nvPr/>
        </p:nvSpPr>
        <p:spPr>
          <a:xfrm>
            <a:off x="395536" y="1079432"/>
            <a:ext cx="8352928" cy="50937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sk-SK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Opatrenie 3.2.1 - </a:t>
            </a:r>
            <a:r>
              <a:rPr lang="sk-SK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sk-SK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odernizácie </a:t>
            </a:r>
            <a:r>
              <a:rPr lang="sk-SK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sk-SK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rozvoj </a:t>
            </a:r>
            <a:r>
              <a:rPr lang="sk-SK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železničných tratí a zvýšenie atraktivity a kvality služieb železničnej verejnej osobnej dopravy prostredníctvom obnovy mobilných prostriedkov</a:t>
            </a:r>
            <a:endParaRPr lang="sk-SK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 algn="just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sk-SK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sk-SK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lokácia – 179 250 521 eur </a:t>
            </a:r>
          </a:p>
          <a:p>
            <a:pPr marL="285750" indent="-285750" algn="just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sk-SK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Cieľ - </a:t>
            </a:r>
            <a:r>
              <a:rPr lang="sk-SK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Intervencie </a:t>
            </a:r>
            <a:r>
              <a:rPr lang="sk-SK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 trate s </a:t>
            </a:r>
            <a:r>
              <a:rPr lang="sk-SK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významnými dopravnými prúdmi a vysokou potrebou realizácie, </a:t>
            </a:r>
            <a:r>
              <a:rPr lang="sk-SK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 cieľom priniesť </a:t>
            </a:r>
            <a:r>
              <a:rPr lang="sk-SK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čo najväčšie benefity z hľadiska zlepšenia komfortu cestujúcich a dynamiky jazdy železničných </a:t>
            </a:r>
            <a:r>
              <a:rPr lang="sk-SK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vozidiel</a:t>
            </a:r>
          </a:p>
          <a:p>
            <a:pPr marL="285750" indent="-285750" algn="just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sk-SK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Oprávnená aktivita:</a:t>
            </a:r>
          </a:p>
          <a:p>
            <a:pPr marL="715963" indent="-350838" algn="just">
              <a:spcBef>
                <a:spcPts val="600"/>
              </a:spcBef>
              <a:buFont typeface="+mj-lt"/>
              <a:buAutoNum type="alphaLcParenR"/>
            </a:pPr>
            <a:r>
              <a:rPr lang="sk-SK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modernizácia </a:t>
            </a:r>
            <a:r>
              <a:rPr lang="sk-SK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renovácia regionálnych železničných tratí </a:t>
            </a:r>
            <a:endParaRPr lang="sk-SK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15963" indent="-350838" algn="just">
              <a:spcBef>
                <a:spcPts val="600"/>
              </a:spcBef>
              <a:buFont typeface="+mj-lt"/>
              <a:buAutoNum type="alphaLcParenR"/>
            </a:pPr>
            <a:r>
              <a:rPr lang="sk-SK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obnova </a:t>
            </a:r>
            <a:r>
              <a:rPr lang="sk-SK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mobilných prostriedkov železničnej verejnej osobnej </a:t>
            </a:r>
            <a:r>
              <a:rPr lang="sk-SK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dopravy</a:t>
            </a:r>
            <a:endParaRPr lang="sk-SK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15963" indent="-350838" algn="just">
              <a:spcBef>
                <a:spcPts val="600"/>
              </a:spcBef>
              <a:buFont typeface="+mj-lt"/>
              <a:buAutoNum type="alphaLcParenR"/>
            </a:pPr>
            <a:r>
              <a:rPr lang="sk-SK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železničná telematika</a:t>
            </a:r>
            <a:endParaRPr lang="sk-SK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15963" indent="-350838" algn="just">
              <a:spcBef>
                <a:spcPts val="600"/>
              </a:spcBef>
              <a:buFont typeface="+mj-lt"/>
              <a:buAutoNum type="alphaLcParenR"/>
            </a:pPr>
            <a:r>
              <a:rPr lang="sk-SK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zvyšovanie </a:t>
            </a:r>
            <a:r>
              <a:rPr lang="sk-SK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bezpečnosti na železničných </a:t>
            </a:r>
            <a:r>
              <a:rPr lang="sk-SK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priecestiach</a:t>
            </a:r>
            <a:endParaRPr lang="sk-SK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15963" indent="-350838" algn="just">
              <a:spcBef>
                <a:spcPts val="600"/>
              </a:spcBef>
              <a:buFont typeface="+mj-lt"/>
              <a:buAutoNum type="alphaLcParenR"/>
            </a:pPr>
            <a:r>
              <a:rPr lang="sk-SK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výstavba </a:t>
            </a:r>
            <a:r>
              <a:rPr lang="sk-SK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modernizácia terminálov intermodálnej </a:t>
            </a:r>
            <a:r>
              <a:rPr lang="sk-SK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prepravy</a:t>
            </a:r>
            <a:endParaRPr lang="sk-SK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15963" indent="-350838" algn="just">
              <a:spcBef>
                <a:spcPts val="600"/>
              </a:spcBef>
              <a:buFont typeface="+mj-lt"/>
              <a:buAutoNum type="alphaLcParenR"/>
            </a:pPr>
            <a:r>
              <a:rPr lang="sk-SK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rekonštrukcia </a:t>
            </a:r>
            <a:r>
              <a:rPr lang="sk-SK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staničných </a:t>
            </a:r>
            <a:r>
              <a:rPr lang="sk-SK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budov</a:t>
            </a:r>
            <a:endParaRPr lang="sk-SK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8096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vnutorny slide MDn kopi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80751"/>
            <a:ext cx="9144000" cy="6629400"/>
          </a:xfrm>
          <a:prstGeom prst="rect">
            <a:avLst/>
          </a:prstGeom>
        </p:spPr>
      </p:pic>
      <p:pic>
        <p:nvPicPr>
          <p:cNvPr id="14" name="Picture 13" descr="ppt1 Ministerstvo dopravy a vystavby SR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6019800"/>
            <a:ext cx="9144000" cy="680791"/>
          </a:xfrm>
          <a:prstGeom prst="rect">
            <a:avLst/>
          </a:prstGeom>
        </p:spPr>
      </p:pic>
      <p:sp>
        <p:nvSpPr>
          <p:cNvPr id="3" name="BlokTextu 2"/>
          <p:cNvSpPr txBox="1"/>
          <p:nvPr/>
        </p:nvSpPr>
        <p:spPr>
          <a:xfrm>
            <a:off x="861120" y="476229"/>
            <a:ext cx="828288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2000" dirty="0" smtClean="0">
                <a:solidFill>
                  <a:schemeClr val="bg1"/>
                </a:solidFill>
              </a:rPr>
              <a:t>MDV SR - SPROSTREDKOVATEĽSKÝ ORGÁN PRE CP3, OBLASŤ PODPORY 3.2</a:t>
            </a:r>
            <a:endParaRPr lang="sk-SK" sz="2000" dirty="0">
              <a:solidFill>
                <a:schemeClr val="bg1"/>
              </a:solidFill>
            </a:endParaRPr>
          </a:p>
        </p:txBody>
      </p:sp>
      <p:sp>
        <p:nvSpPr>
          <p:cNvPr id="4" name="BlokTextu 3"/>
          <p:cNvSpPr txBox="1"/>
          <p:nvPr/>
        </p:nvSpPr>
        <p:spPr>
          <a:xfrm>
            <a:off x="611560" y="6324600"/>
            <a:ext cx="27723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Program </a:t>
            </a:r>
            <a:r>
              <a:rPr lang="sk-SK" sz="1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Slovensko</a:t>
            </a:r>
            <a:endParaRPr lang="sk-SK" sz="10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BlokTextu 4"/>
          <p:cNvSpPr txBox="1"/>
          <p:nvPr/>
        </p:nvSpPr>
        <p:spPr>
          <a:xfrm>
            <a:off x="395536" y="1290157"/>
            <a:ext cx="8352928" cy="4462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sk-SK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Opatrenie 3.2.2 - </a:t>
            </a:r>
            <a:r>
              <a:rPr lang="sk-SK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Odstránenie kľúčových úzkych miest na cestnej infraštruktúre a zlepšenie regionálnej mobility prostredníctvom výstavby a modernizácie ciest I. triedy.</a:t>
            </a:r>
            <a:endParaRPr lang="sk-SK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 algn="just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sk-SK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sk-SK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lokácia – 240 642 000 eur </a:t>
            </a:r>
            <a:endParaRPr lang="sk-SK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 algn="just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sk-SK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Cieľ - </a:t>
            </a:r>
            <a:r>
              <a:rPr lang="sk-SK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budovanie </a:t>
            </a:r>
            <a:r>
              <a:rPr lang="sk-SK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obchvatov miest a obcí, výstavba preložiek, prestavba križovatiek, rekonštrukcia mostov a odstraňovanie kritických nehodových lokalít na </a:t>
            </a:r>
            <a:r>
              <a:rPr lang="sk-SK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infraštruktúre, úprava </a:t>
            </a:r>
            <a:r>
              <a:rPr lang="sk-SK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šírkových </a:t>
            </a:r>
            <a:r>
              <a:rPr lang="sk-SK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parametrov s </a:t>
            </a:r>
            <a:r>
              <a:rPr lang="sk-SK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cieľom dosiahnutia homogenity trasy a zvýšenia bezpečnosti</a:t>
            </a:r>
            <a:r>
              <a:rPr lang="sk-SK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285750" indent="-285750" algn="just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sk-SK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Oprávnená aktivita:</a:t>
            </a:r>
          </a:p>
          <a:p>
            <a:pPr marL="715963" indent="-350838" algn="just">
              <a:spcBef>
                <a:spcPts val="600"/>
              </a:spcBef>
              <a:buFont typeface="+mj-lt"/>
              <a:buAutoNum type="alphaLcParenR"/>
            </a:pPr>
            <a:r>
              <a:rPr lang="sk-SK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výstavba a modernizácia ciest I. </a:t>
            </a:r>
            <a:r>
              <a:rPr lang="sk-SK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triedy</a:t>
            </a:r>
          </a:p>
        </p:txBody>
      </p:sp>
    </p:spTree>
    <p:extLst>
      <p:ext uri="{BB962C8B-B14F-4D97-AF65-F5344CB8AC3E}">
        <p14:creationId xmlns:p14="http://schemas.microsoft.com/office/powerpoint/2010/main" val="1793068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明朝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3797</TotalTime>
  <Words>3712</Words>
  <Application>Microsoft Office PowerPoint</Application>
  <PresentationFormat>Prezentácia na obrazovke (4:3)</PresentationFormat>
  <Paragraphs>363</Paragraphs>
  <Slides>21</Slides>
  <Notes>17</Notes>
  <HiddenSlides>0</HiddenSlides>
  <MMClips>0</MMClips>
  <ScaleCrop>false</ScaleCrop>
  <HeadingPairs>
    <vt:vector size="6" baseType="variant">
      <vt:variant>
        <vt:lpstr>Použité písma</vt:lpstr>
      </vt:variant>
      <vt:variant>
        <vt:i4>4</vt:i4>
      </vt:variant>
      <vt:variant>
        <vt:lpstr>Motív</vt:lpstr>
      </vt:variant>
      <vt:variant>
        <vt:i4>1</vt:i4>
      </vt:variant>
      <vt:variant>
        <vt:lpstr>Nadpisy snímok</vt:lpstr>
      </vt:variant>
      <vt:variant>
        <vt:i4>21</vt:i4>
      </vt:variant>
    </vt:vector>
  </HeadingPairs>
  <TitlesOfParts>
    <vt:vector size="26" baseType="lpstr">
      <vt:lpstr>Arial</vt:lpstr>
      <vt:lpstr>Calibri</vt:lpstr>
      <vt:lpstr>Times New Roman</vt:lpstr>
      <vt:lpstr>Wingdings</vt:lpstr>
      <vt:lpstr>Motív Office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</vt:vector>
  </TitlesOfParts>
  <Company>MZV SR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Prezentácia programu PowerPoint</dc:title>
  <dc:creator>Livia L</dc:creator>
  <cp:lastModifiedBy>Bžán, Pavol</cp:lastModifiedBy>
  <cp:revision>256</cp:revision>
  <dcterms:created xsi:type="dcterms:W3CDTF">2016-12-14T15:39:20Z</dcterms:created>
  <dcterms:modified xsi:type="dcterms:W3CDTF">2022-11-10T14:33:42Z</dcterms:modified>
</cp:coreProperties>
</file>