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autoCompressPictures="0">
  <p:sldMasterIdLst>
    <p:sldMasterId id="2147483648" r:id="rId4"/>
  </p:sldMasterIdLst>
  <p:notesMasterIdLst>
    <p:notesMasterId r:id="rId13"/>
  </p:notesMasterIdLst>
  <p:sldIdLst>
    <p:sldId id="257" r:id="rId5"/>
    <p:sldId id="273" r:id="rId6"/>
    <p:sldId id="285" r:id="rId7"/>
    <p:sldId id="280" r:id="rId8"/>
    <p:sldId id="286" r:id="rId9"/>
    <p:sldId id="287" r:id="rId10"/>
    <p:sldId id="284" r:id="rId11"/>
    <p:sldId id="261" r:id="rId12"/>
  </p:sldIdLst>
  <p:sldSz cx="12192000" cy="6858000"/>
  <p:notesSz cx="6858000" cy="9144000"/>
  <p:defaultTextStyle>
    <a:defPPr>
      <a:defRPr lang="en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04"/>
    <p:restoredTop sz="96837" autoAdjust="0"/>
  </p:normalViewPr>
  <p:slideViewPr>
    <p:cSldViewPr snapToGrid="0">
      <p:cViewPr varScale="1">
        <p:scale>
          <a:sx n="167" d="100"/>
          <a:sy n="167" d="100"/>
        </p:scale>
        <p:origin x="556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836973-118B-4ACA-8BD4-CB7A554D209D}" type="doc">
      <dgm:prSet loTypeId="urn:microsoft.com/office/officeart/2005/8/layout/bList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sk-SK"/>
        </a:p>
      </dgm:t>
    </dgm:pt>
    <dgm:pt modelId="{45ADB572-02BD-488B-AA9A-49CD19AF3C47}">
      <dgm:prSet phldrT="[Text]"/>
      <dgm:spPr/>
      <dgm:t>
        <a:bodyPr/>
        <a:lstStyle/>
        <a:p>
          <a:r>
            <a:rPr lang="sk-SK" dirty="0" smtClean="0"/>
            <a:t>SO pre PSK</a:t>
          </a:r>
          <a:endParaRPr lang="sk-SK" dirty="0"/>
        </a:p>
      </dgm:t>
    </dgm:pt>
    <dgm:pt modelId="{8A8A844B-0798-43E8-88E2-B47233B48076}" type="parTrans" cxnId="{2B3E2F78-36C3-41ED-B2F0-5FE272804F86}">
      <dgm:prSet/>
      <dgm:spPr/>
      <dgm:t>
        <a:bodyPr/>
        <a:lstStyle/>
        <a:p>
          <a:endParaRPr lang="sk-SK"/>
        </a:p>
      </dgm:t>
    </dgm:pt>
    <dgm:pt modelId="{D2E664D5-9FED-42E3-90E3-48A83AD373F1}" type="sibTrans" cxnId="{2B3E2F78-36C3-41ED-B2F0-5FE272804F86}">
      <dgm:prSet/>
      <dgm:spPr/>
      <dgm:t>
        <a:bodyPr/>
        <a:lstStyle/>
        <a:p>
          <a:endParaRPr lang="sk-SK"/>
        </a:p>
      </dgm:t>
    </dgm:pt>
    <dgm:pt modelId="{4B7F6988-72BF-4785-8FA1-BBB41301A6C1}">
      <dgm:prSet phldrT="[Text]"/>
      <dgm:spPr/>
      <dgm:t>
        <a:bodyPr/>
        <a:lstStyle/>
        <a:p>
          <a:r>
            <a:rPr lang="sk-SK" b="1" dirty="0" smtClean="0"/>
            <a:t>2P3 Udržateľná mestská mobilita</a:t>
          </a:r>
          <a:endParaRPr lang="sk-SK" b="1" dirty="0"/>
        </a:p>
      </dgm:t>
    </dgm:pt>
    <dgm:pt modelId="{25D90B3C-A4E5-485B-98F1-FEDBB2FF377F}" type="parTrans" cxnId="{59DA52CC-8713-4D76-9247-5F537BC48C5E}">
      <dgm:prSet/>
      <dgm:spPr/>
      <dgm:t>
        <a:bodyPr/>
        <a:lstStyle/>
        <a:p>
          <a:endParaRPr lang="sk-SK"/>
        </a:p>
      </dgm:t>
    </dgm:pt>
    <dgm:pt modelId="{41F8ECFB-EE34-4940-B36E-483F4575A6F9}" type="sibTrans" cxnId="{59DA52CC-8713-4D76-9247-5F537BC48C5E}">
      <dgm:prSet/>
      <dgm:spPr/>
      <dgm:t>
        <a:bodyPr/>
        <a:lstStyle/>
        <a:p>
          <a:endParaRPr lang="sk-SK"/>
        </a:p>
      </dgm:t>
    </dgm:pt>
    <dgm:pt modelId="{661E66B1-1530-4358-9AF8-A3AD08B433B1}">
      <dgm:prSet phldrT="[Text]"/>
      <dgm:spPr/>
      <dgm:t>
        <a:bodyPr/>
        <a:lstStyle/>
        <a:p>
          <a:r>
            <a:rPr lang="sk-SK" b="1" dirty="0" smtClean="0"/>
            <a:t>Celková alokácia 2 978 781 170 €</a:t>
          </a:r>
          <a:endParaRPr lang="sk-SK" b="1" dirty="0"/>
        </a:p>
      </dgm:t>
    </dgm:pt>
    <dgm:pt modelId="{3A56938E-CB2E-43DE-AF06-B4F489495564}" type="parTrans" cxnId="{429456D9-B93F-4CF9-9B50-39B48C15F60D}">
      <dgm:prSet/>
      <dgm:spPr/>
      <dgm:t>
        <a:bodyPr/>
        <a:lstStyle/>
        <a:p>
          <a:endParaRPr lang="sk-SK"/>
        </a:p>
      </dgm:t>
    </dgm:pt>
    <dgm:pt modelId="{DC70D5FC-9086-47DF-9C1D-037A405C9152}" type="sibTrans" cxnId="{429456D9-B93F-4CF9-9B50-39B48C15F60D}">
      <dgm:prSet/>
      <dgm:spPr/>
      <dgm:t>
        <a:bodyPr/>
        <a:lstStyle/>
        <a:p>
          <a:endParaRPr lang="sk-SK"/>
        </a:p>
      </dgm:t>
    </dgm:pt>
    <dgm:pt modelId="{C6345521-D8AA-412E-AE0C-30C665CD42AD}">
      <dgm:prSet/>
      <dgm:spPr/>
      <dgm:t>
        <a:bodyPr/>
        <a:lstStyle/>
        <a:p>
          <a:r>
            <a:rPr lang="sk-SK" dirty="0" smtClean="0"/>
            <a:t>POO</a:t>
          </a:r>
          <a:endParaRPr lang="sk-SK" dirty="0"/>
        </a:p>
      </dgm:t>
    </dgm:pt>
    <dgm:pt modelId="{C63631B4-0A32-4F27-ACE8-6B6B5208A6FC}" type="parTrans" cxnId="{83B36936-D2DD-484E-A81C-4016D484865C}">
      <dgm:prSet/>
      <dgm:spPr/>
      <dgm:t>
        <a:bodyPr/>
        <a:lstStyle/>
        <a:p>
          <a:endParaRPr lang="sk-SK"/>
        </a:p>
      </dgm:t>
    </dgm:pt>
    <dgm:pt modelId="{D8B3CC04-47EE-4B36-8462-DF58F9E53274}" type="sibTrans" cxnId="{83B36936-D2DD-484E-A81C-4016D484865C}">
      <dgm:prSet/>
      <dgm:spPr/>
      <dgm:t>
        <a:bodyPr/>
        <a:lstStyle/>
        <a:p>
          <a:endParaRPr lang="sk-SK"/>
        </a:p>
      </dgm:t>
    </dgm:pt>
    <dgm:pt modelId="{BA912CC7-CF9C-43B5-B6BE-2651435EDAF8}">
      <dgm:prSet/>
      <dgm:spPr/>
      <dgm:t>
        <a:bodyPr/>
        <a:lstStyle/>
        <a:p>
          <a:r>
            <a:rPr lang="sk-SK" dirty="0" smtClean="0"/>
            <a:t>CEF</a:t>
          </a:r>
          <a:endParaRPr lang="sk-SK" dirty="0"/>
        </a:p>
      </dgm:t>
    </dgm:pt>
    <dgm:pt modelId="{58C8866B-876B-4872-A53C-6C7A17610788}" type="parTrans" cxnId="{6E4842FB-7156-4873-820C-3B27300F5412}">
      <dgm:prSet/>
      <dgm:spPr/>
      <dgm:t>
        <a:bodyPr/>
        <a:lstStyle/>
        <a:p>
          <a:endParaRPr lang="sk-SK"/>
        </a:p>
      </dgm:t>
    </dgm:pt>
    <dgm:pt modelId="{06B5B37F-740B-45B0-96BF-5D5C97B9C014}" type="sibTrans" cxnId="{6E4842FB-7156-4873-820C-3B27300F5412}">
      <dgm:prSet/>
      <dgm:spPr/>
      <dgm:t>
        <a:bodyPr/>
        <a:lstStyle/>
        <a:p>
          <a:endParaRPr lang="sk-SK"/>
        </a:p>
      </dgm:t>
    </dgm:pt>
    <dgm:pt modelId="{B4FDE57B-97CF-4D35-8C90-1AA827AEAC93}">
      <dgm:prSet/>
      <dgm:spPr/>
      <dgm:t>
        <a:bodyPr/>
        <a:lstStyle/>
        <a:p>
          <a:r>
            <a:rPr lang="sk-SK" b="1" dirty="0" smtClean="0"/>
            <a:t>Celková alokácia 1 021 545 595 €</a:t>
          </a:r>
          <a:endParaRPr lang="sk-SK" dirty="0"/>
        </a:p>
      </dgm:t>
    </dgm:pt>
    <dgm:pt modelId="{FB31B5DA-7916-466B-9A75-72E0FEFD1805}" type="parTrans" cxnId="{DC2125A0-60B1-4B5A-8413-9E9299F7949A}">
      <dgm:prSet/>
      <dgm:spPr/>
      <dgm:t>
        <a:bodyPr/>
        <a:lstStyle/>
        <a:p>
          <a:endParaRPr lang="sk-SK"/>
        </a:p>
      </dgm:t>
    </dgm:pt>
    <dgm:pt modelId="{3418B3E3-CC60-4E32-949A-F78F23FC338A}" type="sibTrans" cxnId="{DC2125A0-60B1-4B5A-8413-9E9299F7949A}">
      <dgm:prSet/>
      <dgm:spPr/>
      <dgm:t>
        <a:bodyPr/>
        <a:lstStyle/>
        <a:p>
          <a:endParaRPr lang="sk-SK"/>
        </a:p>
      </dgm:t>
    </dgm:pt>
    <dgm:pt modelId="{C2087A18-DCC9-4792-AA3A-C67850BB0202}">
      <dgm:prSet/>
      <dgm:spPr/>
      <dgm:t>
        <a:bodyPr/>
        <a:lstStyle/>
        <a:p>
          <a:r>
            <a:rPr lang="sk-SK" noProof="0" dirty="0" smtClean="0"/>
            <a:t>Železnice</a:t>
          </a:r>
          <a:endParaRPr lang="sk-SK" dirty="0"/>
        </a:p>
      </dgm:t>
    </dgm:pt>
    <dgm:pt modelId="{7D14D93B-0E71-4EBC-8FEF-D107A4CD2314}" type="parTrans" cxnId="{09212D51-B0A1-4858-904F-29D05306F81B}">
      <dgm:prSet/>
      <dgm:spPr/>
      <dgm:t>
        <a:bodyPr/>
        <a:lstStyle/>
        <a:p>
          <a:endParaRPr lang="sk-SK"/>
        </a:p>
      </dgm:t>
    </dgm:pt>
    <dgm:pt modelId="{F7D65246-153A-4808-BB8A-CD321650B8AB}" type="sibTrans" cxnId="{09212D51-B0A1-4858-904F-29D05306F81B}">
      <dgm:prSet/>
      <dgm:spPr/>
      <dgm:t>
        <a:bodyPr/>
        <a:lstStyle/>
        <a:p>
          <a:endParaRPr lang="sk-SK"/>
        </a:p>
      </dgm:t>
    </dgm:pt>
    <dgm:pt modelId="{372D431C-46B7-4154-B6D4-B077F4B96AB4}">
      <dgm:prSet/>
      <dgm:spPr/>
      <dgm:t>
        <a:bodyPr/>
        <a:lstStyle/>
        <a:p>
          <a:r>
            <a:rPr lang="sk-SK" noProof="0" dirty="0" smtClean="0"/>
            <a:t>Infraštruktúra pre alternatívne palivá</a:t>
          </a:r>
          <a:endParaRPr lang="sk-SK" dirty="0"/>
        </a:p>
      </dgm:t>
    </dgm:pt>
    <dgm:pt modelId="{126699E9-E125-4341-A66C-2EB90CA373BC}" type="parTrans" cxnId="{787AE189-837C-45D2-B4F8-E23A79F38A39}">
      <dgm:prSet/>
      <dgm:spPr/>
      <dgm:t>
        <a:bodyPr/>
        <a:lstStyle/>
        <a:p>
          <a:endParaRPr lang="sk-SK"/>
        </a:p>
      </dgm:t>
    </dgm:pt>
    <dgm:pt modelId="{349B409E-82B4-409A-8370-D7407D1FB3C2}" type="sibTrans" cxnId="{787AE189-837C-45D2-B4F8-E23A79F38A39}">
      <dgm:prSet/>
      <dgm:spPr/>
      <dgm:t>
        <a:bodyPr/>
        <a:lstStyle/>
        <a:p>
          <a:endParaRPr lang="sk-SK"/>
        </a:p>
      </dgm:t>
    </dgm:pt>
    <dgm:pt modelId="{71068977-81DD-4B37-821F-71BDBE5CF57C}">
      <dgm:prSet/>
      <dgm:spPr/>
      <dgm:t>
        <a:bodyPr/>
        <a:lstStyle/>
        <a:p>
          <a:r>
            <a:rPr lang="sk-SK" dirty="0" smtClean="0"/>
            <a:t>Trolejbusová doprava</a:t>
          </a:r>
          <a:endParaRPr lang="sk-SK" dirty="0"/>
        </a:p>
      </dgm:t>
    </dgm:pt>
    <dgm:pt modelId="{A655E7A8-3CC7-455F-B4CA-FDAFE1EC9A88}" type="parTrans" cxnId="{235FB31E-C650-4FF0-92CA-7B855142F890}">
      <dgm:prSet/>
      <dgm:spPr/>
      <dgm:t>
        <a:bodyPr/>
        <a:lstStyle/>
        <a:p>
          <a:endParaRPr lang="sk-SK"/>
        </a:p>
      </dgm:t>
    </dgm:pt>
    <dgm:pt modelId="{C65959C9-CE0A-44C7-8614-E0AFA08CDBC8}" type="sibTrans" cxnId="{235FB31E-C650-4FF0-92CA-7B855142F890}">
      <dgm:prSet/>
      <dgm:spPr/>
      <dgm:t>
        <a:bodyPr/>
        <a:lstStyle/>
        <a:p>
          <a:endParaRPr lang="sk-SK"/>
        </a:p>
      </dgm:t>
    </dgm:pt>
    <dgm:pt modelId="{6773AA7B-1410-40F9-AF68-724FC340D566}">
      <dgm:prSet phldrT="[Text]"/>
      <dgm:spPr/>
      <dgm:t>
        <a:bodyPr/>
        <a:lstStyle/>
        <a:p>
          <a:r>
            <a:rPr lang="sk-SK" dirty="0" smtClean="0"/>
            <a:t>Rozvoj verejnej dopravy</a:t>
          </a:r>
          <a:endParaRPr lang="sk-SK" dirty="0"/>
        </a:p>
      </dgm:t>
    </dgm:pt>
    <dgm:pt modelId="{C43E73E3-728E-4F47-9754-9D8CED4CB7DE}" type="parTrans" cxnId="{C64C1134-A19F-40C1-8F66-688B3DB90D64}">
      <dgm:prSet/>
      <dgm:spPr/>
      <dgm:t>
        <a:bodyPr/>
        <a:lstStyle/>
        <a:p>
          <a:endParaRPr lang="sk-SK"/>
        </a:p>
      </dgm:t>
    </dgm:pt>
    <dgm:pt modelId="{F503716F-D8AA-480C-AB01-8088B7DBF969}" type="sibTrans" cxnId="{C64C1134-A19F-40C1-8F66-688B3DB90D64}">
      <dgm:prSet/>
      <dgm:spPr/>
      <dgm:t>
        <a:bodyPr/>
        <a:lstStyle/>
        <a:p>
          <a:endParaRPr lang="sk-SK"/>
        </a:p>
      </dgm:t>
    </dgm:pt>
    <dgm:pt modelId="{F1CA5337-1C24-437F-AFF3-977890BC1D7D}">
      <dgm:prSet phldrT="[Text]"/>
      <dgm:spPr/>
      <dgm:t>
        <a:bodyPr/>
        <a:lstStyle/>
        <a:p>
          <a:r>
            <a:rPr lang="sk-SK" b="1" dirty="0" smtClean="0"/>
            <a:t>3P1 Doprava</a:t>
          </a:r>
          <a:endParaRPr lang="sk-SK" b="1" dirty="0"/>
        </a:p>
      </dgm:t>
    </dgm:pt>
    <dgm:pt modelId="{A609C51F-3DEC-465C-90C3-69A5CC9446BC}" type="sibTrans" cxnId="{AF13A8F3-348D-4931-AA82-64C3736C44D0}">
      <dgm:prSet/>
      <dgm:spPr/>
      <dgm:t>
        <a:bodyPr/>
        <a:lstStyle/>
        <a:p>
          <a:endParaRPr lang="sk-SK"/>
        </a:p>
      </dgm:t>
    </dgm:pt>
    <dgm:pt modelId="{5033A18B-44DB-4B82-A7BC-D0F620863E49}" type="parTrans" cxnId="{AF13A8F3-348D-4931-AA82-64C3736C44D0}">
      <dgm:prSet/>
      <dgm:spPr/>
      <dgm:t>
        <a:bodyPr/>
        <a:lstStyle/>
        <a:p>
          <a:endParaRPr lang="sk-SK"/>
        </a:p>
      </dgm:t>
    </dgm:pt>
    <dgm:pt modelId="{663E1875-E115-40B8-BCE3-107A5D2DFB89}">
      <dgm:prSet phldrT="[Text]"/>
      <dgm:spPr/>
      <dgm:t>
        <a:bodyPr/>
        <a:lstStyle/>
        <a:p>
          <a:r>
            <a:rPr lang="sk-SK" dirty="0" smtClean="0"/>
            <a:t>Udržateľná mobilita BSK</a:t>
          </a:r>
          <a:endParaRPr lang="sk-SK" dirty="0"/>
        </a:p>
      </dgm:t>
    </dgm:pt>
    <dgm:pt modelId="{5CCCD445-D055-4C9E-B68A-B076A46D07B4}" type="parTrans" cxnId="{DC5D816A-B785-40EF-B372-B746136B716A}">
      <dgm:prSet/>
      <dgm:spPr/>
      <dgm:t>
        <a:bodyPr/>
        <a:lstStyle/>
        <a:p>
          <a:endParaRPr lang="sk-SK"/>
        </a:p>
      </dgm:t>
    </dgm:pt>
    <dgm:pt modelId="{16D6FD3F-DAA3-45E9-8425-E67DE079664A}" type="sibTrans" cxnId="{DC5D816A-B785-40EF-B372-B746136B716A}">
      <dgm:prSet/>
      <dgm:spPr/>
      <dgm:t>
        <a:bodyPr/>
        <a:lstStyle/>
        <a:p>
          <a:endParaRPr lang="sk-SK"/>
        </a:p>
      </dgm:t>
    </dgm:pt>
    <dgm:pt modelId="{E2D9121C-AC74-4928-A84A-80952E84F600}">
      <dgm:prSet phldrT="[Text]"/>
      <dgm:spPr/>
      <dgm:t>
        <a:bodyPr/>
        <a:lstStyle/>
        <a:p>
          <a:r>
            <a:rPr lang="sk-SK" dirty="0" smtClean="0"/>
            <a:t>Železnice</a:t>
          </a:r>
          <a:endParaRPr lang="sk-SK" dirty="0"/>
        </a:p>
      </dgm:t>
    </dgm:pt>
    <dgm:pt modelId="{B71D5163-84EF-4547-8F0F-DA50BED4EE89}" type="parTrans" cxnId="{673D8D70-55E3-44A4-B747-B2639FD5972A}">
      <dgm:prSet/>
      <dgm:spPr/>
      <dgm:t>
        <a:bodyPr/>
        <a:lstStyle/>
        <a:p>
          <a:endParaRPr lang="sk-SK"/>
        </a:p>
      </dgm:t>
    </dgm:pt>
    <dgm:pt modelId="{0641E6E6-2442-49D2-A287-C87BD268FE88}" type="sibTrans" cxnId="{673D8D70-55E3-44A4-B747-B2639FD5972A}">
      <dgm:prSet/>
      <dgm:spPr/>
      <dgm:t>
        <a:bodyPr/>
        <a:lstStyle/>
        <a:p>
          <a:endParaRPr lang="sk-SK"/>
        </a:p>
      </dgm:t>
    </dgm:pt>
    <dgm:pt modelId="{0962039C-B8EB-4600-A7D5-1C2C7CA3B9E7}">
      <dgm:prSet phldrT="[Text]"/>
      <dgm:spPr/>
      <dgm:t>
        <a:bodyPr/>
        <a:lstStyle/>
        <a:p>
          <a:r>
            <a:rPr lang="sk-SK" dirty="0" smtClean="0"/>
            <a:t>Cesty</a:t>
          </a:r>
          <a:endParaRPr lang="sk-SK" dirty="0"/>
        </a:p>
      </dgm:t>
    </dgm:pt>
    <dgm:pt modelId="{0E7541AC-5B15-49C6-BEB6-AE3FE5012AF5}" type="parTrans" cxnId="{0FBD96A4-E923-4B98-9F38-7BC8D21236D6}">
      <dgm:prSet/>
      <dgm:spPr/>
      <dgm:t>
        <a:bodyPr/>
        <a:lstStyle/>
        <a:p>
          <a:endParaRPr lang="sk-SK"/>
        </a:p>
      </dgm:t>
    </dgm:pt>
    <dgm:pt modelId="{A780DAED-D4F6-4032-8697-1B7C78A520C4}" type="sibTrans" cxnId="{0FBD96A4-E923-4B98-9F38-7BC8D21236D6}">
      <dgm:prSet/>
      <dgm:spPr/>
      <dgm:t>
        <a:bodyPr/>
        <a:lstStyle/>
        <a:p>
          <a:endParaRPr lang="sk-SK"/>
        </a:p>
      </dgm:t>
    </dgm:pt>
    <dgm:pt modelId="{9C1DF206-7141-4EFB-9E17-1C5C332D6852}">
      <dgm:prSet phldrT="[Text]"/>
      <dgm:spPr/>
      <dgm:t>
        <a:bodyPr/>
        <a:lstStyle/>
        <a:p>
          <a:r>
            <a:rPr lang="sk-SK" dirty="0" smtClean="0"/>
            <a:t>Vodná doprava</a:t>
          </a:r>
          <a:endParaRPr lang="sk-SK" dirty="0"/>
        </a:p>
      </dgm:t>
    </dgm:pt>
    <dgm:pt modelId="{F10DF866-D556-4208-A0C0-585B0039AD1B}" type="parTrans" cxnId="{D9435BE0-4285-4F56-945A-AC13E7CE7AB6}">
      <dgm:prSet/>
      <dgm:spPr/>
      <dgm:t>
        <a:bodyPr/>
        <a:lstStyle/>
        <a:p>
          <a:endParaRPr lang="sk-SK"/>
        </a:p>
      </dgm:t>
    </dgm:pt>
    <dgm:pt modelId="{5088CE9D-595A-4695-B71B-06555D085FFA}" type="sibTrans" cxnId="{D9435BE0-4285-4F56-945A-AC13E7CE7AB6}">
      <dgm:prSet/>
      <dgm:spPr/>
      <dgm:t>
        <a:bodyPr/>
        <a:lstStyle/>
        <a:p>
          <a:endParaRPr lang="sk-SK"/>
        </a:p>
      </dgm:t>
    </dgm:pt>
    <dgm:pt modelId="{5B9393F4-BA2F-41A4-936C-2B0911D922AE}">
      <dgm:prSet phldrT="[Text]"/>
      <dgm:spPr/>
      <dgm:t>
        <a:bodyPr/>
        <a:lstStyle/>
        <a:p>
          <a:r>
            <a:rPr lang="sk-SK" b="1" dirty="0" smtClean="0"/>
            <a:t>Energetická efektívnosť bytových domov</a:t>
          </a:r>
          <a:r>
            <a:rPr lang="sk-SK" dirty="0" smtClean="0"/>
            <a:t> </a:t>
          </a:r>
          <a:endParaRPr lang="sk-SK" dirty="0"/>
        </a:p>
      </dgm:t>
    </dgm:pt>
    <dgm:pt modelId="{92EDECE6-2905-4C66-B3E2-BA44BAE8B958}" type="parTrans" cxnId="{BC68C6C1-560D-416C-AF00-C8CCDAFDAAF7}">
      <dgm:prSet/>
      <dgm:spPr/>
      <dgm:t>
        <a:bodyPr/>
        <a:lstStyle/>
        <a:p>
          <a:endParaRPr lang="sk-SK"/>
        </a:p>
      </dgm:t>
    </dgm:pt>
    <dgm:pt modelId="{A27E03D4-2DCD-4763-81A1-FE5A5018CBCC}" type="sibTrans" cxnId="{BC68C6C1-560D-416C-AF00-C8CCDAFDAAF7}">
      <dgm:prSet/>
      <dgm:spPr/>
      <dgm:t>
        <a:bodyPr/>
        <a:lstStyle/>
        <a:p>
          <a:endParaRPr lang="sk-SK"/>
        </a:p>
      </dgm:t>
    </dgm:pt>
    <dgm:pt modelId="{6C68AD03-A0A7-4F1A-AEB4-DE0C59EBC840}">
      <dgm:prSet/>
      <dgm:spPr/>
      <dgm:t>
        <a:bodyPr/>
        <a:lstStyle/>
        <a:p>
          <a:r>
            <a:rPr lang="sk-SK" dirty="0" smtClean="0"/>
            <a:t>Železničná infraštruktúra</a:t>
          </a:r>
          <a:endParaRPr lang="sk-SK" dirty="0"/>
        </a:p>
      </dgm:t>
    </dgm:pt>
    <dgm:pt modelId="{A0267E89-6425-497C-B5CD-1A0DEAE7E4B5}" type="parTrans" cxnId="{6DA05641-8E8C-4EBA-9A06-EA0CF865739C}">
      <dgm:prSet/>
      <dgm:spPr/>
      <dgm:t>
        <a:bodyPr/>
        <a:lstStyle/>
        <a:p>
          <a:endParaRPr lang="sk-SK"/>
        </a:p>
      </dgm:t>
    </dgm:pt>
    <dgm:pt modelId="{203427E7-B423-4992-8F76-6D1A288CAD36}" type="sibTrans" cxnId="{6DA05641-8E8C-4EBA-9A06-EA0CF865739C}">
      <dgm:prSet/>
      <dgm:spPr/>
      <dgm:t>
        <a:bodyPr/>
        <a:lstStyle/>
        <a:p>
          <a:endParaRPr lang="sk-SK"/>
        </a:p>
      </dgm:t>
    </dgm:pt>
    <dgm:pt modelId="{50F830C3-DB3F-4A6F-AA20-7885660531C5}">
      <dgm:prSet/>
      <dgm:spPr/>
      <dgm:t>
        <a:bodyPr/>
        <a:lstStyle/>
        <a:p>
          <a:r>
            <a:rPr lang="sk-SK" dirty="0" smtClean="0"/>
            <a:t>Vlaky a električky</a:t>
          </a:r>
          <a:endParaRPr lang="sk-SK" dirty="0"/>
        </a:p>
      </dgm:t>
    </dgm:pt>
    <dgm:pt modelId="{34BB27EE-6680-4E65-BD99-034AFDB3ED94}" type="parTrans" cxnId="{40897652-C0F5-49FE-A7D1-CB46FBD56C72}">
      <dgm:prSet/>
      <dgm:spPr/>
      <dgm:t>
        <a:bodyPr/>
        <a:lstStyle/>
        <a:p>
          <a:endParaRPr lang="sk-SK"/>
        </a:p>
      </dgm:t>
    </dgm:pt>
    <dgm:pt modelId="{FB6F715D-2616-4F59-9525-453FD81F5189}" type="sibTrans" cxnId="{40897652-C0F5-49FE-A7D1-CB46FBD56C72}">
      <dgm:prSet/>
      <dgm:spPr/>
      <dgm:t>
        <a:bodyPr/>
        <a:lstStyle/>
        <a:p>
          <a:endParaRPr lang="sk-SK"/>
        </a:p>
      </dgm:t>
    </dgm:pt>
    <dgm:pt modelId="{DEFC6B2B-DF04-4811-B928-D6C465F7E6B6}">
      <dgm:prSet/>
      <dgm:spPr/>
      <dgm:t>
        <a:bodyPr/>
        <a:lstStyle/>
        <a:p>
          <a:r>
            <a:rPr lang="sk-SK" dirty="0" smtClean="0"/>
            <a:t>Cyklistická infraštruktúra</a:t>
          </a:r>
          <a:endParaRPr lang="sk-SK" dirty="0"/>
        </a:p>
      </dgm:t>
    </dgm:pt>
    <dgm:pt modelId="{B4AF87F0-F4A8-40BB-8FFA-6F6BAA521692}" type="parTrans" cxnId="{9472D44B-0542-4643-BC38-482FD8E715A6}">
      <dgm:prSet/>
      <dgm:spPr/>
      <dgm:t>
        <a:bodyPr/>
        <a:lstStyle/>
        <a:p>
          <a:endParaRPr lang="sk-SK"/>
        </a:p>
      </dgm:t>
    </dgm:pt>
    <dgm:pt modelId="{26C5C801-6512-4361-B4D2-19425E9CCBF3}" type="sibTrans" cxnId="{9472D44B-0542-4643-BC38-482FD8E715A6}">
      <dgm:prSet/>
      <dgm:spPr/>
      <dgm:t>
        <a:bodyPr/>
        <a:lstStyle/>
        <a:p>
          <a:endParaRPr lang="sk-SK"/>
        </a:p>
      </dgm:t>
    </dgm:pt>
    <dgm:pt modelId="{8DE39A0D-5A30-42AC-997E-FA88C6C12B12}">
      <dgm:prSet/>
      <dgm:spPr/>
      <dgm:t>
        <a:bodyPr/>
        <a:lstStyle/>
        <a:p>
          <a:r>
            <a:rPr lang="sk-SK" dirty="0" smtClean="0"/>
            <a:t>Energetická efektivita historických a pamiatkových budov</a:t>
          </a:r>
          <a:endParaRPr lang="sk-SK" dirty="0"/>
        </a:p>
      </dgm:t>
    </dgm:pt>
    <dgm:pt modelId="{D07B460A-0E1B-4A21-BBB7-62B48A690F4C}" type="parTrans" cxnId="{762A9670-839D-4919-8A5C-EFF18B7534EA}">
      <dgm:prSet/>
      <dgm:spPr/>
      <dgm:t>
        <a:bodyPr/>
        <a:lstStyle/>
        <a:p>
          <a:endParaRPr lang="sk-SK"/>
        </a:p>
      </dgm:t>
    </dgm:pt>
    <dgm:pt modelId="{02C890BB-5779-42D9-AF56-BA6B3E78F727}" type="sibTrans" cxnId="{762A9670-839D-4919-8A5C-EFF18B7534EA}">
      <dgm:prSet/>
      <dgm:spPr/>
      <dgm:t>
        <a:bodyPr/>
        <a:lstStyle/>
        <a:p>
          <a:endParaRPr lang="sk-SK"/>
        </a:p>
      </dgm:t>
    </dgm:pt>
    <dgm:pt modelId="{35A8DC47-944C-4C5D-BD97-0DA12B570C33}">
      <dgm:prSet/>
      <dgm:spPr/>
      <dgm:t>
        <a:bodyPr/>
        <a:lstStyle/>
        <a:p>
          <a:r>
            <a:rPr lang="sk-SK" noProof="0" dirty="0" smtClean="0"/>
            <a:t>Vodná doprava</a:t>
          </a:r>
          <a:endParaRPr lang="sk-SK" dirty="0"/>
        </a:p>
      </dgm:t>
    </dgm:pt>
    <dgm:pt modelId="{B01E277E-C446-49D9-AA2C-02070CF03635}" type="parTrans" cxnId="{E728C829-5D16-4C93-9CA9-18ECEFF4BAD6}">
      <dgm:prSet/>
      <dgm:spPr/>
      <dgm:t>
        <a:bodyPr/>
        <a:lstStyle/>
        <a:p>
          <a:endParaRPr lang="sk-SK"/>
        </a:p>
      </dgm:t>
    </dgm:pt>
    <dgm:pt modelId="{F586B4A9-E302-4784-AF0F-15CAB2F13DD3}" type="sibTrans" cxnId="{E728C829-5D16-4C93-9CA9-18ECEFF4BAD6}">
      <dgm:prSet/>
      <dgm:spPr/>
      <dgm:t>
        <a:bodyPr/>
        <a:lstStyle/>
        <a:p>
          <a:endParaRPr lang="sk-SK"/>
        </a:p>
      </dgm:t>
    </dgm:pt>
    <dgm:pt modelId="{266F5689-5EF4-4D7C-9CC3-CBC2D1A133E5}">
      <dgm:prSet/>
      <dgm:spPr/>
      <dgm:t>
        <a:bodyPr/>
        <a:lstStyle/>
        <a:p>
          <a:r>
            <a:rPr lang="sk-SK" noProof="0" dirty="0" err="1" smtClean="0"/>
            <a:t>Intermodálna</a:t>
          </a:r>
          <a:r>
            <a:rPr lang="sk-SK" noProof="0" dirty="0" smtClean="0"/>
            <a:t> doprava</a:t>
          </a:r>
          <a:endParaRPr lang="sk-SK" dirty="0"/>
        </a:p>
      </dgm:t>
    </dgm:pt>
    <dgm:pt modelId="{A82D01B1-71F6-4C4F-9ECE-8BFBF3B678C8}" type="parTrans" cxnId="{AFB6487E-28DF-491E-9615-AA8EC222F744}">
      <dgm:prSet/>
      <dgm:spPr/>
      <dgm:t>
        <a:bodyPr/>
        <a:lstStyle/>
        <a:p>
          <a:endParaRPr lang="sk-SK"/>
        </a:p>
      </dgm:t>
    </dgm:pt>
    <dgm:pt modelId="{9C5EC5B8-992A-4FCD-95C7-1A8B0F25F026}" type="sibTrans" cxnId="{AFB6487E-28DF-491E-9615-AA8EC222F744}">
      <dgm:prSet/>
      <dgm:spPr/>
      <dgm:t>
        <a:bodyPr/>
        <a:lstStyle/>
        <a:p>
          <a:endParaRPr lang="sk-SK"/>
        </a:p>
      </dgm:t>
    </dgm:pt>
    <dgm:pt modelId="{AF73585A-2BB6-43C2-B990-767FADA0DD27}">
      <dgm:prSet/>
      <dgm:spPr/>
      <dgm:t>
        <a:bodyPr/>
        <a:lstStyle/>
        <a:p>
          <a:r>
            <a:rPr lang="sk-SK" noProof="0" dirty="0" smtClean="0"/>
            <a:t>Cesty</a:t>
          </a:r>
          <a:r>
            <a:rPr lang="en-GB" noProof="0" dirty="0" smtClean="0"/>
            <a:t> (military mobility)</a:t>
          </a:r>
          <a:endParaRPr lang="sk-SK" dirty="0"/>
        </a:p>
      </dgm:t>
    </dgm:pt>
    <dgm:pt modelId="{42A17229-8A6B-46C0-92E5-CC7B200FDD33}" type="parTrans" cxnId="{7DDF604F-E1C5-4C9A-AE0B-7DB9BE4E2E03}">
      <dgm:prSet/>
      <dgm:spPr/>
      <dgm:t>
        <a:bodyPr/>
        <a:lstStyle/>
        <a:p>
          <a:endParaRPr lang="sk-SK"/>
        </a:p>
      </dgm:t>
    </dgm:pt>
    <dgm:pt modelId="{3A1A0E71-9D3B-478E-95C4-E9ADF2319862}" type="sibTrans" cxnId="{7DDF604F-E1C5-4C9A-AE0B-7DB9BE4E2E03}">
      <dgm:prSet/>
      <dgm:spPr/>
      <dgm:t>
        <a:bodyPr/>
        <a:lstStyle/>
        <a:p>
          <a:endParaRPr lang="sk-SK"/>
        </a:p>
      </dgm:t>
    </dgm:pt>
    <dgm:pt modelId="{A70EB404-E7A8-40D8-B847-30A6AC6FFA93}">
      <dgm:prSet/>
      <dgm:spPr/>
      <dgm:t>
        <a:bodyPr/>
        <a:lstStyle/>
        <a:p>
          <a:r>
            <a:rPr lang="sk-SK" noProof="0" dirty="0" smtClean="0"/>
            <a:t>Bezpečné parkovanie a iné.</a:t>
          </a:r>
          <a:endParaRPr lang="sk-SK" dirty="0"/>
        </a:p>
      </dgm:t>
    </dgm:pt>
    <dgm:pt modelId="{A37B5472-19B3-4B24-8004-8F3BD00AE173}" type="parTrans" cxnId="{23A5825D-7447-4E43-AF88-452AFCA71936}">
      <dgm:prSet/>
      <dgm:spPr/>
      <dgm:t>
        <a:bodyPr/>
        <a:lstStyle/>
        <a:p>
          <a:endParaRPr lang="sk-SK"/>
        </a:p>
      </dgm:t>
    </dgm:pt>
    <dgm:pt modelId="{C41FFCCB-2965-4E53-B511-0015D5944E24}" type="sibTrans" cxnId="{23A5825D-7447-4E43-AF88-452AFCA71936}">
      <dgm:prSet/>
      <dgm:spPr/>
      <dgm:t>
        <a:bodyPr/>
        <a:lstStyle/>
        <a:p>
          <a:endParaRPr lang="sk-SK"/>
        </a:p>
      </dgm:t>
    </dgm:pt>
    <dgm:pt modelId="{8576284F-4912-4D99-96CC-7BD410ACF4BB}" type="pres">
      <dgm:prSet presAssocID="{9B836973-118B-4ACA-8BD4-CB7A554D209D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F8A25EC6-895E-4EF9-8221-DB91A3EAB7E6}" type="pres">
      <dgm:prSet presAssocID="{45ADB572-02BD-488B-AA9A-49CD19AF3C47}" presName="compNode" presStyleCnt="0"/>
      <dgm:spPr/>
    </dgm:pt>
    <dgm:pt modelId="{165B882F-3761-4ACC-94C0-500BD25B0FC4}" type="pres">
      <dgm:prSet presAssocID="{45ADB572-02BD-488B-AA9A-49CD19AF3C47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D492D4F-1DA0-437E-87C7-9AEF47C04053}" type="pres">
      <dgm:prSet presAssocID="{45ADB572-02BD-488B-AA9A-49CD19AF3C4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0278D26-46BA-4C5A-BA87-7A08F2B7A5BA}" type="pres">
      <dgm:prSet presAssocID="{45ADB572-02BD-488B-AA9A-49CD19AF3C47}" presName="parentRect" presStyleLbl="alignNode1" presStyleIdx="0" presStyleCnt="3"/>
      <dgm:spPr/>
      <dgm:t>
        <a:bodyPr/>
        <a:lstStyle/>
        <a:p>
          <a:endParaRPr lang="sk-SK"/>
        </a:p>
      </dgm:t>
    </dgm:pt>
    <dgm:pt modelId="{58CAC4EF-2360-44A0-84E6-18CB63614A01}" type="pres">
      <dgm:prSet presAssocID="{45ADB572-02BD-488B-AA9A-49CD19AF3C47}" presName="adorn" presStyleLbl="fgAccFollow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sk-SK"/>
        </a:p>
      </dgm:t>
    </dgm:pt>
    <dgm:pt modelId="{501F3DD8-6F80-453C-B326-415AE1BA5183}" type="pres">
      <dgm:prSet presAssocID="{D2E664D5-9FED-42E3-90E3-48A83AD373F1}" presName="sibTrans" presStyleLbl="sibTrans2D1" presStyleIdx="0" presStyleCnt="0"/>
      <dgm:spPr/>
      <dgm:t>
        <a:bodyPr/>
        <a:lstStyle/>
        <a:p>
          <a:endParaRPr lang="sk-SK"/>
        </a:p>
      </dgm:t>
    </dgm:pt>
    <dgm:pt modelId="{1E19241A-D3A2-40D8-AA78-C0BAC9D25FD2}" type="pres">
      <dgm:prSet presAssocID="{C6345521-D8AA-412E-AE0C-30C665CD42AD}" presName="compNode" presStyleCnt="0"/>
      <dgm:spPr/>
    </dgm:pt>
    <dgm:pt modelId="{89449A31-E7F6-45D8-9F4F-E9AD2ED0B19E}" type="pres">
      <dgm:prSet presAssocID="{C6345521-D8AA-412E-AE0C-30C665CD42AD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460E373-966B-459A-B56F-D6C1A520CA7E}" type="pres">
      <dgm:prSet presAssocID="{C6345521-D8AA-412E-AE0C-30C665CD42A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5A33B23-34F9-4E27-8071-2FE6397AE7E3}" type="pres">
      <dgm:prSet presAssocID="{C6345521-D8AA-412E-AE0C-30C665CD42AD}" presName="parentRect" presStyleLbl="alignNode1" presStyleIdx="1" presStyleCnt="3"/>
      <dgm:spPr/>
      <dgm:t>
        <a:bodyPr/>
        <a:lstStyle/>
        <a:p>
          <a:endParaRPr lang="sk-SK"/>
        </a:p>
      </dgm:t>
    </dgm:pt>
    <dgm:pt modelId="{1B4412AB-DE6B-4C6A-8DF9-48FA02FCD07A}" type="pres">
      <dgm:prSet presAssocID="{C6345521-D8AA-412E-AE0C-30C665CD42AD}" presName="adorn" presStyleLbl="fgAccFollow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  <dgm:t>
        <a:bodyPr/>
        <a:lstStyle/>
        <a:p>
          <a:endParaRPr lang="sk-SK"/>
        </a:p>
      </dgm:t>
    </dgm:pt>
    <dgm:pt modelId="{11E1655B-C45F-4A52-A2E6-7253217F8386}" type="pres">
      <dgm:prSet presAssocID="{D8B3CC04-47EE-4B36-8462-DF58F9E53274}" presName="sibTrans" presStyleLbl="sibTrans2D1" presStyleIdx="0" presStyleCnt="0"/>
      <dgm:spPr/>
      <dgm:t>
        <a:bodyPr/>
        <a:lstStyle/>
        <a:p>
          <a:endParaRPr lang="sk-SK"/>
        </a:p>
      </dgm:t>
    </dgm:pt>
    <dgm:pt modelId="{40471C62-184A-400B-96BA-C66FBE51A29A}" type="pres">
      <dgm:prSet presAssocID="{BA912CC7-CF9C-43B5-B6BE-2651435EDAF8}" presName="compNode" presStyleCnt="0"/>
      <dgm:spPr/>
    </dgm:pt>
    <dgm:pt modelId="{82B71C40-8CF5-4919-931F-676BC7FBF8B4}" type="pres">
      <dgm:prSet presAssocID="{BA912CC7-CF9C-43B5-B6BE-2651435EDAF8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F29AE04F-C8A9-4642-85E3-25AF4B62A1E9}" type="pres">
      <dgm:prSet presAssocID="{BA912CC7-CF9C-43B5-B6BE-2651435EDAF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B4C52D29-F30B-44AC-8A76-F6E00CBCBCB1}" type="pres">
      <dgm:prSet presAssocID="{BA912CC7-CF9C-43B5-B6BE-2651435EDAF8}" presName="parentRect" presStyleLbl="alignNode1" presStyleIdx="2" presStyleCnt="3"/>
      <dgm:spPr/>
      <dgm:t>
        <a:bodyPr/>
        <a:lstStyle/>
        <a:p>
          <a:endParaRPr lang="sk-SK"/>
        </a:p>
      </dgm:t>
    </dgm:pt>
    <dgm:pt modelId="{5AA9B0EC-AF59-4C78-B28D-2C34C9F4F8FC}" type="pres">
      <dgm:prSet presAssocID="{BA912CC7-CF9C-43B5-B6BE-2651435EDAF8}" presName="adorn" presStyleLbl="fgAccFollow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sk-SK"/>
        </a:p>
      </dgm:t>
    </dgm:pt>
  </dgm:ptLst>
  <dgm:cxnLst>
    <dgm:cxn modelId="{17CC4596-5AFD-4552-A7B6-223AD5D6229F}" type="presOf" srcId="{BA912CC7-CF9C-43B5-B6BE-2651435EDAF8}" destId="{B4C52D29-F30B-44AC-8A76-F6E00CBCBCB1}" srcOrd="1" destOrd="0" presId="urn:microsoft.com/office/officeart/2005/8/layout/bList2"/>
    <dgm:cxn modelId="{762A9670-839D-4919-8A5C-EFF18B7534EA}" srcId="{C6345521-D8AA-412E-AE0C-30C665CD42AD}" destId="{8DE39A0D-5A30-42AC-997E-FA88C6C12B12}" srcOrd="4" destOrd="0" parTransId="{D07B460A-0E1B-4A21-BBB7-62B48A690F4C}" sibTransId="{02C890BB-5779-42D9-AF56-BA6B3E78F727}"/>
    <dgm:cxn modelId="{C64C1134-A19F-40C1-8F66-688B3DB90D64}" srcId="{45ADB572-02BD-488B-AA9A-49CD19AF3C47}" destId="{6773AA7B-1410-40F9-AF68-724FC340D566}" srcOrd="1" destOrd="0" parTransId="{C43E73E3-728E-4F47-9754-9D8CED4CB7DE}" sibTransId="{F503716F-D8AA-480C-AB01-8088B7DBF969}"/>
    <dgm:cxn modelId="{87AA842B-4ED1-48D4-869D-F491FADB08E3}" type="presOf" srcId="{5B9393F4-BA2F-41A4-936C-2B0911D922AE}" destId="{165B882F-3761-4ACC-94C0-500BD25B0FC4}" srcOrd="0" destOrd="7" presId="urn:microsoft.com/office/officeart/2005/8/layout/bList2"/>
    <dgm:cxn modelId="{BE78BC1A-A32F-47ED-B278-5D4C12A85BC6}" type="presOf" srcId="{BA912CC7-CF9C-43B5-B6BE-2651435EDAF8}" destId="{F29AE04F-C8A9-4642-85E3-25AF4B62A1E9}" srcOrd="0" destOrd="0" presId="urn:microsoft.com/office/officeart/2005/8/layout/bList2"/>
    <dgm:cxn modelId="{8B0D91C4-F1C0-4DE3-BD0A-F6229C12C555}" type="presOf" srcId="{DEFC6B2B-DF04-4811-B928-D6C465F7E6B6}" destId="{89449A31-E7F6-45D8-9F4F-E9AD2ED0B19E}" srcOrd="0" destOrd="3" presId="urn:microsoft.com/office/officeart/2005/8/layout/bList2"/>
    <dgm:cxn modelId="{787AE189-837C-45D2-B4F8-E23A79F38A39}" srcId="{BA912CC7-CF9C-43B5-B6BE-2651435EDAF8}" destId="{372D431C-46B7-4154-B6D4-B077F4B96AB4}" srcOrd="0" destOrd="0" parTransId="{126699E9-E125-4341-A66C-2EB90CA373BC}" sibTransId="{349B409E-82B4-409A-8370-D7407D1FB3C2}"/>
    <dgm:cxn modelId="{40897652-C0F5-49FE-A7D1-CB46FBD56C72}" srcId="{C6345521-D8AA-412E-AE0C-30C665CD42AD}" destId="{50F830C3-DB3F-4A6F-AA20-7885660531C5}" srcOrd="2" destOrd="0" parTransId="{34BB27EE-6680-4E65-BD99-034AFDB3ED94}" sibTransId="{FB6F715D-2616-4F59-9525-453FD81F5189}"/>
    <dgm:cxn modelId="{AF13A8F3-348D-4931-AA82-64C3736C44D0}" srcId="{45ADB572-02BD-488B-AA9A-49CD19AF3C47}" destId="{F1CA5337-1C24-437F-AFF3-977890BC1D7D}" srcOrd="3" destOrd="0" parTransId="{5033A18B-44DB-4B82-A7BC-D0F620863E49}" sibTransId="{A609C51F-3DEC-465C-90C3-69A5CC9446BC}"/>
    <dgm:cxn modelId="{235FB31E-C650-4FF0-92CA-7B855142F890}" srcId="{C6345521-D8AA-412E-AE0C-30C665CD42AD}" destId="{71068977-81DD-4B37-821F-71BDBE5CF57C}" srcOrd="0" destOrd="0" parTransId="{A655E7A8-3CC7-455F-B4CA-FDAFE1EC9A88}" sibTransId="{C65959C9-CE0A-44C7-8614-E0AFA08CDBC8}"/>
    <dgm:cxn modelId="{DC5D816A-B785-40EF-B372-B746136B716A}" srcId="{45ADB572-02BD-488B-AA9A-49CD19AF3C47}" destId="{663E1875-E115-40B8-BCE3-107A5D2DFB89}" srcOrd="2" destOrd="0" parTransId="{5CCCD445-D055-4C9E-B68A-B076A46D07B4}" sibTransId="{16D6FD3F-DAA3-45E9-8425-E67DE079664A}"/>
    <dgm:cxn modelId="{02F6DA1B-2609-413E-B7B2-50D149A4FE6B}" type="presOf" srcId="{A70EB404-E7A8-40D8-B847-30A6AC6FFA93}" destId="{82B71C40-8CF5-4919-931F-676BC7FBF8B4}" srcOrd="0" destOrd="5" presId="urn:microsoft.com/office/officeart/2005/8/layout/bList2"/>
    <dgm:cxn modelId="{23A5825D-7447-4E43-AF88-452AFCA71936}" srcId="{BA912CC7-CF9C-43B5-B6BE-2651435EDAF8}" destId="{A70EB404-E7A8-40D8-B847-30A6AC6FFA93}" srcOrd="5" destOrd="0" parTransId="{A37B5472-19B3-4B24-8004-8F3BD00AE173}" sibTransId="{C41FFCCB-2965-4E53-B511-0015D5944E24}"/>
    <dgm:cxn modelId="{D9435BE0-4285-4F56-945A-AC13E7CE7AB6}" srcId="{45ADB572-02BD-488B-AA9A-49CD19AF3C47}" destId="{9C1DF206-7141-4EFB-9E17-1C5C332D6852}" srcOrd="6" destOrd="0" parTransId="{F10DF866-D556-4208-A0C0-585B0039AD1B}" sibTransId="{5088CE9D-595A-4695-B71B-06555D085FFA}"/>
    <dgm:cxn modelId="{59DA52CC-8713-4D76-9247-5F537BC48C5E}" srcId="{45ADB572-02BD-488B-AA9A-49CD19AF3C47}" destId="{4B7F6988-72BF-4785-8FA1-BBB41301A6C1}" srcOrd="0" destOrd="0" parTransId="{25D90B3C-A4E5-485B-98F1-FEDBB2FF377F}" sibTransId="{41F8ECFB-EE34-4940-B36E-483F4575A6F9}"/>
    <dgm:cxn modelId="{6E4842FB-7156-4873-820C-3B27300F5412}" srcId="{9B836973-118B-4ACA-8BD4-CB7A554D209D}" destId="{BA912CC7-CF9C-43B5-B6BE-2651435EDAF8}" srcOrd="2" destOrd="0" parTransId="{58C8866B-876B-4872-A53C-6C7A17610788}" sibTransId="{06B5B37F-740B-45B0-96BF-5D5C97B9C014}"/>
    <dgm:cxn modelId="{73DB7E5D-59EA-4A7D-95FF-8CBD31F9C951}" type="presOf" srcId="{9B836973-118B-4ACA-8BD4-CB7A554D209D}" destId="{8576284F-4912-4D99-96CC-7BD410ACF4BB}" srcOrd="0" destOrd="0" presId="urn:microsoft.com/office/officeart/2005/8/layout/bList2"/>
    <dgm:cxn modelId="{429456D9-B93F-4CF9-9B50-39B48C15F60D}" srcId="{45ADB572-02BD-488B-AA9A-49CD19AF3C47}" destId="{661E66B1-1530-4358-9AF8-A3AD08B433B1}" srcOrd="8" destOrd="0" parTransId="{3A56938E-CB2E-43DE-AF06-B4F489495564}" sibTransId="{DC70D5FC-9086-47DF-9C1D-037A405C9152}"/>
    <dgm:cxn modelId="{DC2125A0-60B1-4B5A-8413-9E9299F7949A}" srcId="{C6345521-D8AA-412E-AE0C-30C665CD42AD}" destId="{B4FDE57B-97CF-4D35-8C90-1AA827AEAC93}" srcOrd="5" destOrd="0" parTransId="{FB31B5DA-7916-466B-9A75-72E0FEFD1805}" sibTransId="{3418B3E3-CC60-4E32-949A-F78F23FC338A}"/>
    <dgm:cxn modelId="{682FB376-E59B-41AF-82DD-797D36728608}" type="presOf" srcId="{F1CA5337-1C24-437F-AFF3-977890BC1D7D}" destId="{165B882F-3761-4ACC-94C0-500BD25B0FC4}" srcOrd="0" destOrd="3" presId="urn:microsoft.com/office/officeart/2005/8/layout/bList2"/>
    <dgm:cxn modelId="{D3507AE2-31D4-41C6-896B-8F27C4F360FE}" type="presOf" srcId="{D2E664D5-9FED-42E3-90E3-48A83AD373F1}" destId="{501F3DD8-6F80-453C-B326-415AE1BA5183}" srcOrd="0" destOrd="0" presId="urn:microsoft.com/office/officeart/2005/8/layout/bList2"/>
    <dgm:cxn modelId="{ED3EF12B-788F-489B-AC13-F2372DBC8E96}" type="presOf" srcId="{45ADB572-02BD-488B-AA9A-49CD19AF3C47}" destId="{7D492D4F-1DA0-437E-87C7-9AEF47C04053}" srcOrd="0" destOrd="0" presId="urn:microsoft.com/office/officeart/2005/8/layout/bList2"/>
    <dgm:cxn modelId="{8DFE6EE6-FCCC-4739-B274-6958C0FA4DB7}" type="presOf" srcId="{D8B3CC04-47EE-4B36-8462-DF58F9E53274}" destId="{11E1655B-C45F-4A52-A2E6-7253217F8386}" srcOrd="0" destOrd="0" presId="urn:microsoft.com/office/officeart/2005/8/layout/bList2"/>
    <dgm:cxn modelId="{6148E198-192B-4F5E-8AAF-9E21B81760D7}" type="presOf" srcId="{9C1DF206-7141-4EFB-9E17-1C5C332D6852}" destId="{165B882F-3761-4ACC-94C0-500BD25B0FC4}" srcOrd="0" destOrd="6" presId="urn:microsoft.com/office/officeart/2005/8/layout/bList2"/>
    <dgm:cxn modelId="{7DDF604F-E1C5-4C9A-AE0B-7DB9BE4E2E03}" srcId="{BA912CC7-CF9C-43B5-B6BE-2651435EDAF8}" destId="{AF73585A-2BB6-43C2-B990-767FADA0DD27}" srcOrd="4" destOrd="0" parTransId="{42A17229-8A6B-46C0-92E5-CC7B200FDD33}" sibTransId="{3A1A0E71-9D3B-478E-95C4-E9ADF2319862}"/>
    <dgm:cxn modelId="{1DCA0B47-C87F-41DD-8F67-2A9925E35708}" type="presOf" srcId="{B4FDE57B-97CF-4D35-8C90-1AA827AEAC93}" destId="{89449A31-E7F6-45D8-9F4F-E9AD2ED0B19E}" srcOrd="0" destOrd="5" presId="urn:microsoft.com/office/officeart/2005/8/layout/bList2"/>
    <dgm:cxn modelId="{95228788-0B1A-45F4-9EF7-5036CF9F4440}" type="presOf" srcId="{35A8DC47-944C-4C5D-BD97-0DA12B570C33}" destId="{82B71C40-8CF5-4919-931F-676BC7FBF8B4}" srcOrd="0" destOrd="2" presId="urn:microsoft.com/office/officeart/2005/8/layout/bList2"/>
    <dgm:cxn modelId="{4F381333-2A15-468B-9BF6-8FA1F2C3670D}" type="presOf" srcId="{6C68AD03-A0A7-4F1A-AEB4-DE0C59EBC840}" destId="{89449A31-E7F6-45D8-9F4F-E9AD2ED0B19E}" srcOrd="0" destOrd="1" presId="urn:microsoft.com/office/officeart/2005/8/layout/bList2"/>
    <dgm:cxn modelId="{A453D34F-D814-4B44-99A6-A71473A2D047}" type="presOf" srcId="{4B7F6988-72BF-4785-8FA1-BBB41301A6C1}" destId="{165B882F-3761-4ACC-94C0-500BD25B0FC4}" srcOrd="0" destOrd="0" presId="urn:microsoft.com/office/officeart/2005/8/layout/bList2"/>
    <dgm:cxn modelId="{0FBD96A4-E923-4B98-9F38-7BC8D21236D6}" srcId="{45ADB572-02BD-488B-AA9A-49CD19AF3C47}" destId="{0962039C-B8EB-4600-A7D5-1C2C7CA3B9E7}" srcOrd="5" destOrd="0" parTransId="{0E7541AC-5B15-49C6-BEB6-AE3FE5012AF5}" sibTransId="{A780DAED-D4F6-4032-8697-1B7C78A520C4}"/>
    <dgm:cxn modelId="{9F97E427-6D85-43E5-8579-4E75EC98C3D8}" type="presOf" srcId="{661E66B1-1530-4358-9AF8-A3AD08B433B1}" destId="{165B882F-3761-4ACC-94C0-500BD25B0FC4}" srcOrd="0" destOrd="8" presId="urn:microsoft.com/office/officeart/2005/8/layout/bList2"/>
    <dgm:cxn modelId="{2B3E2F78-36C3-41ED-B2F0-5FE272804F86}" srcId="{9B836973-118B-4ACA-8BD4-CB7A554D209D}" destId="{45ADB572-02BD-488B-AA9A-49CD19AF3C47}" srcOrd="0" destOrd="0" parTransId="{8A8A844B-0798-43E8-88E2-B47233B48076}" sibTransId="{D2E664D5-9FED-42E3-90E3-48A83AD373F1}"/>
    <dgm:cxn modelId="{5633151F-F134-46D1-80DF-A1A1BED195D9}" type="presOf" srcId="{45ADB572-02BD-488B-AA9A-49CD19AF3C47}" destId="{E0278D26-46BA-4C5A-BA87-7A08F2B7A5BA}" srcOrd="1" destOrd="0" presId="urn:microsoft.com/office/officeart/2005/8/layout/bList2"/>
    <dgm:cxn modelId="{E728C829-5D16-4C93-9CA9-18ECEFF4BAD6}" srcId="{BA912CC7-CF9C-43B5-B6BE-2651435EDAF8}" destId="{35A8DC47-944C-4C5D-BD97-0DA12B570C33}" srcOrd="2" destOrd="0" parTransId="{B01E277E-C446-49D9-AA2C-02070CF03635}" sibTransId="{F586B4A9-E302-4784-AF0F-15CAB2F13DD3}"/>
    <dgm:cxn modelId="{9472D44B-0542-4643-BC38-482FD8E715A6}" srcId="{C6345521-D8AA-412E-AE0C-30C665CD42AD}" destId="{DEFC6B2B-DF04-4811-B928-D6C465F7E6B6}" srcOrd="3" destOrd="0" parTransId="{B4AF87F0-F4A8-40BB-8FFA-6F6BAA521692}" sibTransId="{26C5C801-6512-4361-B4D2-19425E9CCBF3}"/>
    <dgm:cxn modelId="{7943FB6F-ED6E-4B0D-8945-F2EE668152F4}" type="presOf" srcId="{6773AA7B-1410-40F9-AF68-724FC340D566}" destId="{165B882F-3761-4ACC-94C0-500BD25B0FC4}" srcOrd="0" destOrd="1" presId="urn:microsoft.com/office/officeart/2005/8/layout/bList2"/>
    <dgm:cxn modelId="{DD7DBEA1-5826-4481-A6B8-6F833E57C873}" type="presOf" srcId="{C6345521-D8AA-412E-AE0C-30C665CD42AD}" destId="{75A33B23-34F9-4E27-8071-2FE6397AE7E3}" srcOrd="1" destOrd="0" presId="urn:microsoft.com/office/officeart/2005/8/layout/bList2"/>
    <dgm:cxn modelId="{45787C2E-6DE1-45B0-8E93-161E1DE99A5F}" type="presOf" srcId="{C2087A18-DCC9-4792-AA3A-C67850BB0202}" destId="{82B71C40-8CF5-4919-931F-676BC7FBF8B4}" srcOrd="0" destOrd="1" presId="urn:microsoft.com/office/officeart/2005/8/layout/bList2"/>
    <dgm:cxn modelId="{7C1DB05D-1F7E-4C40-B1AA-22D99C8AA0F4}" type="presOf" srcId="{71068977-81DD-4B37-821F-71BDBE5CF57C}" destId="{89449A31-E7F6-45D8-9F4F-E9AD2ED0B19E}" srcOrd="0" destOrd="0" presId="urn:microsoft.com/office/officeart/2005/8/layout/bList2"/>
    <dgm:cxn modelId="{81D1C79F-B49E-4510-B74F-6D05CCAFF45F}" type="presOf" srcId="{C6345521-D8AA-412E-AE0C-30C665CD42AD}" destId="{E460E373-966B-459A-B56F-D6C1A520CA7E}" srcOrd="0" destOrd="0" presId="urn:microsoft.com/office/officeart/2005/8/layout/bList2"/>
    <dgm:cxn modelId="{E5BF8FD0-01DC-47CB-8BD5-31BC86A13D75}" type="presOf" srcId="{372D431C-46B7-4154-B6D4-B077F4B96AB4}" destId="{82B71C40-8CF5-4919-931F-676BC7FBF8B4}" srcOrd="0" destOrd="0" presId="urn:microsoft.com/office/officeart/2005/8/layout/bList2"/>
    <dgm:cxn modelId="{900D40FE-E2F9-44C2-B827-533D6C4BC368}" type="presOf" srcId="{0962039C-B8EB-4600-A7D5-1C2C7CA3B9E7}" destId="{165B882F-3761-4ACC-94C0-500BD25B0FC4}" srcOrd="0" destOrd="5" presId="urn:microsoft.com/office/officeart/2005/8/layout/bList2"/>
    <dgm:cxn modelId="{30A0874C-DE97-4D2D-BA66-AA08D482158E}" type="presOf" srcId="{266F5689-5EF4-4D7C-9CC3-CBC2D1A133E5}" destId="{82B71C40-8CF5-4919-931F-676BC7FBF8B4}" srcOrd="0" destOrd="3" presId="urn:microsoft.com/office/officeart/2005/8/layout/bList2"/>
    <dgm:cxn modelId="{D13648B7-EADF-43EA-80EA-7D8EFF48E60A}" type="presOf" srcId="{E2D9121C-AC74-4928-A84A-80952E84F600}" destId="{165B882F-3761-4ACC-94C0-500BD25B0FC4}" srcOrd="0" destOrd="4" presId="urn:microsoft.com/office/officeart/2005/8/layout/bList2"/>
    <dgm:cxn modelId="{257B8BB8-466F-4E35-965C-7FCA58AA0EE9}" type="presOf" srcId="{50F830C3-DB3F-4A6F-AA20-7885660531C5}" destId="{89449A31-E7F6-45D8-9F4F-E9AD2ED0B19E}" srcOrd="0" destOrd="2" presId="urn:microsoft.com/office/officeart/2005/8/layout/bList2"/>
    <dgm:cxn modelId="{673D8D70-55E3-44A4-B747-B2639FD5972A}" srcId="{45ADB572-02BD-488B-AA9A-49CD19AF3C47}" destId="{E2D9121C-AC74-4928-A84A-80952E84F600}" srcOrd="4" destOrd="0" parTransId="{B71D5163-84EF-4547-8F0F-DA50BED4EE89}" sibTransId="{0641E6E6-2442-49D2-A287-C87BD268FE88}"/>
    <dgm:cxn modelId="{83B36936-D2DD-484E-A81C-4016D484865C}" srcId="{9B836973-118B-4ACA-8BD4-CB7A554D209D}" destId="{C6345521-D8AA-412E-AE0C-30C665CD42AD}" srcOrd="1" destOrd="0" parTransId="{C63631B4-0A32-4F27-ACE8-6B6B5208A6FC}" sibTransId="{D8B3CC04-47EE-4B36-8462-DF58F9E53274}"/>
    <dgm:cxn modelId="{3BD209B6-3542-432C-B435-9A82156151DD}" type="presOf" srcId="{8DE39A0D-5A30-42AC-997E-FA88C6C12B12}" destId="{89449A31-E7F6-45D8-9F4F-E9AD2ED0B19E}" srcOrd="0" destOrd="4" presId="urn:microsoft.com/office/officeart/2005/8/layout/bList2"/>
    <dgm:cxn modelId="{C994B939-4753-4CA2-A1FC-48F31D6ED038}" type="presOf" srcId="{AF73585A-2BB6-43C2-B990-767FADA0DD27}" destId="{82B71C40-8CF5-4919-931F-676BC7FBF8B4}" srcOrd="0" destOrd="4" presId="urn:microsoft.com/office/officeart/2005/8/layout/bList2"/>
    <dgm:cxn modelId="{09212D51-B0A1-4858-904F-29D05306F81B}" srcId="{BA912CC7-CF9C-43B5-B6BE-2651435EDAF8}" destId="{C2087A18-DCC9-4792-AA3A-C67850BB0202}" srcOrd="1" destOrd="0" parTransId="{7D14D93B-0E71-4EBC-8FEF-D107A4CD2314}" sibTransId="{F7D65246-153A-4808-BB8A-CD321650B8AB}"/>
    <dgm:cxn modelId="{763A69A1-307E-46F8-97F8-669FEACA00C4}" type="presOf" srcId="{663E1875-E115-40B8-BCE3-107A5D2DFB89}" destId="{165B882F-3761-4ACC-94C0-500BD25B0FC4}" srcOrd="0" destOrd="2" presId="urn:microsoft.com/office/officeart/2005/8/layout/bList2"/>
    <dgm:cxn modelId="{AFB6487E-28DF-491E-9615-AA8EC222F744}" srcId="{BA912CC7-CF9C-43B5-B6BE-2651435EDAF8}" destId="{266F5689-5EF4-4D7C-9CC3-CBC2D1A133E5}" srcOrd="3" destOrd="0" parTransId="{A82D01B1-71F6-4C4F-9ECE-8BFBF3B678C8}" sibTransId="{9C5EC5B8-992A-4FCD-95C7-1A8B0F25F026}"/>
    <dgm:cxn modelId="{BC68C6C1-560D-416C-AF00-C8CCDAFDAAF7}" srcId="{45ADB572-02BD-488B-AA9A-49CD19AF3C47}" destId="{5B9393F4-BA2F-41A4-936C-2B0911D922AE}" srcOrd="7" destOrd="0" parTransId="{92EDECE6-2905-4C66-B3E2-BA44BAE8B958}" sibTransId="{A27E03D4-2DCD-4763-81A1-FE5A5018CBCC}"/>
    <dgm:cxn modelId="{6DA05641-8E8C-4EBA-9A06-EA0CF865739C}" srcId="{C6345521-D8AA-412E-AE0C-30C665CD42AD}" destId="{6C68AD03-A0A7-4F1A-AEB4-DE0C59EBC840}" srcOrd="1" destOrd="0" parTransId="{A0267E89-6425-497C-B5CD-1A0DEAE7E4B5}" sibTransId="{203427E7-B423-4992-8F76-6D1A288CAD36}"/>
    <dgm:cxn modelId="{58E1F2BE-2549-4D42-A376-075AEAD42A10}" type="presParOf" srcId="{8576284F-4912-4D99-96CC-7BD410ACF4BB}" destId="{F8A25EC6-895E-4EF9-8221-DB91A3EAB7E6}" srcOrd="0" destOrd="0" presId="urn:microsoft.com/office/officeart/2005/8/layout/bList2"/>
    <dgm:cxn modelId="{4A8DBAA4-E1E2-4CF8-BB85-F29ACF310C01}" type="presParOf" srcId="{F8A25EC6-895E-4EF9-8221-DB91A3EAB7E6}" destId="{165B882F-3761-4ACC-94C0-500BD25B0FC4}" srcOrd="0" destOrd="0" presId="urn:microsoft.com/office/officeart/2005/8/layout/bList2"/>
    <dgm:cxn modelId="{8092D2BD-C093-4AD7-BD44-0C2D4BF63226}" type="presParOf" srcId="{F8A25EC6-895E-4EF9-8221-DB91A3EAB7E6}" destId="{7D492D4F-1DA0-437E-87C7-9AEF47C04053}" srcOrd="1" destOrd="0" presId="urn:microsoft.com/office/officeart/2005/8/layout/bList2"/>
    <dgm:cxn modelId="{D8706FA3-E918-4F5F-955A-F9A1AD68B695}" type="presParOf" srcId="{F8A25EC6-895E-4EF9-8221-DB91A3EAB7E6}" destId="{E0278D26-46BA-4C5A-BA87-7A08F2B7A5BA}" srcOrd="2" destOrd="0" presId="urn:microsoft.com/office/officeart/2005/8/layout/bList2"/>
    <dgm:cxn modelId="{724750D9-EDD9-42BA-BC5C-B76EFE46B2C8}" type="presParOf" srcId="{F8A25EC6-895E-4EF9-8221-DB91A3EAB7E6}" destId="{58CAC4EF-2360-44A0-84E6-18CB63614A01}" srcOrd="3" destOrd="0" presId="urn:microsoft.com/office/officeart/2005/8/layout/bList2"/>
    <dgm:cxn modelId="{07F03A53-387F-462C-A753-BC6BA3EA0E65}" type="presParOf" srcId="{8576284F-4912-4D99-96CC-7BD410ACF4BB}" destId="{501F3DD8-6F80-453C-B326-415AE1BA5183}" srcOrd="1" destOrd="0" presId="urn:microsoft.com/office/officeart/2005/8/layout/bList2"/>
    <dgm:cxn modelId="{9ED1011B-4799-4E28-8E22-201D8515012C}" type="presParOf" srcId="{8576284F-4912-4D99-96CC-7BD410ACF4BB}" destId="{1E19241A-D3A2-40D8-AA78-C0BAC9D25FD2}" srcOrd="2" destOrd="0" presId="urn:microsoft.com/office/officeart/2005/8/layout/bList2"/>
    <dgm:cxn modelId="{491BEFA1-1989-46D6-B378-850AE5AD3BD3}" type="presParOf" srcId="{1E19241A-D3A2-40D8-AA78-C0BAC9D25FD2}" destId="{89449A31-E7F6-45D8-9F4F-E9AD2ED0B19E}" srcOrd="0" destOrd="0" presId="urn:microsoft.com/office/officeart/2005/8/layout/bList2"/>
    <dgm:cxn modelId="{78517FB7-CED7-4573-836B-1E3BED6CF196}" type="presParOf" srcId="{1E19241A-D3A2-40D8-AA78-C0BAC9D25FD2}" destId="{E460E373-966B-459A-B56F-D6C1A520CA7E}" srcOrd="1" destOrd="0" presId="urn:microsoft.com/office/officeart/2005/8/layout/bList2"/>
    <dgm:cxn modelId="{C8CE960A-72C6-4FBF-8FF7-5A3E04D45620}" type="presParOf" srcId="{1E19241A-D3A2-40D8-AA78-C0BAC9D25FD2}" destId="{75A33B23-34F9-4E27-8071-2FE6397AE7E3}" srcOrd="2" destOrd="0" presId="urn:microsoft.com/office/officeart/2005/8/layout/bList2"/>
    <dgm:cxn modelId="{A139B2EF-3DAF-4550-B5D5-BCAC9317C52F}" type="presParOf" srcId="{1E19241A-D3A2-40D8-AA78-C0BAC9D25FD2}" destId="{1B4412AB-DE6B-4C6A-8DF9-48FA02FCD07A}" srcOrd="3" destOrd="0" presId="urn:microsoft.com/office/officeart/2005/8/layout/bList2"/>
    <dgm:cxn modelId="{65A1F3D1-E6E3-4E25-86B0-C0D7A69D1FA3}" type="presParOf" srcId="{8576284F-4912-4D99-96CC-7BD410ACF4BB}" destId="{11E1655B-C45F-4A52-A2E6-7253217F8386}" srcOrd="3" destOrd="0" presId="urn:microsoft.com/office/officeart/2005/8/layout/bList2"/>
    <dgm:cxn modelId="{8F2CE8D5-3B90-49B3-9472-D57582AD2742}" type="presParOf" srcId="{8576284F-4912-4D99-96CC-7BD410ACF4BB}" destId="{40471C62-184A-400B-96BA-C66FBE51A29A}" srcOrd="4" destOrd="0" presId="urn:microsoft.com/office/officeart/2005/8/layout/bList2"/>
    <dgm:cxn modelId="{FA91137F-5F8F-4BFC-9D02-5C31F29134AE}" type="presParOf" srcId="{40471C62-184A-400B-96BA-C66FBE51A29A}" destId="{82B71C40-8CF5-4919-931F-676BC7FBF8B4}" srcOrd="0" destOrd="0" presId="urn:microsoft.com/office/officeart/2005/8/layout/bList2"/>
    <dgm:cxn modelId="{DC853D7F-268F-4AA5-8E86-D73E0DBEAD05}" type="presParOf" srcId="{40471C62-184A-400B-96BA-C66FBE51A29A}" destId="{F29AE04F-C8A9-4642-85E3-25AF4B62A1E9}" srcOrd="1" destOrd="0" presId="urn:microsoft.com/office/officeart/2005/8/layout/bList2"/>
    <dgm:cxn modelId="{66D04B06-007F-45C5-A74A-CD6291ADC6C1}" type="presParOf" srcId="{40471C62-184A-400B-96BA-C66FBE51A29A}" destId="{B4C52D29-F30B-44AC-8A76-F6E00CBCBCB1}" srcOrd="2" destOrd="0" presId="urn:microsoft.com/office/officeart/2005/8/layout/bList2"/>
    <dgm:cxn modelId="{EAFB9F88-4C35-42A1-92AB-9B457E07F906}" type="presParOf" srcId="{40471C62-184A-400B-96BA-C66FBE51A29A}" destId="{5AA9B0EC-AF59-4C78-B28D-2C34C9F4F8F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B882F-3761-4ACC-94C0-500BD25B0FC4}">
      <dsp:nvSpPr>
        <dsp:cNvPr id="0" name=""/>
        <dsp:cNvSpPr/>
      </dsp:nvSpPr>
      <dsp:spPr>
        <a:xfrm>
          <a:off x="7166" y="150712"/>
          <a:ext cx="3095298" cy="231057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b="1" kern="1200" dirty="0" smtClean="0"/>
            <a:t>2P3 Udržateľná mestská mobilita</a:t>
          </a:r>
          <a:endParaRPr lang="sk-SK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Rozvoj verejnej dopravy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Udržateľná mobilita BSK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b="1" kern="1200" dirty="0" smtClean="0"/>
            <a:t>3P1 Doprava</a:t>
          </a:r>
          <a:endParaRPr lang="sk-SK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Železnice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Cesty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Vodná doprava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b="1" kern="1200" dirty="0" smtClean="0"/>
            <a:t>Energetická efektívnosť bytových domov</a:t>
          </a:r>
          <a:r>
            <a:rPr lang="sk-SK" sz="1300" kern="1200" dirty="0" smtClean="0"/>
            <a:t> 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b="1" kern="1200" dirty="0" smtClean="0"/>
            <a:t>Celková alokácia 2 978 781 170 €</a:t>
          </a:r>
          <a:endParaRPr lang="sk-SK" sz="1300" b="1" kern="1200" dirty="0"/>
        </a:p>
      </dsp:txBody>
      <dsp:txXfrm>
        <a:off x="61306" y="204852"/>
        <a:ext cx="2987018" cy="2256434"/>
      </dsp:txXfrm>
    </dsp:sp>
    <dsp:sp modelId="{E0278D26-46BA-4C5A-BA87-7A08F2B7A5BA}">
      <dsp:nvSpPr>
        <dsp:cNvPr id="0" name=""/>
        <dsp:cNvSpPr/>
      </dsp:nvSpPr>
      <dsp:spPr>
        <a:xfrm>
          <a:off x="7166" y="2461286"/>
          <a:ext cx="3095298" cy="99354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44450" bIns="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smtClean="0"/>
            <a:t>SO pre PSK</a:t>
          </a:r>
          <a:endParaRPr lang="sk-SK" sz="3500" kern="1200" dirty="0"/>
        </a:p>
      </dsp:txBody>
      <dsp:txXfrm>
        <a:off x="7166" y="2461286"/>
        <a:ext cx="2179787" cy="993547"/>
      </dsp:txXfrm>
    </dsp:sp>
    <dsp:sp modelId="{58CAC4EF-2360-44A0-84E6-18CB63614A01}">
      <dsp:nvSpPr>
        <dsp:cNvPr id="0" name=""/>
        <dsp:cNvSpPr/>
      </dsp:nvSpPr>
      <dsp:spPr>
        <a:xfrm>
          <a:off x="2274514" y="2619102"/>
          <a:ext cx="1083354" cy="108335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449A31-E7F6-45D8-9F4F-E9AD2ED0B19E}">
      <dsp:nvSpPr>
        <dsp:cNvPr id="0" name=""/>
        <dsp:cNvSpPr/>
      </dsp:nvSpPr>
      <dsp:spPr>
        <a:xfrm>
          <a:off x="3626263" y="150712"/>
          <a:ext cx="3095298" cy="231057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Trolejbusová doprava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Železničná infraštruktúra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Vlaky a električky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Cyklistická infraštruktúra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dirty="0" smtClean="0"/>
            <a:t>Energetická efektivita historických a pamiatkových budov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b="1" kern="1200" dirty="0" smtClean="0"/>
            <a:t>Celková alokácia 1 021 545 595 €</a:t>
          </a:r>
          <a:endParaRPr lang="sk-SK" sz="1300" kern="1200" dirty="0"/>
        </a:p>
      </dsp:txBody>
      <dsp:txXfrm>
        <a:off x="3680403" y="204852"/>
        <a:ext cx="2987018" cy="2256434"/>
      </dsp:txXfrm>
    </dsp:sp>
    <dsp:sp modelId="{75A33B23-34F9-4E27-8071-2FE6397AE7E3}">
      <dsp:nvSpPr>
        <dsp:cNvPr id="0" name=""/>
        <dsp:cNvSpPr/>
      </dsp:nvSpPr>
      <dsp:spPr>
        <a:xfrm>
          <a:off x="3626263" y="2461286"/>
          <a:ext cx="3095298" cy="993547"/>
        </a:xfrm>
        <a:prstGeom prst="rect">
          <a:avLst/>
        </a:prstGeom>
        <a:gradFill rotWithShape="0">
          <a:gsLst>
            <a:gs pos="0">
              <a:schemeClr val="accent3">
                <a:hueOff val="1355300"/>
                <a:satOff val="50000"/>
                <a:lumOff val="-7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55300"/>
                <a:satOff val="50000"/>
                <a:lumOff val="-7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55300"/>
                <a:satOff val="50000"/>
                <a:lumOff val="-7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44450" bIns="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smtClean="0"/>
            <a:t>POO</a:t>
          </a:r>
          <a:endParaRPr lang="sk-SK" sz="3500" kern="1200" dirty="0"/>
        </a:p>
      </dsp:txBody>
      <dsp:txXfrm>
        <a:off x="3626263" y="2461286"/>
        <a:ext cx="2179787" cy="993547"/>
      </dsp:txXfrm>
    </dsp:sp>
    <dsp:sp modelId="{1B4412AB-DE6B-4C6A-8DF9-48FA02FCD07A}">
      <dsp:nvSpPr>
        <dsp:cNvPr id="0" name=""/>
        <dsp:cNvSpPr/>
      </dsp:nvSpPr>
      <dsp:spPr>
        <a:xfrm>
          <a:off x="5893612" y="2619102"/>
          <a:ext cx="1083354" cy="108335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635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B71C40-8CF5-4919-931F-676BC7FBF8B4}">
      <dsp:nvSpPr>
        <dsp:cNvPr id="0" name=""/>
        <dsp:cNvSpPr/>
      </dsp:nvSpPr>
      <dsp:spPr>
        <a:xfrm>
          <a:off x="7245360" y="150712"/>
          <a:ext cx="3095298" cy="231057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noProof="0" dirty="0" smtClean="0"/>
            <a:t>Infraštruktúra pre alternatívne palivá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noProof="0" dirty="0" smtClean="0"/>
            <a:t>Železnice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noProof="0" dirty="0" smtClean="0"/>
            <a:t>Vodná doprava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noProof="0" dirty="0" err="1" smtClean="0"/>
            <a:t>Intermodálna</a:t>
          </a:r>
          <a:r>
            <a:rPr lang="sk-SK" sz="1300" kern="1200" noProof="0" dirty="0" smtClean="0"/>
            <a:t> doprava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noProof="0" dirty="0" smtClean="0"/>
            <a:t>Cesty</a:t>
          </a:r>
          <a:r>
            <a:rPr lang="en-GB" sz="1300" kern="1200" noProof="0" dirty="0" smtClean="0"/>
            <a:t> (military mobility)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1300" kern="1200" noProof="0" dirty="0" smtClean="0"/>
            <a:t>Bezpečné parkovanie a iné.</a:t>
          </a:r>
          <a:endParaRPr lang="sk-SK" sz="1300" kern="1200" dirty="0"/>
        </a:p>
      </dsp:txBody>
      <dsp:txXfrm>
        <a:off x="7299500" y="204852"/>
        <a:ext cx="2987018" cy="2256434"/>
      </dsp:txXfrm>
    </dsp:sp>
    <dsp:sp modelId="{B4C52D29-F30B-44AC-8A76-F6E00CBCBCB1}">
      <dsp:nvSpPr>
        <dsp:cNvPr id="0" name=""/>
        <dsp:cNvSpPr/>
      </dsp:nvSpPr>
      <dsp:spPr>
        <a:xfrm>
          <a:off x="7245360" y="2461286"/>
          <a:ext cx="3095298" cy="993547"/>
        </a:xfrm>
        <a:prstGeom prst="rect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44450" bIns="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smtClean="0"/>
            <a:t>CEF</a:t>
          </a:r>
          <a:endParaRPr lang="sk-SK" sz="3500" kern="1200" dirty="0"/>
        </a:p>
      </dsp:txBody>
      <dsp:txXfrm>
        <a:off x="7245360" y="2461286"/>
        <a:ext cx="2179787" cy="993547"/>
      </dsp:txXfrm>
    </dsp:sp>
    <dsp:sp modelId="{5AA9B0EC-AF59-4C78-B28D-2C34C9F4F8FC}">
      <dsp:nvSpPr>
        <dsp:cNvPr id="0" name=""/>
        <dsp:cNvSpPr/>
      </dsp:nvSpPr>
      <dsp:spPr>
        <a:xfrm>
          <a:off x="9512709" y="2619102"/>
          <a:ext cx="1083354" cy="108335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635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196D4C-8EBA-3F4D-BF37-EB94359A605B}" type="datetimeFigureOut">
              <a:rPr lang="en-SK" smtClean="0"/>
              <a:t>10/16/2024</a:t>
            </a:fld>
            <a:endParaRPr lang="en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22DFB-8F01-8F41-9CBA-B1916D5D197F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022773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D697B-FD88-FF42-85E7-E3A9EF8B82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223EDB-7697-BB84-C100-84979286A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2E0CFE-03B5-9D07-26ED-E85DC0F3A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3EA8-5A30-154D-AF3A-8295CC7B0AFF}" type="datetime1">
              <a:rPr lang="sk-SK" smtClean="0"/>
              <a:t>16. 10. 2024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CD2BF-6B9C-2A7C-9420-20CF030FF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8927F-6337-5354-B135-C30886D29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318772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A5635-3544-98C5-82EB-E34A55BE7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823F3D-B16D-201B-B874-D20966DA6A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A960D-49C4-2B23-26ED-579D22851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C0F6-72CD-AE4E-9F63-F4E6592B4437}" type="datetime1">
              <a:rPr lang="sk-SK" smtClean="0"/>
              <a:t>16. 10. 2024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3EB26-8467-58A0-5298-1C899BB55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FEEEE-7232-ECA3-78DA-97AF2DF29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99828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690D68-4A03-1C27-F4BB-E3F6588F7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E484F0-3E32-3D78-1BB6-12488F7D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D54DB-C6E1-D9E7-6295-B2543F447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15D0-DF6E-2447-96F4-688E4F0A1DA2}" type="datetime1">
              <a:rPr lang="sk-SK" smtClean="0"/>
              <a:t>16. 10. 2024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A5192-8E83-6180-A199-1E6D10648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F422B-B31E-0B88-33E3-FC1DA8815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1234499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DA7D-4AC3-F26F-03CB-2E47885E5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70C6C-1D97-F931-3836-4283D0967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FAE24-7D25-AF01-9C00-94FC04D6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3CEB7-7C0E-E546-8288-A8DFB0ED8A74}" type="datetime1">
              <a:rPr lang="sk-SK" smtClean="0"/>
              <a:t>16. 10. 2024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68C7B2-ABCC-22A2-2784-E8DB37A1C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6C7BF2-8751-F534-C718-E62753B8F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1212159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1BBEA-847E-A8EF-649E-541D7620A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C2222-9511-5EF6-8446-DAD0F3CEB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ECA18-7509-8C9F-03C6-5B8657C58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7F00F-30BE-724C-898C-7F829ABA0614}" type="datetime1">
              <a:rPr lang="sk-SK" smtClean="0"/>
              <a:t>16. 10. 2024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16025-2A4C-E53C-F30B-437EECF0C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35926-0906-6959-5855-DA67AFB98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878575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44B39-C91F-CE59-C28E-54548A6B2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5950A-8935-6505-2C08-AACCAC6B39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ACA540-2388-25F5-0208-C9C3EF2F1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36C150-E43E-05CA-EB19-8021F23B3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D7F24-BCB2-4B45-B6A6-A8F707089040}" type="datetime1">
              <a:rPr lang="sk-SK" smtClean="0"/>
              <a:t>16. 10. 2024</a:t>
            </a:fld>
            <a:endParaRPr lang="en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2FD690-D707-6DAC-699B-FAC57843F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F85119-A431-3013-AA9A-3532C6F54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99558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4F4EE-FF69-9F98-E5D1-348DC5AD0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BF46D2-FBDC-7D74-CD1A-93EFAE2AD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94E949-E2E1-7925-DC3C-8522C0385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D0EF49-6222-6E88-D1EF-FBFC9DB988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8557D4-22EC-87C8-421D-3814D3860A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534429-B2E5-5685-1BAD-21B7E4788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B1B0-8F91-E24E-A67C-3B59EC70D94E}" type="datetime1">
              <a:rPr lang="sk-SK" smtClean="0"/>
              <a:t>16. 10. 2024</a:t>
            </a:fld>
            <a:endParaRPr lang="en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6F1BDC-E123-C930-7801-DBA0FDF3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7F4D0B-76F2-EA55-99EE-2370ED6C8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1570750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46AB4-4977-8F42-AAC4-4559A1C67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0874EF-7128-1DB7-7F97-6D73648CB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15C60-711C-C348-9100-B815316863D9}" type="datetime1">
              <a:rPr lang="sk-SK" smtClean="0"/>
              <a:t>16. 10. 2024</a:t>
            </a:fld>
            <a:endParaRPr lang="en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9592-9A9F-6DDA-48DA-3ACEE3136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A76F85-F175-156F-93F0-61F9F740F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286530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23FE7B-7CE9-3BC2-05C9-EF60C3A84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2D7D8-1931-4A4A-8D5C-2FB703306A06}" type="datetime1">
              <a:rPr lang="sk-SK" smtClean="0"/>
              <a:t>16. 10. 2024</a:t>
            </a:fld>
            <a:endParaRPr lang="en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9B5C4C-0BD3-CF54-9E88-F2ACB1E7E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3478E-9C74-86C6-4A38-D839EB67F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048646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FACDA-9D3C-E283-FE23-EB5F13CCB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356F4-E7A5-7F0E-4215-640D5192B6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32B0A-E690-9806-F93E-E7633EA15F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9074FD-5F17-2A95-2447-C21253508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48498-D741-BD43-8996-F824631024C2}" type="datetime1">
              <a:rPr lang="sk-SK" smtClean="0"/>
              <a:t>16. 10. 2024</a:t>
            </a:fld>
            <a:endParaRPr lang="en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0B9DFD-2DC7-739B-6287-BD2C1391E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2B083-8D65-7FCA-6F34-0F92247F2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822872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2726F-546E-96EE-70DA-E84868B0E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51172E-19E9-FDA0-A7CE-83ECA00F63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B95B1-DEC6-9278-CD87-8A4F5E44B2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4101CE-58C3-F362-05EC-24D55AB4F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3A90-564B-2649-8CFC-8BEDEDBE99CC}" type="datetime1">
              <a:rPr lang="sk-SK" smtClean="0"/>
              <a:t>16. 10. 2024</a:t>
            </a:fld>
            <a:endParaRPr lang="en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1A0A9C-809F-3DC6-BD09-832D01F6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16EB60-426D-D166-4B86-80B8CF864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768445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68DC58-534A-0D1C-C036-85678B3C4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A42CE7-748F-85C7-FC0B-D4E3735F9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CAA20A-E055-8BBB-D2F2-27860AC976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62BA8-B276-1145-9516-F7A3A1E213E1}" type="datetime1">
              <a:rPr lang="sk-SK" smtClean="0"/>
              <a:t>16. 10. 2024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81E4B-CFED-2C41-B3D1-8FEFB5DED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BFF6B-F0AD-78B8-2406-A0290D7FA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3D289-9156-D948-92DD-A9D147D8AADA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74882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2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126DD-1A5C-E13B-1AB4-F6A6F3244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53048"/>
            <a:ext cx="6027976" cy="1465943"/>
          </a:xfrm>
        </p:spPr>
        <p:txBody>
          <a:bodyPr>
            <a:noAutofit/>
          </a:bodyPr>
          <a:lstStyle/>
          <a:p>
            <a:pPr algn="l"/>
            <a:r>
              <a:rPr lang="sk-SK" sz="3200" b="1" dirty="0" smtClean="0">
                <a:solidFill>
                  <a:schemeClr val="bg1"/>
                </a:solidFill>
                <a:latin typeface="Helvetica" pitchFamily="2" charset="0"/>
              </a:rPr>
              <a:t>Možnosti </a:t>
            </a:r>
            <a:r>
              <a:rPr lang="sk-SK" sz="3200" b="1" dirty="0">
                <a:solidFill>
                  <a:schemeClr val="bg1"/>
                </a:solidFill>
                <a:latin typeface="Helvetica" pitchFamily="2" charset="0"/>
              </a:rPr>
              <a:t>financovania projektov dopravnej </a:t>
            </a:r>
            <a:r>
              <a:rPr lang="sk-SK" sz="3200" b="1" dirty="0" smtClean="0">
                <a:solidFill>
                  <a:schemeClr val="bg1"/>
                </a:solidFill>
                <a:latin typeface="Helvetica" pitchFamily="2" charset="0"/>
              </a:rPr>
              <a:t>infraštruktúry prostredníctvom CEF</a:t>
            </a:r>
            <a:endParaRPr lang="en-SK" sz="32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4AF97A-9D04-CE94-79FE-162B602BF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935" y="5101802"/>
            <a:ext cx="5341257" cy="1703043"/>
          </a:xfrm>
        </p:spPr>
        <p:txBody>
          <a:bodyPr>
            <a:normAutofit fontScale="92500" lnSpcReduction="20000"/>
          </a:bodyPr>
          <a:lstStyle/>
          <a:p>
            <a:pPr algn="l"/>
            <a:endParaRPr lang="sk-SK" sz="1600" dirty="0" smtClean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endParaRPr lang="sk-SK" sz="1600" dirty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endParaRPr lang="sk-SK" sz="1600" dirty="0" smtClean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r>
              <a:rPr lang="en-US" sz="1600" dirty="0">
                <a:solidFill>
                  <a:schemeClr val="bg1"/>
                </a:solidFill>
                <a:latin typeface="Helvetica" pitchFamily="2" charset="0"/>
              </a:rPr>
              <a:t>CEF SK Info Day 2024 </a:t>
            </a:r>
            <a:endParaRPr lang="sk-SK" sz="1600" dirty="0" smtClean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r>
              <a:rPr lang="sk-SK" sz="1600" dirty="0" smtClean="0">
                <a:solidFill>
                  <a:schemeClr val="bg1"/>
                </a:solidFill>
                <a:latin typeface="Helvetica" pitchFamily="2" charset="0"/>
              </a:rPr>
              <a:t>17.10.2024, Bratislava</a:t>
            </a:r>
            <a:endParaRPr lang="sk-SK" sz="1600" dirty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r>
              <a:rPr lang="sk-SK" sz="1600" dirty="0" smtClean="0">
                <a:solidFill>
                  <a:schemeClr val="bg1"/>
                </a:solidFill>
                <a:latin typeface="Helvetica" pitchFamily="2" charset="0"/>
              </a:rPr>
              <a:t>Ing. Peter Špalek</a:t>
            </a: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541" y="5934763"/>
            <a:ext cx="3850429" cy="87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5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126DD-1A5C-E13B-1AB4-F6A6F3244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4255"/>
            <a:ext cx="12191999" cy="800692"/>
          </a:xfrm>
        </p:spPr>
        <p:txBody>
          <a:bodyPr>
            <a:normAutofit fontScale="90000"/>
          </a:bodyPr>
          <a:lstStyle/>
          <a:p>
            <a:r>
              <a:rPr lang="sk-SK" sz="3600" b="1" dirty="0">
                <a:solidFill>
                  <a:schemeClr val="bg1"/>
                </a:solidFill>
                <a:latin typeface="Helvetica" pitchFamily="2" charset="0"/>
              </a:rPr>
              <a:t>Rozvoj dopravnej infraštruktúry prostredníctvom eurofondov</a:t>
            </a:r>
            <a:endParaRPr lang="sk-SK" sz="36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1020CCC-1935-4178-BB12-130CA7FB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293" y="6297443"/>
            <a:ext cx="1950009" cy="309768"/>
          </a:xfrm>
        </p:spPr>
        <p:txBody>
          <a:bodyPr/>
          <a:lstStyle/>
          <a:p>
            <a:r>
              <a:rPr lang="sk-SK" sz="2000" b="1" dirty="0" smtClean="0">
                <a:solidFill>
                  <a:srgbClr val="0055A0"/>
                </a:solidFill>
              </a:rPr>
              <a:t>2</a:t>
            </a:r>
            <a:endParaRPr lang="en-SK" sz="2000" b="1" dirty="0">
              <a:solidFill>
                <a:srgbClr val="0055A0"/>
              </a:solidFill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0" y="1246270"/>
            <a:ext cx="12192000" cy="75405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108000" algn="ctr">
              <a:spcBef>
                <a:spcPts val="600"/>
              </a:spcBef>
              <a:spcAft>
                <a:spcPts val="600"/>
              </a:spcAft>
            </a:pPr>
            <a:r>
              <a:rPr lang="sk-SK" sz="2000" b="1" dirty="0" smtClean="0">
                <a:solidFill>
                  <a:schemeClr val="bg1"/>
                </a:solidFill>
              </a:rPr>
              <a:t>Postavenie </a:t>
            </a:r>
            <a:r>
              <a:rPr lang="sk-SK" sz="2000" b="1" dirty="0">
                <a:solidFill>
                  <a:schemeClr val="bg1"/>
                </a:solidFill>
              </a:rPr>
              <a:t>MD SR v rámci súčasného programového </a:t>
            </a:r>
            <a:r>
              <a:rPr lang="sk-SK" sz="2000" b="1" dirty="0" smtClean="0">
                <a:solidFill>
                  <a:schemeClr val="bg1"/>
                </a:solidFill>
              </a:rPr>
              <a:t>obdobia</a:t>
            </a:r>
          </a:p>
          <a:p>
            <a:pPr marL="108000" algn="ctr">
              <a:spcAft>
                <a:spcPts val="600"/>
              </a:spcAft>
            </a:pPr>
            <a:r>
              <a:rPr lang="sk-SK" dirty="0" smtClean="0">
                <a:solidFill>
                  <a:srgbClr val="0055A0"/>
                </a:solidFill>
              </a:rPr>
              <a:t>(prostriedky na rozvoj dopravnej infraštruktúry)</a:t>
            </a:r>
            <a:endParaRPr lang="sk-SK" dirty="0">
              <a:solidFill>
                <a:srgbClr val="0055A0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591387394"/>
              </p:ext>
            </p:extLst>
          </p:nvPr>
        </p:nvGraphicFramePr>
        <p:xfrm>
          <a:off x="1047750" y="2513341"/>
          <a:ext cx="10603230" cy="3853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4253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126DD-1A5C-E13B-1AB4-F6A6F3244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4255"/>
            <a:ext cx="12191999" cy="800692"/>
          </a:xfrm>
        </p:spPr>
        <p:txBody>
          <a:bodyPr>
            <a:normAutofit/>
          </a:bodyPr>
          <a:lstStyle/>
          <a:p>
            <a:r>
              <a:rPr lang="sk-SK" sz="3600" b="1" dirty="0">
                <a:solidFill>
                  <a:schemeClr val="bg1"/>
                </a:solidFill>
                <a:latin typeface="Helvetica" pitchFamily="2" charset="0"/>
              </a:rPr>
              <a:t>Rozvoj dopravnej infraštruktúry prostredníctvom </a:t>
            </a:r>
            <a:r>
              <a:rPr lang="sk-SK" sz="3600" b="1" dirty="0" smtClean="0">
                <a:solidFill>
                  <a:schemeClr val="bg1"/>
                </a:solidFill>
                <a:latin typeface="Helvetica" pitchFamily="2" charset="0"/>
              </a:rPr>
              <a:t>CEF</a:t>
            </a:r>
            <a:endParaRPr lang="sk-SK" sz="36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1020CCC-1935-4178-BB12-130CA7FB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7433" y="6327923"/>
            <a:ext cx="1950009" cy="309768"/>
          </a:xfrm>
        </p:spPr>
        <p:txBody>
          <a:bodyPr/>
          <a:lstStyle/>
          <a:p>
            <a:r>
              <a:rPr lang="sk-SK" sz="2000" b="1" dirty="0" smtClean="0">
                <a:solidFill>
                  <a:srgbClr val="0055A0"/>
                </a:solidFill>
              </a:rPr>
              <a:t>3</a:t>
            </a:r>
            <a:endParaRPr lang="en-SK" sz="2000" b="1" dirty="0">
              <a:solidFill>
                <a:srgbClr val="0055A0"/>
              </a:solidFill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0" y="1246270"/>
            <a:ext cx="12192000" cy="41549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NÁSTROJ NA PREPÁJANIE EURÓPY (CEF)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7AB45342-5B70-1496-2B80-BCD9B9C20FC2}"/>
              </a:ext>
            </a:extLst>
          </p:cNvPr>
          <p:cNvSpPr txBox="1"/>
          <p:nvPr/>
        </p:nvSpPr>
        <p:spPr>
          <a:xfrm>
            <a:off x="2438159" y="1930232"/>
            <a:ext cx="73156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sk-SK" sz="2100" b="1" dirty="0">
                <a:solidFill>
                  <a:schemeClr val="accent1">
                    <a:lumMod val="10000"/>
                  </a:schemeClr>
                </a:solidFill>
              </a:rPr>
              <a:t>Kohézna obálka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485154" y="2243946"/>
            <a:ext cx="639050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cs typeface="Times New Roman" panose="02020603050405020304" pitchFamily="18" charset="0"/>
              <a:sym typeface="Calibri"/>
            </a:endParaRPr>
          </a:p>
          <a:p>
            <a:pPr marL="285750" marR="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sk-SK" b="1" dirty="0" smtClean="0">
                <a:cs typeface="Calibri" panose="020F0502020204030204" pitchFamily="34" charset="0"/>
                <a:sym typeface="Calibri"/>
              </a:rPr>
              <a:t>Alokácia SR v Kohéznej obálke – 497 </a:t>
            </a:r>
            <a:r>
              <a:rPr lang="sk-SK" b="1" dirty="0">
                <a:cs typeface="Calibri" panose="020F0502020204030204" pitchFamily="34" charset="0"/>
                <a:sym typeface="Calibri"/>
              </a:rPr>
              <a:t>mil. </a:t>
            </a:r>
            <a:r>
              <a:rPr lang="sk-SK" b="1" dirty="0" smtClean="0">
                <a:cs typeface="Calibri" panose="020F0502020204030204" pitchFamily="34" charset="0"/>
                <a:sym typeface="Calibri"/>
              </a:rPr>
              <a:t>Eur za zdroje EÚ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k-SK" dirty="0">
                <a:cs typeface="Calibri" panose="020F0502020204030204" pitchFamily="34" charset="0"/>
                <a:sym typeface="Calibri"/>
              </a:rPr>
              <a:t>Maximálne spolufinancovanie je </a:t>
            </a:r>
            <a:r>
              <a:rPr lang="sk-SK" dirty="0" smtClean="0">
                <a:cs typeface="Calibri" panose="020F0502020204030204" pitchFamily="34" charset="0"/>
                <a:sym typeface="Calibri"/>
              </a:rPr>
              <a:t>85 %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k-SK" b="1" dirty="0" smtClean="0">
                <a:cs typeface="Calibri" panose="020F0502020204030204" pitchFamily="34" charset="0"/>
                <a:sym typeface="Calibri"/>
              </a:rPr>
              <a:t>Oprávnení žiadatelia: </a:t>
            </a:r>
            <a:r>
              <a:rPr lang="sk-SK" dirty="0" smtClean="0">
                <a:cs typeface="Calibri" panose="020F0502020204030204" pitchFamily="34" charset="0"/>
                <a:sym typeface="Calibri"/>
              </a:rPr>
              <a:t>ŽSR, ZSSK, NDS, SSC, SVP, MD, súkromné subjekty, a iné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k-SK" dirty="0" smtClean="0">
                <a:cs typeface="Calibri" panose="020F0502020204030204" pitchFamily="34" charset="0"/>
                <a:sym typeface="Calibri"/>
              </a:rPr>
              <a:t>Prioritou sú najmä projekty železničnej infraštruktúry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k-SK" dirty="0" smtClean="0">
                <a:cs typeface="Calibri" panose="020F0502020204030204" pitchFamily="34" charset="0"/>
                <a:sym typeface="Calibri"/>
              </a:rPr>
              <a:t>Potrebné disponovať </a:t>
            </a:r>
            <a:r>
              <a:rPr lang="sk-SK" b="1" u="sng" dirty="0" smtClean="0">
                <a:cs typeface="Calibri" panose="020F0502020204030204" pitchFamily="34" charset="0"/>
                <a:sym typeface="Calibri"/>
              </a:rPr>
              <a:t>platnou dokumentáciou EIA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k-SK" b="1" dirty="0" smtClean="0">
                <a:cs typeface="Calibri" panose="020F0502020204030204" pitchFamily="34" charset="0"/>
                <a:sym typeface="Calibri"/>
              </a:rPr>
              <a:t>Aktuálna výzva otvorená od </a:t>
            </a:r>
            <a:r>
              <a:rPr lang="sk-SK" b="1" u="sng" dirty="0" smtClean="0">
                <a:cs typeface="Calibri" panose="020F0502020204030204" pitchFamily="34" charset="0"/>
                <a:sym typeface="Calibri"/>
              </a:rPr>
              <a:t>24.9.2024 do 21.1.2025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k-SK" dirty="0">
                <a:cs typeface="Calibri" panose="020F0502020204030204" pitchFamily="34" charset="0"/>
                <a:sym typeface="Calibri"/>
              </a:rPr>
              <a:t>Tzv. národné obálky už nie sú k dispozícií (boli do 31.12.2023</a:t>
            </a:r>
            <a:r>
              <a:rPr lang="sk-SK" dirty="0" smtClean="0">
                <a:cs typeface="Calibri" panose="020F0502020204030204" pitchFamily="34" charset="0"/>
                <a:sym typeface="Calibri"/>
              </a:rPr>
              <a:t>)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k-SK" dirty="0" smtClean="0">
                <a:cs typeface="Calibri" panose="020F0502020204030204" pitchFamily="34" charset="0"/>
                <a:sym typeface="Calibri"/>
              </a:rPr>
              <a:t>Aktuálne výzvy sú už na báze súťaže medzi jednotlivými (kohéznymi) ČŠ</a:t>
            </a:r>
            <a:endParaRPr lang="sk-SK" dirty="0">
              <a:cs typeface="Calibri" panose="020F0502020204030204" pitchFamily="34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13" name="Tabuľk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9935"/>
              </p:ext>
            </p:extLst>
          </p:nvPr>
        </p:nvGraphicFramePr>
        <p:xfrm>
          <a:off x="7430726" y="3132840"/>
          <a:ext cx="4472913" cy="14188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5840">
                  <a:extLst>
                    <a:ext uri="{9D8B030D-6E8A-4147-A177-3AD203B41FA5}">
                      <a16:colId xmlns:a16="http://schemas.microsoft.com/office/drawing/2014/main" val="1794663448"/>
                    </a:ext>
                  </a:extLst>
                </a:gridCol>
                <a:gridCol w="2237073">
                  <a:extLst>
                    <a:ext uri="{9D8B030D-6E8A-4147-A177-3AD203B41FA5}">
                      <a16:colId xmlns:a16="http://schemas.microsoft.com/office/drawing/2014/main" val="2872904838"/>
                    </a:ext>
                  </a:extLst>
                </a:gridCol>
              </a:tblGrid>
              <a:tr h="104758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600"/>
                        </a:spcAft>
                      </a:pPr>
                      <a:r>
                        <a:rPr lang="sk-SK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Kohézna obálka SR </a:t>
                      </a:r>
                      <a:r>
                        <a:rPr lang="sk-SK" sz="140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celkom </a:t>
                      </a:r>
                      <a:r>
                        <a:rPr lang="sk-SK" sz="1400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</a:t>
                      </a:r>
                      <a:r>
                        <a:rPr lang="sk-SK" sz="140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sk-SK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 EUR)</a:t>
                      </a:r>
                      <a:endParaRPr lang="sk-SK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600"/>
                        </a:spcAft>
                      </a:pPr>
                      <a:r>
                        <a:rPr lang="sk-SK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Kontrahovanie Kohéznej </a:t>
                      </a:r>
                      <a:r>
                        <a:rPr lang="sk-SK" sz="140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obálky (v EUR)</a:t>
                      </a:r>
                      <a:endParaRPr lang="sk-SK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0868117"/>
                  </a:ext>
                </a:extLst>
              </a:tr>
              <a:tr h="371250">
                <a:tc>
                  <a:txBody>
                    <a:bodyPr/>
                    <a:lstStyle/>
                    <a:p>
                      <a:pPr algn="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497 000 000</a:t>
                      </a:r>
                      <a:endParaRPr lang="sk-SK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241 549 918</a:t>
                      </a:r>
                      <a:endParaRPr lang="sk-SK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05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2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126DD-1A5C-E13B-1AB4-F6A6F3244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4255"/>
            <a:ext cx="12191999" cy="800692"/>
          </a:xfrm>
        </p:spPr>
        <p:txBody>
          <a:bodyPr>
            <a:normAutofit/>
          </a:bodyPr>
          <a:lstStyle/>
          <a:p>
            <a:r>
              <a:rPr lang="sk-SK" sz="3600" b="1" dirty="0">
                <a:solidFill>
                  <a:schemeClr val="bg1"/>
                </a:solidFill>
                <a:latin typeface="Helvetica" pitchFamily="2" charset="0"/>
              </a:rPr>
              <a:t>Rozvoj dopravnej infraštruktúry prostredníctvom </a:t>
            </a:r>
            <a:r>
              <a:rPr lang="sk-SK" sz="3600" b="1" dirty="0" smtClean="0">
                <a:solidFill>
                  <a:schemeClr val="bg1"/>
                </a:solidFill>
                <a:latin typeface="Helvetica" pitchFamily="2" charset="0"/>
              </a:rPr>
              <a:t>CEF</a:t>
            </a:r>
            <a:endParaRPr lang="sk-SK" sz="36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1020CCC-1935-4178-BB12-130CA7FB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7433" y="6327923"/>
            <a:ext cx="1950009" cy="309768"/>
          </a:xfrm>
        </p:spPr>
        <p:txBody>
          <a:bodyPr/>
          <a:lstStyle/>
          <a:p>
            <a:r>
              <a:rPr lang="sk-SK" sz="2000" b="1" dirty="0">
                <a:solidFill>
                  <a:srgbClr val="0055A0"/>
                </a:solidFill>
              </a:rPr>
              <a:t>4</a:t>
            </a:r>
            <a:endParaRPr lang="en-SK" sz="2000" b="1" dirty="0">
              <a:solidFill>
                <a:srgbClr val="0055A0"/>
              </a:solidFill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0" y="1246270"/>
            <a:ext cx="12192000" cy="41549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NÁSTROJ NA PREPÁJANIE EURÓPY (CEF)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485154" y="2243946"/>
            <a:ext cx="9740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3" name="Tabuľ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731907"/>
              </p:ext>
            </p:extLst>
          </p:nvPr>
        </p:nvGraphicFramePr>
        <p:xfrm>
          <a:off x="485153" y="2664666"/>
          <a:ext cx="9549699" cy="35012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0258">
                  <a:extLst>
                    <a:ext uri="{9D8B030D-6E8A-4147-A177-3AD203B41FA5}">
                      <a16:colId xmlns:a16="http://schemas.microsoft.com/office/drawing/2014/main" val="245425804"/>
                    </a:ext>
                  </a:extLst>
                </a:gridCol>
                <a:gridCol w="1558098">
                  <a:extLst>
                    <a:ext uri="{9D8B030D-6E8A-4147-A177-3AD203B41FA5}">
                      <a16:colId xmlns:a16="http://schemas.microsoft.com/office/drawing/2014/main" val="2564544707"/>
                    </a:ext>
                  </a:extLst>
                </a:gridCol>
                <a:gridCol w="1583482">
                  <a:extLst>
                    <a:ext uri="{9D8B030D-6E8A-4147-A177-3AD203B41FA5}">
                      <a16:colId xmlns:a16="http://schemas.microsoft.com/office/drawing/2014/main" val="3379910143"/>
                    </a:ext>
                  </a:extLst>
                </a:gridCol>
                <a:gridCol w="1937861">
                  <a:extLst>
                    <a:ext uri="{9D8B030D-6E8A-4147-A177-3AD203B41FA5}">
                      <a16:colId xmlns:a16="http://schemas.microsoft.com/office/drawing/2014/main" val="2879788679"/>
                    </a:ext>
                  </a:extLst>
                </a:gridCol>
              </a:tblGrid>
              <a:tr h="5051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Projekt 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Žiadateľ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EÚ zdroj (grant)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Doba realizácie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9611333"/>
                  </a:ext>
                </a:extLst>
              </a:tr>
              <a:tr h="377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Modernizácia Devínska Nová Ves – št. hranica SK/CZ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ŽSR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172 943 752 € 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01/2022-12/2024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0013891"/>
                  </a:ext>
                </a:extLst>
              </a:tr>
              <a:tr h="7117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Štúdia uskutočniteľnosti </a:t>
                      </a:r>
                      <a:r>
                        <a:rPr lang="sk-SK" sz="1800" dirty="0" err="1">
                          <a:effectLst/>
                        </a:rPr>
                        <a:t>Via</a:t>
                      </a:r>
                      <a:r>
                        <a:rPr lang="sk-SK" sz="1800" dirty="0">
                          <a:effectLst/>
                        </a:rPr>
                        <a:t> </a:t>
                      </a:r>
                      <a:r>
                        <a:rPr lang="sk-SK" sz="1800" dirty="0" err="1">
                          <a:effectLst/>
                        </a:rPr>
                        <a:t>Carpatia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NDS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476 000 € 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09/2022-12/2026 (vrátane PL aktivít)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1930308"/>
                  </a:ext>
                </a:extLst>
              </a:tr>
              <a:tr h="7117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Modernizácia terminálu Interport, Haniska pri Košiciach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BB - TRADE, s.r.o./</a:t>
                      </a:r>
                      <a:r>
                        <a:rPr lang="sk-SK" sz="1800" dirty="0" err="1">
                          <a:effectLst/>
                        </a:rPr>
                        <a:t>Interport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45 046 472 € 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03/2022-12/2026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190625"/>
                  </a:ext>
                </a:extLst>
              </a:tr>
              <a:tr h="5479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Technická pomoc MD SR – CEF2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MD SR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935 805 € 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01/2022-12/2024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8379423"/>
                  </a:ext>
                </a:extLst>
              </a:tr>
              <a:tr h="355857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Spolu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219 402 029 €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 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3527262"/>
                  </a:ext>
                </a:extLst>
              </a:tr>
            </a:tbl>
          </a:graphicData>
        </a:graphic>
      </p:graphicFrame>
      <p:sp>
        <p:nvSpPr>
          <p:cNvPr id="4" name="Obdĺžnik 3"/>
          <p:cNvSpPr/>
          <p:nvPr/>
        </p:nvSpPr>
        <p:spPr>
          <a:xfrm>
            <a:off x="386100" y="2013091"/>
            <a:ext cx="98399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>
                <a:ea typeface="Calibri" panose="020F0502020204030204" pitchFamily="34" charset="0"/>
              </a:rPr>
              <a:t>Tabuľka </a:t>
            </a:r>
            <a:r>
              <a:rPr lang="sk-SK" dirty="0" err="1">
                <a:ea typeface="Calibri" panose="020F0502020204030204" pitchFamily="34" charset="0"/>
              </a:rPr>
              <a:t>zazmluvnených</a:t>
            </a:r>
            <a:r>
              <a:rPr lang="sk-SK" dirty="0">
                <a:ea typeface="Calibri" panose="020F0502020204030204" pitchFamily="34" charset="0"/>
              </a:rPr>
              <a:t> projektov z </a:t>
            </a:r>
            <a:r>
              <a:rPr lang="sk-SK" b="1" dirty="0">
                <a:ea typeface="Calibri" panose="020F0502020204030204" pitchFamily="34" charset="0"/>
              </a:rPr>
              <a:t>prvej </a:t>
            </a:r>
            <a:r>
              <a:rPr lang="sk-SK" b="1" dirty="0" smtClean="0">
                <a:ea typeface="Calibri" panose="020F0502020204030204" pitchFamily="34" charset="0"/>
              </a:rPr>
              <a:t>kohéznej výzvy </a:t>
            </a:r>
            <a:r>
              <a:rPr lang="sk-SK" b="1" dirty="0">
                <a:ea typeface="Calibri" panose="020F0502020204030204" pitchFamily="34" charset="0"/>
              </a:rPr>
              <a:t>CEF predstavuje sumu 219 402 029 EUR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945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126DD-1A5C-E13B-1AB4-F6A6F3244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4255"/>
            <a:ext cx="12191999" cy="800692"/>
          </a:xfrm>
        </p:spPr>
        <p:txBody>
          <a:bodyPr>
            <a:normAutofit/>
          </a:bodyPr>
          <a:lstStyle/>
          <a:p>
            <a:r>
              <a:rPr lang="sk-SK" sz="3600" b="1" dirty="0">
                <a:solidFill>
                  <a:schemeClr val="bg1"/>
                </a:solidFill>
                <a:latin typeface="Helvetica" pitchFamily="2" charset="0"/>
              </a:rPr>
              <a:t>Rozvoj dopravnej infraštruktúry prostredníctvom </a:t>
            </a:r>
            <a:r>
              <a:rPr lang="sk-SK" sz="3600" b="1" dirty="0" smtClean="0">
                <a:solidFill>
                  <a:schemeClr val="bg1"/>
                </a:solidFill>
                <a:latin typeface="Helvetica" pitchFamily="2" charset="0"/>
              </a:rPr>
              <a:t>CEF</a:t>
            </a:r>
            <a:endParaRPr lang="sk-SK" sz="36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1020CCC-1935-4178-BB12-130CA7FB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7433" y="6327923"/>
            <a:ext cx="1950009" cy="309768"/>
          </a:xfrm>
        </p:spPr>
        <p:txBody>
          <a:bodyPr/>
          <a:lstStyle/>
          <a:p>
            <a:r>
              <a:rPr lang="sk-SK" sz="2000" b="1" dirty="0">
                <a:solidFill>
                  <a:srgbClr val="0055A0"/>
                </a:solidFill>
              </a:rPr>
              <a:t>5</a:t>
            </a:r>
            <a:endParaRPr lang="en-SK" sz="2000" b="1" dirty="0">
              <a:solidFill>
                <a:srgbClr val="0055A0"/>
              </a:solidFill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0" y="1246270"/>
            <a:ext cx="12192000" cy="41549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NÁSTROJ NA PREPÁJANIE EURÓPY (CEF)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485154" y="2243946"/>
            <a:ext cx="9740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372067" y="1828425"/>
            <a:ext cx="106274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>
                <a:ea typeface="Calibri" panose="020F0502020204030204" pitchFamily="34" charset="0"/>
              </a:rPr>
              <a:t>Tabuľka schválených projektov v </a:t>
            </a:r>
            <a:r>
              <a:rPr lang="sk-SK" b="1" dirty="0">
                <a:ea typeface="Calibri" panose="020F0502020204030204" pitchFamily="34" charset="0"/>
              </a:rPr>
              <a:t>druhej </a:t>
            </a:r>
            <a:r>
              <a:rPr lang="sk-SK" b="1" dirty="0" smtClean="0">
                <a:ea typeface="Calibri" panose="020F0502020204030204" pitchFamily="34" charset="0"/>
              </a:rPr>
              <a:t>kohéznej výzvy </a:t>
            </a:r>
            <a:r>
              <a:rPr lang="sk-SK" b="1" dirty="0">
                <a:ea typeface="Calibri" panose="020F0502020204030204" pitchFamily="34" charset="0"/>
              </a:rPr>
              <a:t>CEF  (a AFIF = alt. palivá) v sume </a:t>
            </a:r>
            <a:r>
              <a:rPr lang="sk-SK" b="1" dirty="0">
                <a:solidFill>
                  <a:srgbClr val="000000"/>
                </a:solidFill>
                <a:ea typeface="Calibri" panose="020F0502020204030204" pitchFamily="34" charset="0"/>
              </a:rPr>
              <a:t>22 147 889 </a:t>
            </a:r>
            <a:r>
              <a:rPr lang="sk-SK" b="1" dirty="0">
                <a:ea typeface="Calibri" panose="020F0502020204030204" pitchFamily="34" charset="0"/>
              </a:rPr>
              <a:t>EUR</a:t>
            </a:r>
            <a:endParaRPr lang="sk-SK" dirty="0"/>
          </a:p>
        </p:txBody>
      </p:sp>
      <p:graphicFrame>
        <p:nvGraphicFramePr>
          <p:cNvPr id="7" name="Tabuľ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05076"/>
              </p:ext>
            </p:extLst>
          </p:nvPr>
        </p:nvGraphicFramePr>
        <p:xfrm>
          <a:off x="485154" y="2235236"/>
          <a:ext cx="9447663" cy="4402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69776">
                  <a:extLst>
                    <a:ext uri="{9D8B030D-6E8A-4147-A177-3AD203B41FA5}">
                      <a16:colId xmlns:a16="http://schemas.microsoft.com/office/drawing/2014/main" val="1296010155"/>
                    </a:ext>
                  </a:extLst>
                </a:gridCol>
                <a:gridCol w="1355017">
                  <a:extLst>
                    <a:ext uri="{9D8B030D-6E8A-4147-A177-3AD203B41FA5}">
                      <a16:colId xmlns:a16="http://schemas.microsoft.com/office/drawing/2014/main" val="508054796"/>
                    </a:ext>
                  </a:extLst>
                </a:gridCol>
                <a:gridCol w="1505715">
                  <a:extLst>
                    <a:ext uri="{9D8B030D-6E8A-4147-A177-3AD203B41FA5}">
                      <a16:colId xmlns:a16="http://schemas.microsoft.com/office/drawing/2014/main" val="1186807314"/>
                    </a:ext>
                  </a:extLst>
                </a:gridCol>
                <a:gridCol w="1917155">
                  <a:extLst>
                    <a:ext uri="{9D8B030D-6E8A-4147-A177-3AD203B41FA5}">
                      <a16:colId xmlns:a16="http://schemas.microsoft.com/office/drawing/2014/main" val="3471656259"/>
                    </a:ext>
                  </a:extLst>
                </a:gridCol>
              </a:tblGrid>
              <a:tr h="2902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Projekt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Žiadateľ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EÚ zdroj (grant)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Doba </a:t>
                      </a:r>
                      <a:r>
                        <a:rPr lang="sk-SK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realizácie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4657603"/>
                  </a:ext>
                </a:extLst>
              </a:tr>
              <a:tr h="465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Rekonštrukcia a elektrifikácia Devínska Nová Ves - </a:t>
                      </a:r>
                      <a:r>
                        <a:rPr lang="sk-SK" sz="1800" dirty="0" err="1">
                          <a:effectLst/>
                        </a:rPr>
                        <a:t>Marchegg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ŽSR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12 006 845 € 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01/2023-12/2026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2606728"/>
                  </a:ext>
                </a:extLst>
              </a:tr>
              <a:tr h="5804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 err="1">
                          <a:effectLst/>
                        </a:rPr>
                        <a:t>FAIRway</a:t>
                      </a:r>
                      <a:r>
                        <a:rPr lang="sk-SK" sz="1800" dirty="0">
                          <a:effectLst/>
                        </a:rPr>
                        <a:t> Danube II – </a:t>
                      </a:r>
                      <a:r>
                        <a:rPr lang="sk-SK" sz="1800" dirty="0" err="1">
                          <a:effectLst/>
                        </a:rPr>
                        <a:t>next</a:t>
                      </a:r>
                      <a:r>
                        <a:rPr lang="sk-SK" sz="1800" dirty="0">
                          <a:effectLst/>
                        </a:rPr>
                        <a:t> step </a:t>
                      </a:r>
                      <a:r>
                        <a:rPr lang="sk-SK" sz="1800" dirty="0" err="1">
                          <a:effectLst/>
                        </a:rPr>
                        <a:t>towards</a:t>
                      </a:r>
                      <a:r>
                        <a:rPr lang="sk-SK" sz="1800" dirty="0">
                          <a:effectLst/>
                        </a:rPr>
                        <a:t> </a:t>
                      </a:r>
                      <a:r>
                        <a:rPr lang="sk-SK" sz="1800" dirty="0" err="1">
                          <a:effectLst/>
                        </a:rPr>
                        <a:t>Good</a:t>
                      </a:r>
                      <a:r>
                        <a:rPr lang="sk-SK" sz="1800" dirty="0">
                          <a:effectLst/>
                        </a:rPr>
                        <a:t> </a:t>
                      </a:r>
                      <a:r>
                        <a:rPr lang="sk-SK" sz="1800" dirty="0" err="1">
                          <a:effectLst/>
                        </a:rPr>
                        <a:t>Navigation</a:t>
                      </a:r>
                      <a:r>
                        <a:rPr lang="sk-SK" sz="1800" dirty="0">
                          <a:effectLst/>
                        </a:rPr>
                        <a:t> Status on </a:t>
                      </a:r>
                      <a:r>
                        <a:rPr lang="sk-SK" sz="1800" dirty="0" err="1">
                          <a:effectLst/>
                        </a:rPr>
                        <a:t>the</a:t>
                      </a:r>
                      <a:r>
                        <a:rPr lang="sk-SK" sz="1800" dirty="0">
                          <a:effectLst/>
                        </a:rPr>
                        <a:t> Danube (výška grantu EÚ príslušná len k časti pre SR)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VIA DONAU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(+ SVP)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1 604 719 €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 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9358600"/>
                  </a:ext>
                </a:extLst>
              </a:tr>
              <a:tr h="290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Modernizácia terminálu Dobrá (PD)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ZSSK Cargo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1 746 325 € 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01/2023-12/2026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4476573"/>
                  </a:ext>
                </a:extLst>
              </a:tr>
              <a:tr h="4499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Implementácia ERTMS / ETCS lokomotív ZSSK CARGO séria 131 a 363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ZSSK Cargo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4 900 000 € 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11/2023-10/2027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5988258"/>
                  </a:ext>
                </a:extLst>
              </a:tr>
              <a:tr h="5804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AFIF Accelerate the Central and East European Ultra-Fast Charging (UNIT CONTRIBUTION - výška grantu EÚ príslušná len k lokalitám v rámci SR)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OMV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1 890 000 €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12/2022-12/2023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0379433"/>
                  </a:ext>
                </a:extLst>
              </a:tr>
              <a:tr h="29023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Spolu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22 147 889 €</a:t>
                      </a:r>
                      <a:endParaRPr lang="sk-SK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 </a:t>
                      </a:r>
                      <a:endParaRPr lang="sk-SK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5606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25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126DD-1A5C-E13B-1AB4-F6A6F3244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4255"/>
            <a:ext cx="12191999" cy="800692"/>
          </a:xfrm>
        </p:spPr>
        <p:txBody>
          <a:bodyPr>
            <a:normAutofit/>
          </a:bodyPr>
          <a:lstStyle/>
          <a:p>
            <a:r>
              <a:rPr lang="sk-SK" sz="3600" b="1" dirty="0">
                <a:solidFill>
                  <a:schemeClr val="bg1"/>
                </a:solidFill>
                <a:latin typeface="Helvetica" pitchFamily="2" charset="0"/>
              </a:rPr>
              <a:t>Rozvoj dopravnej infraštruktúry prostredníctvom </a:t>
            </a:r>
            <a:r>
              <a:rPr lang="sk-SK" sz="3600" b="1" dirty="0" smtClean="0">
                <a:solidFill>
                  <a:schemeClr val="bg1"/>
                </a:solidFill>
                <a:latin typeface="Helvetica" pitchFamily="2" charset="0"/>
              </a:rPr>
              <a:t>CEF</a:t>
            </a:r>
            <a:endParaRPr lang="sk-SK" sz="36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1020CCC-1935-4178-BB12-130CA7FB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7433" y="6327923"/>
            <a:ext cx="1950009" cy="309768"/>
          </a:xfrm>
        </p:spPr>
        <p:txBody>
          <a:bodyPr/>
          <a:lstStyle/>
          <a:p>
            <a:r>
              <a:rPr lang="sk-SK" sz="2000" b="1" dirty="0">
                <a:solidFill>
                  <a:srgbClr val="0055A0"/>
                </a:solidFill>
              </a:rPr>
              <a:t>6</a:t>
            </a:r>
            <a:endParaRPr lang="en-SK" sz="2000" b="1" dirty="0">
              <a:solidFill>
                <a:srgbClr val="0055A0"/>
              </a:solidFill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0" y="1246270"/>
            <a:ext cx="12192000" cy="41549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NÁSTROJ NA PREPÁJANIE EURÓPY (CEF)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485154" y="2243946"/>
            <a:ext cx="9740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R="0" algn="just">
              <a:spcBef>
                <a:spcPts val="600"/>
              </a:spcBef>
              <a:spcAft>
                <a:spcPts val="0"/>
              </a:spcAft>
            </a:pPr>
            <a:endParaRPr lang="sk-SK" b="1" dirty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372067" y="1828425"/>
            <a:ext cx="101813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>
                <a:ea typeface="Calibri" panose="020F0502020204030204" pitchFamily="34" charset="0"/>
              </a:rPr>
              <a:t>Tabuľka schválených projektov v </a:t>
            </a:r>
            <a:r>
              <a:rPr lang="sk-SK" b="1" dirty="0" smtClean="0">
                <a:ea typeface="Calibri" panose="020F0502020204030204" pitchFamily="34" charset="0"/>
              </a:rPr>
              <a:t>tretej všeobecnej výzvy </a:t>
            </a:r>
            <a:r>
              <a:rPr lang="sk-SK" b="1" dirty="0" smtClean="0">
                <a:ea typeface="Calibri" panose="020F0502020204030204" pitchFamily="34" charset="0"/>
              </a:rPr>
              <a:t>CEF</a:t>
            </a:r>
            <a:endParaRPr lang="sk-SK" dirty="0"/>
          </a:p>
        </p:txBody>
      </p:sp>
      <p:graphicFrame>
        <p:nvGraphicFramePr>
          <p:cNvPr id="3" name="Tabuľ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18094"/>
              </p:ext>
            </p:extLst>
          </p:nvPr>
        </p:nvGraphicFramePr>
        <p:xfrm>
          <a:off x="485154" y="2197757"/>
          <a:ext cx="9907491" cy="4146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53702">
                  <a:extLst>
                    <a:ext uri="{9D8B030D-6E8A-4147-A177-3AD203B41FA5}">
                      <a16:colId xmlns:a16="http://schemas.microsoft.com/office/drawing/2014/main" val="322614505"/>
                    </a:ext>
                  </a:extLst>
                </a:gridCol>
                <a:gridCol w="1636068">
                  <a:extLst>
                    <a:ext uri="{9D8B030D-6E8A-4147-A177-3AD203B41FA5}">
                      <a16:colId xmlns:a16="http://schemas.microsoft.com/office/drawing/2014/main" val="4013757252"/>
                    </a:ext>
                  </a:extLst>
                </a:gridCol>
                <a:gridCol w="2017721">
                  <a:extLst>
                    <a:ext uri="{9D8B030D-6E8A-4147-A177-3AD203B41FA5}">
                      <a16:colId xmlns:a16="http://schemas.microsoft.com/office/drawing/2014/main" val="2233674678"/>
                    </a:ext>
                  </a:extLst>
                </a:gridCol>
              </a:tblGrid>
              <a:tr h="544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Projekt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  <a:latin typeface="+mn-lt"/>
                        </a:rPr>
                        <a:t>Žiadateľ</a:t>
                      </a:r>
                      <a:endParaRPr lang="sk-SK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  <a:latin typeface="+mn-lt"/>
                        </a:rPr>
                        <a:t>EÚ zdroj (grant) - predpokladaný</a:t>
                      </a:r>
                      <a:endParaRPr lang="sk-SK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 anchor="ctr"/>
                </a:tc>
                <a:extLst>
                  <a:ext uri="{0D108BD9-81ED-4DB2-BD59-A6C34878D82A}">
                    <a16:rowId xmlns:a16="http://schemas.microsoft.com/office/drawing/2014/main" val="774786191"/>
                  </a:ext>
                </a:extLst>
              </a:tr>
              <a:tr h="9980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C-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Roads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Extended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MD SR, Nové Mesto nad Váhom, STU, UNIZA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  <a:latin typeface="+mn-lt"/>
                        </a:rPr>
                        <a:t>169 100 €</a:t>
                      </a:r>
                      <a:endParaRPr lang="sk-SK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extLst>
                  <a:ext uri="{0D108BD9-81ED-4DB2-BD59-A6C34878D82A}">
                    <a16:rowId xmlns:a16="http://schemas.microsoft.com/office/drawing/2014/main" val="3890482197"/>
                  </a:ext>
                </a:extLst>
              </a:tr>
              <a:tr h="5448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CP1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Deployment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–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Synchronised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Modernisation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of ATM (Part 2) - CLEAN ATM 2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LPS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  <a:latin typeface="+mn-lt"/>
                        </a:rPr>
                        <a:t>75 400 €</a:t>
                      </a:r>
                      <a:endParaRPr lang="sk-SK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extLst>
                  <a:ext uri="{0D108BD9-81ED-4DB2-BD59-A6C34878D82A}">
                    <a16:rowId xmlns:a16="http://schemas.microsoft.com/office/drawing/2014/main" val="2882078973"/>
                  </a:ext>
                </a:extLst>
              </a:tr>
              <a:tr h="5448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 err="1">
                          <a:effectLst/>
                          <a:latin typeface="+mn-lt"/>
                        </a:rPr>
                        <a:t>inteGrated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modeRnisation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of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the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EuropEan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Network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</a:t>
                      </a:r>
                      <a:r>
                        <a:rPr lang="sk-SK" sz="1800" dirty="0" err="1">
                          <a:effectLst/>
                          <a:latin typeface="+mn-lt"/>
                        </a:rPr>
                        <a:t>for</a:t>
                      </a:r>
                      <a:r>
                        <a:rPr lang="sk-SK" sz="1800" dirty="0">
                          <a:effectLst/>
                          <a:latin typeface="+mn-lt"/>
                        </a:rPr>
                        <a:t> CNS - GREEN CNS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LPS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261 300 € 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extLst>
                  <a:ext uri="{0D108BD9-81ED-4DB2-BD59-A6C34878D82A}">
                    <a16:rowId xmlns:a16="http://schemas.microsoft.com/office/drawing/2014/main" val="2805209527"/>
                  </a:ext>
                </a:extLst>
              </a:tr>
              <a:tr h="429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Removing barriers in data exchange in rail transport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Retrack</a:t>
                      </a:r>
                      <a:r>
                        <a:rPr lang="sk-SK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Slovakia, BUDAMAR, 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198 000 </a:t>
                      </a:r>
                      <a:r>
                        <a:rPr lang="sk-SK" sz="1800" dirty="0" smtClean="0">
                          <a:effectLst/>
                          <a:latin typeface="+mn-lt"/>
                        </a:rPr>
                        <a:t>€</a:t>
                      </a:r>
                      <a:endParaRPr lang="sk-SK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extLst>
                  <a:ext uri="{0D108BD9-81ED-4DB2-BD59-A6C34878D82A}">
                    <a16:rowId xmlns:a16="http://schemas.microsoft.com/office/drawing/2014/main" val="2351789732"/>
                  </a:ext>
                </a:extLst>
              </a:tr>
              <a:tr h="33075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  <a:latin typeface="+mn-lt"/>
                        </a:rPr>
                        <a:t>Spolu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  <a:latin typeface="+mn-lt"/>
                        </a:rPr>
                        <a:t>703 800 €</a:t>
                      </a:r>
                      <a:endParaRPr lang="sk-SK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82" marR="61382" marT="0" marB="0"/>
                </a:tc>
                <a:extLst>
                  <a:ext uri="{0D108BD9-81ED-4DB2-BD59-A6C34878D82A}">
                    <a16:rowId xmlns:a16="http://schemas.microsoft.com/office/drawing/2014/main" val="3359143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204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126DD-1A5C-E13B-1AB4-F6A6F3244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4255"/>
            <a:ext cx="12191999" cy="800692"/>
          </a:xfrm>
        </p:spPr>
        <p:txBody>
          <a:bodyPr>
            <a:normAutofit/>
          </a:bodyPr>
          <a:lstStyle/>
          <a:p>
            <a:r>
              <a:rPr lang="sk-SK" sz="3600" b="1" dirty="0">
                <a:solidFill>
                  <a:schemeClr val="bg1"/>
                </a:solidFill>
                <a:latin typeface="Helvetica" pitchFamily="2" charset="0"/>
              </a:rPr>
              <a:t>Rozvoj dopravnej infraštruktúry prostredníctvom </a:t>
            </a:r>
            <a:r>
              <a:rPr lang="sk-SK" sz="3600" b="1" dirty="0" smtClean="0">
                <a:solidFill>
                  <a:schemeClr val="bg1"/>
                </a:solidFill>
                <a:latin typeface="Helvetica" pitchFamily="2" charset="0"/>
              </a:rPr>
              <a:t>CEF</a:t>
            </a:r>
            <a:endParaRPr lang="sk-SK" sz="36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1020CCC-1935-4178-BB12-130CA7FB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7433" y="6327923"/>
            <a:ext cx="1950009" cy="309768"/>
          </a:xfrm>
        </p:spPr>
        <p:txBody>
          <a:bodyPr/>
          <a:lstStyle/>
          <a:p>
            <a:r>
              <a:rPr lang="sk-SK" sz="2000" b="1" dirty="0" smtClean="0">
                <a:solidFill>
                  <a:srgbClr val="0055A0"/>
                </a:solidFill>
              </a:rPr>
              <a:t>7</a:t>
            </a:r>
            <a:endParaRPr lang="en-SK" sz="2000" b="1" dirty="0">
              <a:solidFill>
                <a:srgbClr val="0055A0"/>
              </a:solidFill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0" y="1246270"/>
            <a:ext cx="12192000" cy="41549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NÁSTROJ NA PREPÁJANIE EURÓPY (CEF)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7AB45342-5B70-1496-2B80-BCD9B9C20FC2}"/>
              </a:ext>
            </a:extLst>
          </p:cNvPr>
          <p:cNvSpPr txBox="1"/>
          <p:nvPr/>
        </p:nvSpPr>
        <p:spPr>
          <a:xfrm>
            <a:off x="2438159" y="1805342"/>
            <a:ext cx="73156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sk-SK" sz="2100" b="1" dirty="0">
                <a:solidFill>
                  <a:schemeClr val="accent1">
                    <a:lumMod val="10000"/>
                  </a:schemeClr>
                </a:solidFill>
              </a:rPr>
              <a:t>Vojenská mobilita CEF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179744" y="2251705"/>
            <a:ext cx="6656671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>
              <a:spcBef>
                <a:spcPts val="600"/>
              </a:spcBef>
              <a:spcAft>
                <a:spcPts val="0"/>
              </a:spcAft>
            </a:pP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Projekty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MD SR, ktoré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boli predložené na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podporu z alokácie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„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vojenská mobilita“:</a:t>
            </a:r>
          </a:p>
          <a:p>
            <a:pPr marL="285750" marR="0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sk-SK" sz="2000" b="1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Rozvoj </a:t>
            </a:r>
            <a:r>
              <a:rPr lang="sk-SK" sz="2000" b="1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vojensko - civilného potenciálu VIA CARPATIA </a:t>
            </a:r>
            <a:br>
              <a:rPr lang="sk-SK" sz="2000" b="1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</a:br>
            <a:r>
              <a:rPr lang="sk-SK" sz="2000" b="1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na </a:t>
            </a:r>
            <a:r>
              <a:rPr lang="sk-SK" sz="2000" b="1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území </a:t>
            </a:r>
            <a:r>
              <a:rPr lang="sk-SK" sz="2000" b="1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SR = 69</a:t>
            </a:r>
            <a:r>
              <a:rPr lang="sk-SK" sz="2000" b="1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 816 801,50 </a:t>
            </a:r>
            <a:r>
              <a:rPr lang="sk-SK" sz="2000" b="1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EUR (EÚ grant)</a:t>
            </a:r>
            <a:endParaRPr lang="sk-SK" sz="2000" b="1" dirty="0"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súčasťou </a:t>
            </a:r>
            <a:r>
              <a:rPr lang="sk-SK" sz="2000" dirty="0" err="1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Via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</a:t>
            </a:r>
            <a:r>
              <a:rPr lang="sk-SK" sz="2000" dirty="0" err="1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Carpatia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a nachádza sa na súhrnnej sieti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TEN-T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výstavba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2. etapy severného obchvatu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Prešova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na rýchlostnej ceste R4 v celkovej dĺžke 10,2 km </a:t>
            </a:r>
            <a:endParaRPr lang="sk-SK" sz="2000" dirty="0" smtClean="0"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projektová príprava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(projektová dokumentácia) na výstavbu 58,8 km dlhého nového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úseku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rýchlostnej cesty R4 medzi Kapušanmi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a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štátnou hranicou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SR/PL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cieľom je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zabezpečiť súlad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s </a:t>
            </a:r>
            <a:r>
              <a:rPr lang="sk-SK" sz="2000" dirty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požiadavkami na dvojaké </a:t>
            </a:r>
            <a:r>
              <a:rPr lang="sk-SK" sz="2000" dirty="0" smtClean="0"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použitie</a:t>
            </a: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494" y="3007623"/>
            <a:ext cx="4842953" cy="226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1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CC56EA1-2083-6EAF-199A-FF11C6768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026" y="268514"/>
            <a:ext cx="5535544" cy="1840820"/>
          </a:xfrm>
        </p:spPr>
        <p:txBody>
          <a:bodyPr>
            <a:normAutofit/>
          </a:bodyPr>
          <a:lstStyle/>
          <a:p>
            <a:pPr algn="l"/>
            <a:r>
              <a:rPr lang="sk-SK" sz="3200" b="1" dirty="0" smtClean="0">
                <a:solidFill>
                  <a:schemeClr val="bg1"/>
                </a:solidFill>
                <a:latin typeface="Helvetica" pitchFamily="2" charset="0"/>
              </a:rPr>
              <a:t>Ďakujem za pozornosť</a:t>
            </a:r>
            <a:endParaRPr lang="en-SK" sz="32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3616326-F3AD-925E-A6EA-53E3ED013B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9025" y="3323772"/>
            <a:ext cx="5535545" cy="2942772"/>
          </a:xfrm>
        </p:spPr>
        <p:txBody>
          <a:bodyPr>
            <a:normAutofit/>
          </a:bodyPr>
          <a:lstStyle/>
          <a:p>
            <a:pPr algn="l"/>
            <a:endParaRPr lang="sk-SK" sz="1600" dirty="0" smtClean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endParaRPr lang="sk-SK" sz="1600" dirty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endParaRPr lang="sk-SK" sz="1600" dirty="0" smtClean="0">
              <a:solidFill>
                <a:schemeClr val="bg1"/>
              </a:solidFill>
              <a:latin typeface="Helvetica" pitchFamily="2" charset="0"/>
            </a:endParaRPr>
          </a:p>
          <a:p>
            <a:pPr algn="l"/>
            <a:r>
              <a:rPr lang="sk-SK" sz="2000" b="1" dirty="0" smtClean="0">
                <a:solidFill>
                  <a:schemeClr val="bg1"/>
                </a:solidFill>
                <a:latin typeface="Helvetica" pitchFamily="2" charset="0"/>
              </a:rPr>
              <a:t>Ministerstvo dopravy Slovenskej republiky</a:t>
            </a:r>
          </a:p>
          <a:p>
            <a:pPr algn="l"/>
            <a:r>
              <a:rPr lang="sk-SK" sz="1600" dirty="0">
                <a:solidFill>
                  <a:schemeClr val="bg1"/>
                </a:solidFill>
                <a:latin typeface="Helvetica" pitchFamily="2" charset="0"/>
              </a:rPr>
              <a:t>Námestie slobody č. 6</a:t>
            </a:r>
          </a:p>
          <a:p>
            <a:pPr algn="l"/>
            <a:r>
              <a:rPr lang="sk-SK" sz="1600" dirty="0" smtClean="0">
                <a:solidFill>
                  <a:schemeClr val="bg1"/>
                </a:solidFill>
                <a:latin typeface="Helvetica" pitchFamily="2" charset="0"/>
              </a:rPr>
              <a:t>810 05  </a:t>
            </a:r>
            <a:r>
              <a:rPr lang="sk-SK" sz="1600" dirty="0">
                <a:solidFill>
                  <a:schemeClr val="bg1"/>
                </a:solidFill>
                <a:latin typeface="Helvetica" pitchFamily="2" charset="0"/>
              </a:rPr>
              <a:t>Bratislava</a:t>
            </a:r>
          </a:p>
          <a:p>
            <a:pPr algn="l"/>
            <a:r>
              <a:rPr lang="sk-SK" sz="1600" dirty="0">
                <a:solidFill>
                  <a:schemeClr val="bg1"/>
                </a:solidFill>
                <a:latin typeface="Helvetica" pitchFamily="2" charset="0"/>
              </a:rPr>
              <a:t>Slovenská republika</a:t>
            </a:r>
          </a:p>
        </p:txBody>
      </p:sp>
      <p:pic>
        <p:nvPicPr>
          <p:cNvPr id="6" name="Obrázok 5">
            <a:extLst>
              <a:ext uri="{FF2B5EF4-FFF2-40B4-BE49-F238E27FC236}">
                <a16:creationId xmlns:a16="http://schemas.microsoft.com/office/drawing/2014/main" id="{FDA9767D-BA90-4672-9B5D-E58CC28127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531" y="2091597"/>
            <a:ext cx="752655" cy="752655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195" y="3993478"/>
            <a:ext cx="719329" cy="719329"/>
          </a:xfrm>
          <a:prstGeom prst="rect">
            <a:avLst/>
          </a:prstGeom>
        </p:spPr>
      </p:pic>
      <p:sp>
        <p:nvSpPr>
          <p:cNvPr id="10" name="Zaoblený obdĺžnik 33">
            <a:extLst>
              <a:ext uri="{FF2B5EF4-FFF2-40B4-BE49-F238E27FC236}">
                <a16:creationId xmlns:a16="http://schemas.microsoft.com/office/drawing/2014/main" id="{555DF553-C79F-41BC-881F-30FAF8D1C524}"/>
              </a:ext>
            </a:extLst>
          </p:cNvPr>
          <p:cNvSpPr/>
          <p:nvPr/>
        </p:nvSpPr>
        <p:spPr>
          <a:xfrm>
            <a:off x="9069508" y="1801158"/>
            <a:ext cx="700531" cy="700531"/>
          </a:xfrm>
          <a:prstGeom prst="roundRect">
            <a:avLst>
              <a:gd name="adj" fmla="val 16670"/>
            </a:avLst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2">
              <a:hueOff val="-485121"/>
              <a:satOff val="-27976"/>
              <a:lumOff val="2876"/>
              <a:alphaOff val="0"/>
            </a:schemeClr>
          </a:effectRef>
          <a:fontRef idx="minor">
            <a:schemeClr val="lt1"/>
          </a:fontRef>
        </p:style>
      </p:sp>
      <p:pic>
        <p:nvPicPr>
          <p:cNvPr id="11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867" y="3049057"/>
            <a:ext cx="719329" cy="719329"/>
          </a:xfrm>
          <a:prstGeom prst="rect">
            <a:avLst/>
          </a:prstGeom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5452" y="2627486"/>
            <a:ext cx="1868644" cy="15624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123" y="2105220"/>
            <a:ext cx="756894" cy="792937"/>
          </a:xfrm>
          <a:prstGeom prst="rect">
            <a:avLst/>
          </a:prstGeom>
        </p:spPr>
      </p:pic>
      <p:pic>
        <p:nvPicPr>
          <p:cNvPr id="21" name="Obrázok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00783" y="4368049"/>
            <a:ext cx="719345" cy="689516"/>
          </a:xfrm>
          <a:prstGeom prst="rect">
            <a:avLst/>
          </a:prstGeom>
        </p:spPr>
      </p:pic>
      <p:pic>
        <p:nvPicPr>
          <p:cNvPr id="22" name="Obrázok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826" y="3954106"/>
            <a:ext cx="754191" cy="758119"/>
          </a:xfrm>
          <a:prstGeom prst="rect">
            <a:avLst/>
          </a:prstGeom>
        </p:spPr>
      </p:pic>
      <p:pic>
        <p:nvPicPr>
          <p:cNvPr id="25" name="Obrázok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0" y="3031528"/>
            <a:ext cx="719329" cy="719329"/>
          </a:xfrm>
          <a:prstGeom prst="rect">
            <a:avLst/>
          </a:prstGeom>
        </p:spPr>
      </p:pic>
      <p:pic>
        <p:nvPicPr>
          <p:cNvPr id="14" name="Obrázok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238" y="152533"/>
            <a:ext cx="3850429" cy="87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0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103A835DC56C849812F87A12BE77F14" ma:contentTypeVersion="3" ma:contentTypeDescription="Umožňuje vytvoriť nový dokument." ma:contentTypeScope="" ma:versionID="8af7bfc846f7904dd7effbf7ee1d9ad7">
  <xsd:schema xmlns:xsd="http://www.w3.org/2001/XMLSchema" xmlns:xs="http://www.w3.org/2001/XMLSchema" xmlns:p="http://schemas.microsoft.com/office/2006/metadata/properties" xmlns:ns2="b2ea0f5d-1ae2-477f-aca4-61eb0c8175ef" xmlns:ns3="33faa684-7c97-456e-af35-90595973ca15" targetNamespace="http://schemas.microsoft.com/office/2006/metadata/properties" ma:root="true" ma:fieldsID="83eddfdce764a4c705515612fcfbe3a1" ns2:_="" ns3:_="">
    <xsd:import namespace="b2ea0f5d-1ae2-477f-aca4-61eb0c8175ef"/>
    <xsd:import namespace="33faa684-7c97-456e-af35-90595973ca15"/>
    <xsd:element name="properties">
      <xsd:complexType>
        <xsd:sequence>
          <xsd:element name="documentManagement">
            <xsd:complexType>
              <xsd:all>
                <xsd:element ref="ns2:Kateg_x00f3_ria" minOccurs="0"/>
                <xsd:element ref="ns3:SharedWithUsers" minOccurs="0"/>
                <xsd:element ref="ns2:Poradi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ea0f5d-1ae2-477f-aca4-61eb0c8175ef" elementFormDefault="qualified">
    <xsd:import namespace="http://schemas.microsoft.com/office/2006/documentManagement/types"/>
    <xsd:import namespace="http://schemas.microsoft.com/office/infopath/2007/PartnerControls"/>
    <xsd:element name="Kateg_x00f3_ria" ma:index="8" nillable="true" ma:displayName="Kategória" ma:default="Šablóny" ma:format="Dropdown" ma:internalName="Kateg_x00f3_ria">
      <xsd:simpleType>
        <xsd:restriction base="dms:Choice">
          <xsd:enumeration value="Šablóny"/>
          <xsd:enumeration value="Jednotná prezentácia"/>
          <xsd:enumeration value="Logo ministertva"/>
        </xsd:restriction>
      </xsd:simpleType>
    </xsd:element>
    <xsd:element name="Poradie" ma:index="10" nillable="true" ma:displayName="Poradie" ma:internalName="Poradi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aa684-7c97-456e-af35-90595973ca15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Zdieľa sa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ateg_x00f3_ria xmlns="b2ea0f5d-1ae2-477f-aca4-61eb0c8175ef">Jednotná prezentácia</Kateg_x00f3_ria>
    <Poradie xmlns="b2ea0f5d-1ae2-477f-aca4-61eb0c8175ef">1</Poradie>
  </documentManagement>
</p:properties>
</file>

<file path=customXml/itemProps1.xml><?xml version="1.0" encoding="utf-8"?>
<ds:datastoreItem xmlns:ds="http://schemas.openxmlformats.org/officeDocument/2006/customXml" ds:itemID="{6DC4748A-14D5-40A2-A92B-762F3D8F0D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0DAF33-7BF4-4C92-83F7-AB497A7E4A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ea0f5d-1ae2-477f-aca4-61eb0c8175ef"/>
    <ds:schemaRef ds:uri="33faa684-7c97-456e-af35-90595973ca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C4E7FC-5C85-434E-BB04-2562F846017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3faa684-7c97-456e-af35-90595973ca15"/>
    <ds:schemaRef ds:uri="b2ea0f5d-1ae2-477f-aca4-61eb0c8175e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744</Words>
  <Application>Microsoft Office PowerPoint</Application>
  <PresentationFormat>Širokouhlá</PresentationFormat>
  <Paragraphs>153</Paragraphs>
  <Slides>8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6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Helvetica</vt:lpstr>
      <vt:lpstr>Times New Roman</vt:lpstr>
      <vt:lpstr>Wingdings</vt:lpstr>
      <vt:lpstr>Office Theme</vt:lpstr>
      <vt:lpstr>Možnosti financovania projektov dopravnej infraštruktúry prostredníctvom CEF</vt:lpstr>
      <vt:lpstr>Rozvoj dopravnej infraštruktúry prostredníctvom eurofondov</vt:lpstr>
      <vt:lpstr>Rozvoj dopravnej infraštruktúry prostredníctvom CEF</vt:lpstr>
      <vt:lpstr>Rozvoj dopravnej infraštruktúry prostredníctvom CEF</vt:lpstr>
      <vt:lpstr>Rozvoj dopravnej infraštruktúry prostredníctvom CEF</vt:lpstr>
      <vt:lpstr>Rozvoj dopravnej infraštruktúry prostredníctvom CEF</vt:lpstr>
      <vt:lpstr>Rozvoj dopravnej infraštruktúry prostredníctvom CEF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</dc:title>
  <dc:creator>Samuel Králik</dc:creator>
  <cp:lastModifiedBy>Galvánek, Ján</cp:lastModifiedBy>
  <cp:revision>119</cp:revision>
  <dcterms:created xsi:type="dcterms:W3CDTF">2022-12-01T09:09:24Z</dcterms:created>
  <dcterms:modified xsi:type="dcterms:W3CDTF">2024-10-16T11:05:48Z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0x010100B103A835DC56C849812F87A12BE77F14</vt:lpwstr>
  </property>
</Properties>
</file>